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56" r:id="rId1"/>
  </p:sldMasterIdLst>
  <p:notesMasterIdLst>
    <p:notesMasterId r:id="rId30"/>
  </p:notesMasterIdLst>
  <p:sldIdLst>
    <p:sldId id="256" r:id="rId2"/>
    <p:sldId id="257" r:id="rId3"/>
    <p:sldId id="258" r:id="rId4"/>
    <p:sldId id="261" r:id="rId5"/>
    <p:sldId id="280" r:id="rId6"/>
    <p:sldId id="281" r:id="rId7"/>
    <p:sldId id="282" r:id="rId8"/>
    <p:sldId id="283" r:id="rId9"/>
    <p:sldId id="284" r:id="rId10"/>
    <p:sldId id="262" r:id="rId11"/>
    <p:sldId id="263" r:id="rId12"/>
    <p:sldId id="268" r:id="rId13"/>
    <p:sldId id="269" r:id="rId14"/>
    <p:sldId id="270" r:id="rId15"/>
    <p:sldId id="264" r:id="rId16"/>
    <p:sldId id="266" r:id="rId17"/>
    <p:sldId id="267" r:id="rId18"/>
    <p:sldId id="271" r:id="rId19"/>
    <p:sldId id="259" r:id="rId20"/>
    <p:sldId id="272" r:id="rId21"/>
    <p:sldId id="273" r:id="rId22"/>
    <p:sldId id="274" r:id="rId23"/>
    <p:sldId id="275" r:id="rId24"/>
    <p:sldId id="276" r:id="rId25"/>
    <p:sldId id="260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54" autoAdjust="0"/>
    <p:restoredTop sz="94660"/>
  </p:normalViewPr>
  <p:slideViewPr>
    <p:cSldViewPr>
      <p:cViewPr>
        <p:scale>
          <a:sx n="115" d="100"/>
          <a:sy n="115" d="100"/>
        </p:scale>
        <p:origin x="-68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ableStyles" Target="tableStyles.xml"/><Relationship Id="rId31" Type="http://schemas.openxmlformats.org/officeDocument/2006/relationships/printerSettings" Target="printerSettings/printerSettings1.bin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6473C-CEFE-4632-B2A9-232DD9166F8B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F253A-251E-458B-A319-CA558C6BF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F253A-251E-458B-A319-CA558C6BF49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B9EC20E3-599C-4B99-AB59-0050B8C369E0}" type="datetimeFigureOut">
              <a:rPr lang="en-US" smtClean="0"/>
              <a:pPr/>
              <a:t>9/15/09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D7A5B444-79E0-40FA-B829-413C0A84F6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d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df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144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Bioinformatics for Whole-Genome Shotgun Sequencing of Microbial Communities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90800"/>
            <a:ext cx="7406640" cy="1752600"/>
          </a:xfrm>
        </p:spPr>
        <p:txBody>
          <a:bodyPr/>
          <a:lstStyle/>
          <a:p>
            <a:r>
              <a:rPr lang="en-US" dirty="0" smtClean="0"/>
              <a:t>By Kevin Chen, </a:t>
            </a:r>
            <a:r>
              <a:rPr lang="en-US" dirty="0" err="1" smtClean="0"/>
              <a:t>Lior</a:t>
            </a:r>
            <a:r>
              <a:rPr lang="en-US" dirty="0" smtClean="0"/>
              <a:t> </a:t>
            </a:r>
            <a:r>
              <a:rPr lang="en-US" dirty="0" err="1" smtClean="0"/>
              <a:t>Pachter</a:t>
            </a:r>
            <a:endParaRPr lang="en-US" dirty="0" smtClean="0"/>
          </a:p>
          <a:p>
            <a:r>
              <a:rPr lang="en-US" dirty="0" err="1" smtClean="0"/>
              <a:t>PLoS</a:t>
            </a:r>
            <a:r>
              <a:rPr lang="en-US" dirty="0" smtClean="0"/>
              <a:t> Computational Biology, 2005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4648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David Kelley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Overlap-layout-consensus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Species-level</a:t>
            </a:r>
          </a:p>
          <a:p>
            <a:pPr lvl="1"/>
            <a:r>
              <a:rPr lang="en-US" dirty="0" smtClean="0"/>
              <a:t>Increased polymorphism</a:t>
            </a:r>
          </a:p>
          <a:p>
            <a:pPr lvl="1"/>
            <a:r>
              <a:rPr lang="en-US" dirty="0" smtClean="0"/>
              <a:t>Reads come from different individuals</a:t>
            </a:r>
          </a:p>
          <a:p>
            <a:pPr lvl="1"/>
            <a:r>
              <a:rPr lang="en-US" dirty="0" smtClean="0"/>
              <a:t>Missed overlaps</a:t>
            </a:r>
          </a:p>
          <a:p>
            <a:endParaRPr lang="en-US" dirty="0" smtClean="0"/>
          </a:p>
          <a:p>
            <a:r>
              <a:rPr lang="en-US" dirty="0" smtClean="0"/>
              <a:t>System-level</a:t>
            </a:r>
          </a:p>
          <a:p>
            <a:pPr lvl="1"/>
            <a:r>
              <a:rPr lang="en-US" dirty="0" smtClean="0"/>
              <a:t>Homologous sequence</a:t>
            </a:r>
          </a:p>
          <a:p>
            <a:pPr lvl="1"/>
            <a:r>
              <a:rPr lang="en-US" dirty="0" smtClean="0"/>
              <a:t>False overlaps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Polymorphic diploid eukaryotes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Reads sequenced from 2 chromosomes</a:t>
            </a:r>
          </a:p>
          <a:p>
            <a:r>
              <a:rPr lang="en-US" dirty="0" smtClean="0"/>
              <a:t>Single reference sequence expected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Keep duplications separate</a:t>
            </a:r>
          </a:p>
          <a:p>
            <a:r>
              <a:rPr lang="en-US" dirty="0" smtClean="0"/>
              <a:t>Keep polymorphic </a:t>
            </a:r>
            <a:r>
              <a:rPr lang="en-US" dirty="0" err="1" smtClean="0"/>
              <a:t>haplotypes</a:t>
            </a:r>
            <a:r>
              <a:rPr lang="en-US" dirty="0" smtClean="0"/>
              <a:t> together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 contigs aggressively</a:t>
            </a:r>
          </a:p>
          <a:p>
            <a:r>
              <a:rPr lang="en-US" sz="2800" dirty="0" smtClean="0"/>
              <a:t>Detect alignments between </a:t>
            </a:r>
            <a:r>
              <a:rPr lang="en-US" sz="2800" dirty="0" err="1" smtClean="0"/>
              <a:t>contigs</a:t>
            </a:r>
            <a:r>
              <a:rPr lang="en-US" sz="2800" dirty="0" smtClean="0"/>
              <a:t> and resolve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Avoid merging duplications by respecting mate pair distances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1000" y="6581001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Jones, T. et al.  The diploid genome sequence of Candida </a:t>
            </a:r>
            <a:r>
              <a:rPr lang="en-US" sz="1200" dirty="0" err="1" smtClean="0"/>
              <a:t>albicans</a:t>
            </a:r>
            <a:r>
              <a:rPr lang="en-US" sz="1200" dirty="0" smtClean="0"/>
              <a:t>. PNAS 2004.</a:t>
            </a:r>
            <a:endParaRPr lang="en-US" sz="1200" dirty="0"/>
          </a:p>
        </p:txBody>
      </p:sp>
      <p:pic>
        <p:nvPicPr>
          <p:cNvPr id="5" name="Picture 4" descr="inclus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2514600"/>
            <a:ext cx="6191794" cy="243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Assemble chromosomes separately</a:t>
            </a:r>
          </a:p>
          <a:p>
            <a:r>
              <a:rPr lang="en-US" sz="2800" dirty="0" smtClean="0"/>
              <a:t>Erase overlaps with splitting rule</a:t>
            </a:r>
          </a:p>
          <a:p>
            <a:endParaRPr lang="en-US" sz="2800" i="1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3963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Vinson et al. Assembly of polymorphic genomes: Algorithms and application to </a:t>
            </a:r>
            <a:r>
              <a:rPr lang="en-US" sz="1200" dirty="0" err="1" smtClean="0"/>
              <a:t>Ciona</a:t>
            </a:r>
            <a:r>
              <a:rPr lang="en-US" sz="1200" dirty="0" smtClean="0"/>
              <a:t> </a:t>
            </a:r>
            <a:r>
              <a:rPr lang="en-US" sz="1200" dirty="0" err="1" smtClean="0"/>
              <a:t>savignyi</a:t>
            </a:r>
            <a:r>
              <a:rPr lang="en-US" sz="1200" dirty="0" smtClean="0"/>
              <a:t>. Genome Research 2005.</a:t>
            </a:r>
            <a:endParaRPr lang="en-US" sz="1200" dirty="0"/>
          </a:p>
        </p:txBody>
      </p:sp>
      <p:pic>
        <p:nvPicPr>
          <p:cNvPr id="5" name="Picture 4" descr="overlap_spl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2514600"/>
            <a:ext cx="4909337" cy="3876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dirty="0" err="1" smtClean="0"/>
              <a:t>metagenomics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1</a:t>
            </a:r>
          </a:p>
          <a:p>
            <a:pPr lvl="1"/>
            <a:r>
              <a:rPr lang="en-US" dirty="0" smtClean="0"/>
              <a:t>Assemble aggressively</a:t>
            </a:r>
          </a:p>
          <a:p>
            <a:pPr lvl="1"/>
            <a:r>
              <a:rPr lang="en-US" dirty="0" smtClean="0"/>
              <a:t>Detect </a:t>
            </a:r>
            <a:r>
              <a:rPr lang="en-US" dirty="0" err="1" smtClean="0"/>
              <a:t>mis</a:t>
            </a:r>
            <a:r>
              <a:rPr lang="en-US" dirty="0" smtClean="0"/>
              <a:t>-assemblies and fix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Strategy 2</a:t>
            </a:r>
          </a:p>
          <a:p>
            <a:pPr lvl="1"/>
            <a:r>
              <a:rPr lang="en-US" dirty="0" smtClean="0"/>
              <a:t>Separate reads or filter overlaps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 of informative genes</a:t>
            </a:r>
          </a:p>
          <a:p>
            <a:pPr lvl="1"/>
            <a:r>
              <a:rPr lang="en-US" dirty="0" smtClean="0"/>
              <a:t>E.g. 16S </a:t>
            </a:r>
            <a:r>
              <a:rPr lang="en-US" dirty="0" err="1" smtClean="0"/>
              <a:t>rRNA</a:t>
            </a:r>
            <a:endParaRPr lang="en-US" dirty="0" smtClean="0"/>
          </a:p>
          <a:p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K-</a:t>
            </a:r>
            <a:r>
              <a:rPr lang="en-US" dirty="0" err="1" smtClean="0"/>
              <a:t>mers</a:t>
            </a:r>
            <a:endParaRPr lang="en-US" dirty="0" smtClean="0"/>
          </a:p>
          <a:p>
            <a:pPr lvl="1"/>
            <a:r>
              <a:rPr lang="en-US" dirty="0" smtClean="0"/>
              <a:t>Codon bias</a:t>
            </a:r>
          </a:p>
          <a:p>
            <a:r>
              <a:rPr lang="en-US" dirty="0" smtClean="0"/>
              <a:t>Worked well only with big scaffolds</a:t>
            </a:r>
          </a:p>
          <a:p>
            <a:endParaRPr lang="en-US" dirty="0" smtClean="0"/>
          </a:p>
          <a:p>
            <a:r>
              <a:rPr lang="en-US" dirty="0" smtClean="0"/>
              <a:t>Lots of progress in this area since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Abundances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Depth of read coverage suggests relative abundance of species in sample</a:t>
            </a:r>
          </a:p>
          <a:p>
            <a:endParaRPr lang="en-US" dirty="0" smtClean="0"/>
          </a:p>
          <a:p>
            <a:r>
              <a:rPr lang="en-US" dirty="0" smtClean="0"/>
              <a:t>Difficult if polymorphism is significant</a:t>
            </a:r>
          </a:p>
          <a:p>
            <a:pPr lvl="1"/>
            <a:r>
              <a:rPr lang="en-US" dirty="0" smtClean="0"/>
              <a:t>Separate individuals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too low</a:t>
            </a:r>
          </a:p>
          <a:p>
            <a:pPr lvl="1"/>
            <a:r>
              <a:rPr lang="en-US" dirty="0" smtClean="0"/>
              <a:t>Merge species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too high</a:t>
            </a:r>
          </a:p>
          <a:p>
            <a:pPr lvl="1"/>
            <a:r>
              <a:rPr lang="en-US" dirty="0" smtClean="0"/>
              <a:t>Depends on good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sequencing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 = genome size (or sum of genomes)</a:t>
            </a:r>
          </a:p>
          <a:p>
            <a:r>
              <a:rPr lang="en-US" dirty="0" smtClean="0"/>
              <a:t>c = global coverage</a:t>
            </a:r>
          </a:p>
          <a:p>
            <a:r>
              <a:rPr lang="en-US" dirty="0" err="1" smtClean="0"/>
              <a:t>k</a:t>
            </a:r>
            <a:r>
              <a:rPr lang="en-US" dirty="0" smtClean="0"/>
              <a:t> = local coverage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k</a:t>
            </a:r>
            <a:r>
              <a:rPr lang="en-US" dirty="0" smtClean="0"/>
              <a:t>= </a:t>
            </a:r>
            <a:r>
              <a:rPr lang="en-US" dirty="0" err="1" smtClean="0"/>
              <a:t>bp</a:t>
            </a:r>
            <a:r>
              <a:rPr lang="en-US" dirty="0" smtClean="0"/>
              <a:t> </a:t>
            </a:r>
            <a:r>
              <a:rPr lang="en-US" dirty="0" err="1" smtClean="0"/>
              <a:t>w</a:t>
            </a:r>
            <a:r>
              <a:rPr lang="en-US" dirty="0" smtClean="0"/>
              <a:t>/ coverage </a:t>
            </a:r>
            <a:r>
              <a:rPr lang="en-US" dirty="0" err="1" smtClean="0"/>
              <a:t>k</a:t>
            </a:r>
            <a:endParaRPr lang="en-US" dirty="0"/>
          </a:p>
        </p:txBody>
      </p:sp>
      <p:pic>
        <p:nvPicPr>
          <p:cNvPr id="8" name="Picture 7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3200400" y="1600200"/>
            <a:ext cx="3703181" cy="1181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model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05000" y="2438400"/>
            <a:ext cx="6629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5000" y="25908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09800" y="27432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19400" y="28956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352800" y="30480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14800" y="32004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57800" y="25908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24400" y="33528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62600" y="2743200"/>
            <a:ext cx="2971800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610100" y="2781300"/>
            <a:ext cx="16002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572794" y="2285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3963194" y="2285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201194" y="2285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2667794" y="2285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5106194" y="22852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438400" y="3581400"/>
            <a:ext cx="29718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639094" y="2780506"/>
            <a:ext cx="16002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1435608" y="3810000"/>
            <a:ext cx="7498080" cy="2438400"/>
          </a:xfrm>
        </p:spPr>
        <p:txBody>
          <a:bodyPr/>
          <a:lstStyle/>
          <a:p>
            <a:r>
              <a:rPr lang="en-US" dirty="0" smtClean="0"/>
              <a:t>“Interval” =[</a:t>
            </a:r>
            <a:r>
              <a:rPr lang="en-US" dirty="0" err="1" smtClean="0"/>
              <a:t>x</a:t>
            </a:r>
            <a:r>
              <a:rPr lang="en-US" dirty="0" smtClean="0"/>
              <a:t> –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dirty="0" smtClean="0"/>
              <a:t>] </a:t>
            </a:r>
          </a:p>
          <a:p>
            <a:r>
              <a:rPr lang="en-US" dirty="0" smtClean="0"/>
              <a:t>“Events” = read starts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λ</a:t>
            </a:r>
            <a:r>
              <a:rPr lang="en-US" dirty="0" smtClean="0"/>
              <a:t>” = coverage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7800" y="1600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209800" y="1600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x-l</a:t>
            </a:r>
            <a:r>
              <a:rPr lang="en-US" baseline="-25000" dirty="0" err="1" smtClean="0"/>
              <a:t>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genes, rather than genomes</a:t>
            </a:r>
          </a:p>
          <a:p>
            <a:endParaRPr lang="en-US" dirty="0" smtClean="0"/>
          </a:p>
          <a:p>
            <a:r>
              <a:rPr lang="en-US" dirty="0" smtClean="0"/>
              <a:t>Bacterial gene finders are very accurate</a:t>
            </a:r>
          </a:p>
          <a:p>
            <a:endParaRPr lang="en-US" dirty="0" smtClean="0"/>
          </a:p>
          <a:p>
            <a:r>
              <a:rPr lang="en-US" dirty="0" smtClean="0"/>
              <a:t>Assemble and run on scaffolds</a:t>
            </a:r>
          </a:p>
          <a:p>
            <a:r>
              <a:rPr lang="en-US" dirty="0" smtClean="0"/>
              <a:t>BLAST leftover reads against protein db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</a:t>
            </a:r>
            <a:r>
              <a:rPr lang="en-US" dirty="0" err="1" smtClean="0"/>
              <a:t>metagenomics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86200"/>
            <a:ext cx="7498080" cy="23622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In July 2005, 9 projects had been completed.</a:t>
            </a:r>
          </a:p>
          <a:p>
            <a:r>
              <a:rPr lang="en-US" sz="2800" dirty="0" smtClean="0"/>
              <a:t>General challenges were becoming apparent</a:t>
            </a:r>
          </a:p>
          <a:p>
            <a:r>
              <a:rPr lang="en-US" sz="2800" dirty="0" smtClean="0"/>
              <a:t>Paper focuses on computational problems</a:t>
            </a:r>
            <a:endParaRPr lang="en-US" sz="2800" dirty="0"/>
          </a:p>
        </p:txBody>
      </p:sp>
      <p:pic>
        <p:nvPicPr>
          <p:cNvPr id="4" name="Picture 3" descr="journal.pcbi.0010024.t0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1371600"/>
            <a:ext cx="3733800" cy="25439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 smtClean="0"/>
              <a:t>Tested GLIMMER on simulated 10 Kb contigs</a:t>
            </a:r>
          </a:p>
          <a:p>
            <a:r>
              <a:rPr lang="en-US" sz="2900" dirty="0" smtClean="0"/>
              <a:t>Many genes crossed borders</a:t>
            </a:r>
          </a:p>
          <a:p>
            <a:pPr lvl="1"/>
            <a:r>
              <a:rPr lang="en-US" sz="2400" dirty="0" smtClean="0"/>
              <a:t>GLIMMER often predicted a truncated version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sz="2900" dirty="0" smtClean="0"/>
              <a:t>Gene finding models could be adjusted to account for this case</a:t>
            </a:r>
            <a:endParaRPr lang="en-US" sz="29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3505200"/>
            <a:ext cx="7467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3429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43200" y="3657600"/>
            <a:ext cx="32766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Gene-centric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Cluster genes by </a:t>
            </a:r>
            <a:r>
              <a:rPr lang="en-US" dirty="0" err="1" smtClean="0"/>
              <a:t>orthology</a:t>
            </a:r>
            <a:endParaRPr lang="en-US" dirty="0" smtClean="0"/>
          </a:p>
          <a:p>
            <a:pPr lvl="1"/>
            <a:r>
              <a:rPr lang="en-US" dirty="0" err="1" smtClean="0"/>
              <a:t>Orthology</a:t>
            </a:r>
            <a:r>
              <a:rPr lang="en-US" dirty="0" smtClean="0"/>
              <a:t> refers to genes in different species that derive from a common ancestor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Express sample as vector of abundances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UPGMA on KEGG vectors</a:t>
            </a:r>
            <a:endParaRPr lang="en-US" dirty="0"/>
          </a:p>
        </p:txBody>
      </p:sp>
      <p:pic>
        <p:nvPicPr>
          <p:cNvPr id="4" name="Content Placeholder 3" descr="journal.pcbi.0010024.g001.png"/>
          <p:cNvPicPr>
            <a:picLocks noGrp="1" noChangeAspect="1"/>
          </p:cNvPicPr>
          <p:nvPr>
            <p:ph idx="1"/>
          </p:nvPr>
        </p:nvPicPr>
        <p:blipFill>
          <a:blip r:embed="rId2"/>
          <a:srcRect t="-4158" b="-415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PCA on KEGG vectors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5181600"/>
            <a:ext cx="749808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Principal components may correspond to interesting pathways or functions</a:t>
            </a:r>
            <a:endParaRPr lang="en-US" dirty="0"/>
          </a:p>
        </p:txBody>
      </p:sp>
      <p:pic>
        <p:nvPicPr>
          <p:cNvPr id="8" name="Content Placeholder 3" descr="journal.pcbi.0010024.g002.png"/>
          <p:cNvPicPr>
            <a:picLocks noChangeAspect="1"/>
          </p:cNvPicPr>
          <p:nvPr/>
        </p:nvPicPr>
        <p:blipFill>
          <a:blip r:embed="rId2"/>
          <a:srcRect l="-5810" r="-5810"/>
          <a:stretch>
            <a:fillRect/>
          </a:stretch>
        </p:blipFill>
        <p:spPr>
          <a:xfrm>
            <a:off x="2286000" y="1447800"/>
            <a:ext cx="5757333" cy="3686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 = # genes in community</a:t>
            </a:r>
          </a:p>
          <a:p>
            <a:r>
              <a:rPr lang="en-US" dirty="0" smtClean="0"/>
              <a:t>f = fraction found</a:t>
            </a:r>
          </a:p>
          <a:p>
            <a:r>
              <a:rPr lang="en-US" dirty="0" smtClean="0"/>
              <a:t>Coupon collector’s problem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276600" y="1981200"/>
            <a:ext cx="3190003" cy="15478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Phylogeny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multiple sequence alignment and phylogeny reconstruction to gene sequences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124200"/>
            <a:ext cx="4718050" cy="3282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Bad for common </a:t>
            </a:r>
            <a:r>
              <a:rPr lang="en-US" dirty="0" err="1" smtClean="0"/>
              <a:t>msa</a:t>
            </a:r>
            <a:r>
              <a:rPr lang="en-US" dirty="0" smtClean="0"/>
              <a:t> programs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Semi-global alignment is required</a:t>
            </a:r>
          </a:p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76400" y="2438400"/>
            <a:ext cx="632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2895600"/>
            <a:ext cx="3810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67000" y="3276600"/>
            <a:ext cx="4038600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4495800" y="3657600"/>
            <a:ext cx="43434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Supertree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tree from multiple </a:t>
            </a:r>
            <a:r>
              <a:rPr lang="en-US" dirty="0" err="1" smtClean="0"/>
              <a:t>subtrees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Split gene into segments?</a:t>
            </a:r>
          </a:p>
          <a:p>
            <a:r>
              <a:rPr lang="en-US" dirty="0" smtClean="0"/>
              <a:t>Construct </a:t>
            </a:r>
            <a:r>
              <a:rPr lang="en-US" dirty="0" err="1" smtClean="0"/>
              <a:t>subtree</a:t>
            </a:r>
            <a:r>
              <a:rPr lang="en-US" dirty="0" smtClean="0"/>
              <a:t> on sequences that align fully to segment?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Assembling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Retrieval of nearly complete genomes from the environment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Need sufficient read depth- species must be prominent</a:t>
            </a:r>
          </a:p>
          <a:p>
            <a:pPr lvl="1"/>
            <a:r>
              <a:rPr lang="en-US" dirty="0" smtClean="0"/>
              <a:t>Avoid </a:t>
            </a:r>
            <a:r>
              <a:rPr lang="en-US" dirty="0" err="1" smtClean="0"/>
              <a:t>mis</a:t>
            </a:r>
            <a:r>
              <a:rPr lang="en-US" dirty="0" smtClean="0"/>
              <a:t>-assembling across species while maximizing </a:t>
            </a:r>
            <a:r>
              <a:rPr lang="en-US" dirty="0" err="1" smtClean="0"/>
              <a:t>contig</a:t>
            </a:r>
            <a:r>
              <a:rPr lang="en-US" dirty="0" smtClean="0"/>
              <a:t> size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 all reads to a closely-related “reference” genome</a:t>
            </a:r>
          </a:p>
          <a:p>
            <a:r>
              <a:rPr lang="en-US" dirty="0" smtClean="0"/>
              <a:t>Infer </a:t>
            </a:r>
            <a:r>
              <a:rPr lang="en-US" dirty="0" err="1" smtClean="0"/>
              <a:t>contigs</a:t>
            </a:r>
            <a:r>
              <a:rPr lang="en-US" dirty="0" smtClean="0"/>
              <a:t> from read alignments</a:t>
            </a:r>
          </a:p>
          <a:p>
            <a:endParaRPr lang="en-US" dirty="0" smtClean="0"/>
          </a:p>
          <a:p>
            <a:r>
              <a:rPr lang="en-US" dirty="0" smtClean="0"/>
              <a:t>Rearrangements limit effectiveness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inser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4191000"/>
            <a:ext cx="3682540" cy="2057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6581001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Pop M. et al.  Comparative genome assembly. Briefings in Bioinformatics 2004.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“Assisted”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 novo assembly</a:t>
            </a:r>
          </a:p>
          <a:p>
            <a:r>
              <a:rPr lang="en-US" dirty="0" smtClean="0"/>
              <a:t>Complement by aligning reads to reference </a:t>
            </a:r>
            <a:r>
              <a:rPr lang="en-US" dirty="0" err="1" smtClean="0"/>
              <a:t>genome(s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Short overlaps can be trusted</a:t>
            </a:r>
          </a:p>
          <a:p>
            <a:r>
              <a:rPr lang="en-US" dirty="0" smtClean="0"/>
              <a:t>Single mate links can be trusted</a:t>
            </a:r>
          </a:p>
          <a:p>
            <a:r>
              <a:rPr lang="en-US" dirty="0" err="1" smtClean="0"/>
              <a:t>Mis</a:t>
            </a:r>
            <a:r>
              <a:rPr lang="en-US" dirty="0" smtClean="0"/>
              <a:t>-assemblies can be detected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6396335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Gnerre</a:t>
            </a:r>
            <a:r>
              <a:rPr lang="en-US" sz="1200" dirty="0" smtClean="0"/>
              <a:t> S. et al.  Assisted assembly: how to improve a de novo genome assembly by using related species. Genome Biology 2009.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Assisted Assembly</a:t>
            </a:r>
            <a:endParaRPr lang="en-US" dirty="0"/>
          </a:p>
        </p:txBody>
      </p:sp>
      <p:pic>
        <p:nvPicPr>
          <p:cNvPr id="4" name="Content Placeholder 3" descr="Picture 1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6762" r="-16762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4800600" y="6396335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Gnerre</a:t>
            </a:r>
            <a:r>
              <a:rPr lang="en-US" sz="1200" dirty="0" smtClean="0"/>
              <a:t> S. et al.  Assisted assembly: how to improve a de novo genome assembly by using related species. Genome Biology 2009.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Assisted Assembly</a:t>
            </a:r>
            <a:endParaRPr lang="en-US" dirty="0"/>
          </a:p>
        </p:txBody>
      </p:sp>
      <p:pic>
        <p:nvPicPr>
          <p:cNvPr id="4" name="Content Placeholder 3" descr="Picture 2.png"/>
          <p:cNvPicPr>
            <a:picLocks noGrp="1" noChangeAspect="1"/>
          </p:cNvPicPr>
          <p:nvPr>
            <p:ph idx="1"/>
          </p:nvPr>
        </p:nvPicPr>
        <p:blipFill>
          <a:blip r:embed="rId2"/>
          <a:srcRect t="-59787" b="-59787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4800600" y="6396335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Gnerre</a:t>
            </a:r>
            <a:r>
              <a:rPr lang="en-US" sz="1200" dirty="0" smtClean="0"/>
              <a:t> S. et al.  Assisted assembly: how to improve a de novo genome assembly by using related species. Genome Biology 2009.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Assisted Assembly</a:t>
            </a:r>
            <a:endParaRPr lang="en-US" dirty="0"/>
          </a:p>
        </p:txBody>
      </p:sp>
      <p:pic>
        <p:nvPicPr>
          <p:cNvPr id="4" name="Content Placeholder 3" descr="Picture 3.png"/>
          <p:cNvPicPr>
            <a:picLocks noGrp="1" noChangeAspect="1"/>
          </p:cNvPicPr>
          <p:nvPr>
            <p:ph idx="1"/>
          </p:nvPr>
        </p:nvPicPr>
        <p:blipFill>
          <a:blip r:embed="rId2"/>
          <a:srcRect t="-9900" b="-9900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4800600" y="6396335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Gnerre</a:t>
            </a:r>
            <a:r>
              <a:rPr lang="en-US" sz="1200" dirty="0" smtClean="0"/>
              <a:t> S. et al.  Assisted assembly: how to improve a de novo genome assembly by using related species. Genome Biology 2009.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Metagenomics</a:t>
            </a:r>
            <a:r>
              <a:rPr lang="en-US" dirty="0" smtClean="0"/>
              <a:t>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Low coverage species</a:t>
            </a:r>
          </a:p>
          <a:p>
            <a:pPr lvl="1"/>
            <a:r>
              <a:rPr lang="en-US" dirty="0" smtClean="0"/>
              <a:t>If conservative, unlikely to hurt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Exotic microbes may have no good references</a:t>
            </a:r>
          </a:p>
          <a:p>
            <a:pPr lvl="1"/>
            <a:r>
              <a:rPr lang="en-US" dirty="0" smtClean="0"/>
              <a:t>Potential to propagate </a:t>
            </a:r>
            <a:r>
              <a:rPr lang="en-US" dirty="0" err="1" smtClean="0"/>
              <a:t>mis</a:t>
            </a:r>
            <a:r>
              <a:rPr lang="en-US" dirty="0" smtClean="0"/>
              <a:t>-assemblies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1017</TotalTime>
  <Words>711</Words>
  <Application>Microsoft Macintosh PowerPoint</Application>
  <PresentationFormat>On-screen Show (4:3)</PresentationFormat>
  <Paragraphs>174</Paragraphs>
  <Slides>28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Solstice</vt:lpstr>
      <vt:lpstr>Bioinformatics for Whole-Genome Shotgun Sequencing of Microbial Communities</vt:lpstr>
      <vt:lpstr>State of metagenomics</vt:lpstr>
      <vt:lpstr>Assembling communities</vt:lpstr>
      <vt:lpstr>Comparative assembly</vt:lpstr>
      <vt:lpstr>“Assisted” Assembly</vt:lpstr>
      <vt:lpstr>Assisted Assembly</vt:lpstr>
      <vt:lpstr>Assisted Assembly</vt:lpstr>
      <vt:lpstr>Assisted Assembly</vt:lpstr>
      <vt:lpstr>Metagenomics application</vt:lpstr>
      <vt:lpstr>Overlap-layout-consensus</vt:lpstr>
      <vt:lpstr>Polymorphic diploid eukaryotes</vt:lpstr>
      <vt:lpstr>Strategy 1</vt:lpstr>
      <vt:lpstr>Strategy 2</vt:lpstr>
      <vt:lpstr>Back to metagenomics</vt:lpstr>
      <vt:lpstr>Binning</vt:lpstr>
      <vt:lpstr>Abundances</vt:lpstr>
      <vt:lpstr>How much sequencing</vt:lpstr>
      <vt:lpstr>Poisson model</vt:lpstr>
      <vt:lpstr>Gene Finding</vt:lpstr>
      <vt:lpstr>Partial genes</vt:lpstr>
      <vt:lpstr>Gene-centric analysis</vt:lpstr>
      <vt:lpstr>UPGMA on KEGG vectors</vt:lpstr>
      <vt:lpstr>PCA on KEGG vectors</vt:lpstr>
      <vt:lpstr>How much sequencing</vt:lpstr>
      <vt:lpstr>Phylogeny</vt:lpstr>
      <vt:lpstr>Partial sequences</vt:lpstr>
      <vt:lpstr>Supertree methods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Bioinformatics for Whole-Genome Shotgun Sequencing of Microbial Communities</dc:title>
  <dc:creator>Dave</dc:creator>
  <cp:lastModifiedBy>David Kelley</cp:lastModifiedBy>
  <cp:revision>61</cp:revision>
  <dcterms:created xsi:type="dcterms:W3CDTF">2009-09-15T11:54:45Z</dcterms:created>
  <dcterms:modified xsi:type="dcterms:W3CDTF">2009-09-15T12:35:07Z</dcterms:modified>
</cp:coreProperties>
</file>