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7" r:id="rId6"/>
    <p:sldId id="262" r:id="rId7"/>
    <p:sldId id="270" r:id="rId8"/>
    <p:sldId id="286" r:id="rId9"/>
    <p:sldId id="264" r:id="rId10"/>
    <p:sldId id="288" r:id="rId11"/>
    <p:sldId id="269" r:id="rId12"/>
    <p:sldId id="272" r:id="rId13"/>
    <p:sldId id="276" r:id="rId14"/>
    <p:sldId id="289" r:id="rId15"/>
    <p:sldId id="260" r:id="rId16"/>
    <p:sldId id="291" r:id="rId17"/>
    <p:sldId id="273" r:id="rId18"/>
    <p:sldId id="263" r:id="rId19"/>
    <p:sldId id="290" r:id="rId20"/>
    <p:sldId id="265" r:id="rId21"/>
    <p:sldId id="292" r:id="rId22"/>
    <p:sldId id="277" r:id="rId23"/>
    <p:sldId id="278" r:id="rId24"/>
    <p:sldId id="283" r:id="rId25"/>
    <p:sldId id="261" r:id="rId26"/>
  </p:sldIdLst>
  <p:sldSz cx="9144000" cy="6858000" type="screen4x3"/>
  <p:notesSz cx="6662738" cy="9906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4995" autoAdjust="0"/>
    <p:restoredTop sz="70300" autoAdjust="0"/>
  </p:normalViewPr>
  <p:slideViewPr>
    <p:cSldViewPr>
      <p:cViewPr varScale="1">
        <p:scale>
          <a:sx n="139" d="100"/>
          <a:sy n="139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D7835-4AC6-4157-8E12-340909874755}" type="datetimeFigureOut">
              <a:rPr lang="ko-KR" altLang="en-US" smtClean="0"/>
              <a:pPr/>
              <a:t>2009-10-05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2A5AD-A890-45BF-B7B0-725E765926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2A5AD-A890-45BF-B7B0-725E76592602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6850EB9-52B3-419E-9A0E-523691D138BF}" type="datetimeFigureOut">
              <a:rPr lang="ko-KR" altLang="en-US" smtClean="0"/>
              <a:pPr/>
              <a:t>2009-10-05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398F57B-A53F-4509-8148-A89D078E655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0EB9-52B3-419E-9A0E-523691D138BF}" type="datetimeFigureOut">
              <a:rPr lang="ko-KR" altLang="en-US" smtClean="0"/>
              <a:pPr/>
              <a:t>2009-10-05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F57B-A53F-4509-8148-A89D078E65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0EB9-52B3-419E-9A0E-523691D138BF}" type="datetimeFigureOut">
              <a:rPr lang="ko-KR" altLang="en-US" smtClean="0"/>
              <a:pPr/>
              <a:t>2009-10-05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F57B-A53F-4509-8148-A89D078E655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0EB9-52B3-419E-9A0E-523691D138BF}" type="datetimeFigureOut">
              <a:rPr lang="ko-KR" altLang="en-US" smtClean="0"/>
              <a:pPr/>
              <a:t>2009-10-05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F57B-A53F-4509-8148-A89D078E655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6850EB9-52B3-419E-9A0E-523691D138BF}" type="datetimeFigureOut">
              <a:rPr lang="ko-KR" altLang="en-US" smtClean="0"/>
              <a:pPr/>
              <a:t>2009-10-05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398F57B-A53F-4509-8148-A89D078E655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0EB9-52B3-419E-9A0E-523691D138BF}" type="datetimeFigureOut">
              <a:rPr lang="ko-KR" altLang="en-US" smtClean="0"/>
              <a:pPr/>
              <a:t>2009-10-05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F57B-A53F-4509-8148-A89D078E655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0EB9-52B3-419E-9A0E-523691D138BF}" type="datetimeFigureOut">
              <a:rPr lang="ko-KR" altLang="en-US" smtClean="0"/>
              <a:pPr/>
              <a:t>2009-10-05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F57B-A53F-4509-8148-A89D078E655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0EB9-52B3-419E-9A0E-523691D138BF}" type="datetimeFigureOut">
              <a:rPr lang="ko-KR" altLang="en-US" smtClean="0"/>
              <a:pPr/>
              <a:t>2009-10-05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F57B-A53F-4509-8148-A89D078E655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0EB9-52B3-419E-9A0E-523691D138BF}" type="datetimeFigureOut">
              <a:rPr lang="ko-KR" altLang="en-US" smtClean="0"/>
              <a:pPr/>
              <a:t>2009-10-05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F57B-A53F-4509-8148-A89D078E655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0EB9-52B3-419E-9A0E-523691D138BF}" type="datetimeFigureOut">
              <a:rPr lang="ko-KR" altLang="en-US" smtClean="0"/>
              <a:pPr/>
              <a:t>2009-10-05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F57B-A53F-4509-8148-A89D078E655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0EB9-52B3-419E-9A0E-523691D138BF}" type="datetimeFigureOut">
              <a:rPr lang="ko-KR" altLang="en-US" smtClean="0"/>
              <a:pPr/>
              <a:t>2009-10-05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F57B-A53F-4509-8148-A89D078E655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850EB9-52B3-419E-9A0E-523691D138BF}" type="datetimeFigureOut">
              <a:rPr lang="ko-KR" altLang="en-US" smtClean="0"/>
              <a:pPr/>
              <a:t>2009-10-05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98F57B-A53F-4509-8148-A89D078E655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571480"/>
            <a:ext cx="7172332" cy="18943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Prediction of effective genome size in metagenomics samples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1643050"/>
            <a:ext cx="6172200" cy="1371600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Jeroen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Raes</a:t>
            </a:r>
            <a:r>
              <a:rPr lang="en-US" altLang="ko-KR" dirty="0" smtClean="0"/>
              <a:t>, Jan O </a:t>
            </a:r>
            <a:r>
              <a:rPr lang="en-US" altLang="ko-KR" dirty="0" err="1" smtClean="0"/>
              <a:t>Korbel</a:t>
            </a:r>
            <a:r>
              <a:rPr lang="en-US" altLang="ko-KR" dirty="0" smtClean="0"/>
              <a:t>, Martin J </a:t>
            </a:r>
            <a:r>
              <a:rPr lang="en-US" altLang="ko-KR" dirty="0" err="1" smtClean="0"/>
              <a:t>Lercher</a:t>
            </a:r>
            <a:r>
              <a:rPr lang="en-US" altLang="ko-KR" dirty="0" smtClean="0"/>
              <a:t>, Christian von </a:t>
            </a:r>
            <a:r>
              <a:rPr lang="en-US" altLang="ko-KR" dirty="0" err="1" smtClean="0"/>
              <a:t>Mering</a:t>
            </a:r>
            <a:r>
              <a:rPr lang="en-US" altLang="ko-KR" dirty="0" smtClean="0"/>
              <a:t> and Peer Bork</a:t>
            </a:r>
            <a:endParaRPr lang="ko-KR" alt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57752" y="5143512"/>
            <a:ext cx="3571900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 Daehwan Kim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>Relationship between genome size and the number of genes in each gene family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6302"/>
            <a:ext cx="4143404" cy="507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743480" y="1571612"/>
            <a:ext cx="4043362" cy="4643470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Exponent  ~= 1</a:t>
            </a:r>
          </a:p>
          <a:p>
            <a:pPr lvl="1"/>
            <a:r>
              <a:rPr lang="en-US" altLang="ko-KR" dirty="0" smtClean="0"/>
              <a:t>Metabolic genes have exponents close to 1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Exponent &gt; 1</a:t>
            </a:r>
          </a:p>
          <a:p>
            <a:pPr lvl="1"/>
            <a:r>
              <a:rPr lang="en-US" altLang="ko-KR" dirty="0" smtClean="0"/>
              <a:t>Transcription factors have significantly larger exponent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Exponent &lt; 1</a:t>
            </a:r>
          </a:p>
          <a:p>
            <a:pPr lvl="1"/>
            <a:r>
              <a:rPr lang="en-US" altLang="ko-KR" dirty="0" smtClean="0"/>
              <a:t>For example,  protein biosynthesis related genes have exponent of 0.1</a:t>
            </a:r>
          </a:p>
          <a:p>
            <a:pPr lvl="1"/>
            <a:r>
              <a:rPr lang="en-US" altLang="ko-KR" dirty="0" smtClean="0"/>
              <a:t>One genome 1 is twenty times as large as another genome 2 of size g,</a:t>
            </a:r>
          </a:p>
          <a:p>
            <a:pPr lvl="1">
              <a:buNone/>
            </a:pPr>
            <a:r>
              <a:rPr lang="en-US" altLang="ko-KR" sz="2400" dirty="0" smtClean="0"/>
              <a:t>	</a:t>
            </a:r>
            <a:r>
              <a:rPr lang="en-US" altLang="ko-KR" sz="2800" dirty="0" smtClean="0"/>
              <a:t>n</a:t>
            </a:r>
            <a:r>
              <a:rPr lang="en-US" altLang="ko-KR" sz="2800" baseline="-25000" dirty="0" smtClean="0"/>
              <a:t>c1</a:t>
            </a:r>
            <a:r>
              <a:rPr lang="en-US" altLang="ko-KR" sz="2400" dirty="0" smtClean="0"/>
              <a:t> = </a:t>
            </a:r>
            <a:r>
              <a:rPr lang="el-GR" altLang="ko-KR" sz="2400" dirty="0" smtClean="0">
                <a:latin typeface="Courier New"/>
                <a:cs typeface="Courier New"/>
              </a:rPr>
              <a:t>λ</a:t>
            </a:r>
            <a:r>
              <a:rPr lang="en-US" altLang="ko-KR" sz="2400" dirty="0" smtClean="0">
                <a:latin typeface="Courier New"/>
                <a:cs typeface="Courier New"/>
              </a:rPr>
              <a:t>(20</a:t>
            </a:r>
            <a:r>
              <a:rPr lang="en-US" altLang="ko-KR" sz="2400" dirty="0" smtClean="0"/>
              <a:t>g)</a:t>
            </a:r>
            <a:r>
              <a:rPr lang="en-US" altLang="ko-KR" sz="2400" baseline="30000" dirty="0" smtClean="0"/>
              <a:t>a  </a:t>
            </a:r>
            <a:r>
              <a:rPr lang="en-US" altLang="ko-KR" sz="2400" dirty="0" smtClean="0"/>
              <a:t>= 1.35  </a:t>
            </a:r>
            <a:r>
              <a:rPr lang="el-GR" altLang="ko-KR" sz="2800" dirty="0" smtClean="0">
                <a:latin typeface="Courier New"/>
                <a:cs typeface="Courier New"/>
              </a:rPr>
              <a:t>λ</a:t>
            </a:r>
            <a:r>
              <a:rPr lang="en-US" altLang="ko-KR" sz="2800" dirty="0" err="1" smtClean="0"/>
              <a:t>g</a:t>
            </a:r>
            <a:r>
              <a:rPr lang="en-US" altLang="ko-KR" sz="2800" baseline="30000" dirty="0" err="1" smtClean="0"/>
              <a:t>a</a:t>
            </a:r>
            <a:r>
              <a:rPr lang="en-US" altLang="ko-KR" sz="2800" baseline="30000" dirty="0" smtClean="0"/>
              <a:t> </a:t>
            </a:r>
          </a:p>
          <a:p>
            <a:pPr lvl="1">
              <a:buNone/>
            </a:pPr>
            <a:r>
              <a:rPr lang="en-US" altLang="ko-KR" sz="2800" baseline="30000" dirty="0" smtClean="0"/>
              <a:t>	</a:t>
            </a:r>
            <a:r>
              <a:rPr lang="en-US" altLang="ko-KR" sz="2800" dirty="0" smtClean="0"/>
              <a:t>n</a:t>
            </a:r>
            <a:r>
              <a:rPr lang="en-US" altLang="ko-KR" sz="2800" baseline="-25000" dirty="0" smtClean="0"/>
              <a:t>c1</a:t>
            </a:r>
            <a:r>
              <a:rPr lang="en-US" altLang="ko-KR" sz="2400" dirty="0" smtClean="0"/>
              <a:t> = </a:t>
            </a:r>
            <a:r>
              <a:rPr lang="el-GR" altLang="ko-KR" sz="2400" dirty="0" smtClean="0">
                <a:latin typeface="Courier New"/>
                <a:cs typeface="Courier New"/>
              </a:rPr>
              <a:t>λ</a:t>
            </a:r>
            <a:r>
              <a:rPr lang="en-US" altLang="ko-KR" sz="2400" dirty="0" smtClean="0">
                <a:latin typeface="Courier New"/>
                <a:cs typeface="Courier New"/>
              </a:rPr>
              <a:t>(5</a:t>
            </a:r>
            <a:r>
              <a:rPr lang="en-US" altLang="ko-KR" sz="2400" dirty="0" smtClean="0"/>
              <a:t>g)</a:t>
            </a:r>
            <a:r>
              <a:rPr lang="en-US" altLang="ko-KR" sz="2400" baseline="30000" dirty="0" smtClean="0"/>
              <a:t>a  </a:t>
            </a:r>
            <a:r>
              <a:rPr lang="en-US" altLang="ko-KR" sz="2400" dirty="0" smtClean="0"/>
              <a:t>= 1.17  </a:t>
            </a:r>
            <a:r>
              <a:rPr lang="el-GR" altLang="ko-KR" sz="2800" dirty="0" smtClean="0">
                <a:latin typeface="Courier New"/>
                <a:cs typeface="Courier New"/>
              </a:rPr>
              <a:t>λ</a:t>
            </a:r>
            <a:r>
              <a:rPr lang="en-US" altLang="ko-KR" sz="2800" dirty="0" err="1" smtClean="0"/>
              <a:t>g</a:t>
            </a:r>
            <a:r>
              <a:rPr lang="en-US" altLang="ko-KR" sz="2800" baseline="30000" dirty="0" err="1" smtClean="0"/>
              <a:t>a</a:t>
            </a:r>
            <a:r>
              <a:rPr lang="en-US" altLang="ko-KR" sz="2800" baseline="30000" dirty="0" smtClean="0"/>
              <a:t>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</a:p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3963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van </a:t>
            </a:r>
            <a:r>
              <a:rPr lang="en-US" altLang="ko-KR" sz="1200" dirty="0" err="1" smtClean="0"/>
              <a:t>Nimwegen</a:t>
            </a:r>
            <a:r>
              <a:rPr lang="en-US" altLang="ko-KR" sz="1200" dirty="0" smtClean="0"/>
              <a:t> E: </a:t>
            </a:r>
            <a:r>
              <a:rPr lang="en-US" altLang="ko-KR" sz="1200" b="1" dirty="0" smtClean="0"/>
              <a:t>Scaling laws in the functional content of genomes. </a:t>
            </a:r>
            <a:r>
              <a:rPr lang="en-US" altLang="ko-KR" sz="1200" b="1" i="1" dirty="0" smtClean="0"/>
              <a:t>Trends Genet 2003, 19:479-484.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2400" dirty="0" smtClean="0"/>
              <a:t>Classical approaches for estimating genome size – one example </a:t>
            </a:r>
            <a:endParaRPr lang="ko-KR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Seawater samples</a:t>
            </a:r>
          </a:p>
          <a:p>
            <a:pPr lvl="1"/>
            <a:r>
              <a:rPr lang="en-US" altLang="ko-KR" dirty="0" smtClean="0"/>
              <a:t>Seawater was collected at a depth of 15m in the Gulf of Alaska</a:t>
            </a:r>
          </a:p>
          <a:p>
            <a:pPr lvl="1"/>
            <a:r>
              <a:rPr lang="en-US" altLang="ko-KR" dirty="0" smtClean="0"/>
              <a:t>Samples were preserved with filtered (pore size, 0.2 micro m) formalin (0.5% formaldehyde), stored at 5 </a:t>
            </a:r>
            <a:r>
              <a:rPr lang="en-US" altLang="ko-KR" sz="2400" dirty="0" smtClean="0">
                <a:ea typeface="굴림" pitchFamily="50" charset="-127"/>
                <a:sym typeface="Symbol" pitchFamily="18" charset="2"/>
              </a:rPr>
              <a:t>C</a:t>
            </a:r>
            <a:r>
              <a:rPr lang="en-US" altLang="ko-KR" dirty="0" smtClean="0"/>
              <a:t> in the dark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Flow cytometry - counting cells and cell mass (biomass)</a:t>
            </a:r>
          </a:p>
          <a:p>
            <a:pPr lvl="1"/>
            <a:r>
              <a:rPr lang="en-US" altLang="ko-KR" dirty="0" smtClean="0"/>
              <a:t>Preserved samples were directly stained with DAPI (4’. 6-diamidino-2-phenylindole). DAPI binds to AT content in </a:t>
            </a:r>
            <a:r>
              <a:rPr lang="en-US" altLang="ko-KR" dirty="0" smtClean="0"/>
              <a:t>nucleotides consisting of A,T,G, and C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Measurements were obtained with a modified Ortho </a:t>
            </a:r>
            <a:r>
              <a:rPr lang="en-US" altLang="ko-KR" dirty="0" err="1" smtClean="0"/>
              <a:t>Cytofluorograf</a:t>
            </a:r>
            <a:r>
              <a:rPr lang="en-US" altLang="ko-KR" dirty="0" smtClean="0"/>
              <a:t> IIs equipped with a 5-W argon laser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DNA content – the amount of DNA content based on the intensity of fluorescence</a:t>
            </a:r>
          </a:p>
          <a:p>
            <a:pPr lvl="1"/>
            <a:r>
              <a:rPr lang="en-US" altLang="ko-KR" dirty="0" smtClean="0"/>
              <a:t>DAPI-DNA fluorescence intensity was converted from a logarithmic distribution over 256 channels to 10^3.5 linear channels by Cyclops software</a:t>
            </a:r>
          </a:p>
          <a:p>
            <a:pPr lvl="1"/>
            <a:r>
              <a:rPr lang="en-US" altLang="ko-KR" dirty="0" smtClean="0"/>
              <a:t>To account for differences in the G+C contents of species due to the AT-binding specificity of DAPI, the DNA content was adjusted to the E. coli standard content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578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Button DK, Robertson BR: </a:t>
            </a:r>
            <a:r>
              <a:rPr lang="en-US" altLang="ko-KR" sz="1200" b="1" dirty="0" smtClean="0"/>
              <a:t>Determination of DNA content of</a:t>
            </a:r>
          </a:p>
          <a:p>
            <a:r>
              <a:rPr lang="en-US" altLang="ko-KR" sz="1200" b="1" dirty="0" smtClean="0"/>
              <a:t>aquatic bacteria by flow cytometry. </a:t>
            </a:r>
            <a:r>
              <a:rPr lang="en-US" altLang="ko-KR" sz="1200" b="1" i="1" dirty="0" err="1" smtClean="0"/>
              <a:t>Appl</a:t>
            </a:r>
            <a:r>
              <a:rPr lang="en-US" altLang="ko-KR" sz="1200" b="1" i="1" dirty="0" smtClean="0"/>
              <a:t> Environ </a:t>
            </a:r>
            <a:r>
              <a:rPr lang="en-US" altLang="ko-KR" sz="1200" b="1" i="1" dirty="0" err="1" smtClean="0"/>
              <a:t>Microbiol</a:t>
            </a:r>
            <a:r>
              <a:rPr lang="en-US" altLang="ko-KR" sz="1200" b="1" i="1" dirty="0" smtClean="0"/>
              <a:t> 2001, </a:t>
            </a:r>
            <a:r>
              <a:rPr lang="en-US" altLang="ko-KR" sz="1200" b="1" dirty="0" smtClean="0"/>
              <a:t>67:1636-1645.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2400" dirty="0" smtClean="0"/>
              <a:t>Classical approaches for estimating genome size – two examples for possible errors</a:t>
            </a:r>
            <a:endParaRPr lang="ko-KR" altLang="en-US" sz="2400" dirty="0"/>
          </a:p>
        </p:txBody>
      </p:sp>
      <p:pic>
        <p:nvPicPr>
          <p:cNvPr id="7170" name="Picture 2" descr="C:\Users\forephilo\Desktop\am0411649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2924171" cy="3505818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928802"/>
            <a:ext cx="52357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396335"/>
            <a:ext cx="578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Button DK, Robertson BR: </a:t>
            </a:r>
            <a:r>
              <a:rPr lang="en-US" altLang="ko-KR" sz="1200" b="1" dirty="0" smtClean="0"/>
              <a:t>Determination of DNA content of</a:t>
            </a:r>
          </a:p>
          <a:p>
            <a:r>
              <a:rPr lang="en-US" altLang="ko-KR" sz="1200" b="1" dirty="0" smtClean="0"/>
              <a:t>aquatic bacteria by flow cytometry. </a:t>
            </a:r>
            <a:r>
              <a:rPr lang="en-US" altLang="ko-KR" sz="1200" b="1" i="1" dirty="0" err="1" smtClean="0"/>
              <a:t>Appl</a:t>
            </a:r>
            <a:r>
              <a:rPr lang="en-US" altLang="ko-KR" sz="1200" b="1" i="1" dirty="0" smtClean="0"/>
              <a:t> Environ </a:t>
            </a:r>
            <a:r>
              <a:rPr lang="en-US" altLang="ko-KR" sz="1200" b="1" i="1" dirty="0" err="1" smtClean="0"/>
              <a:t>Microbiol</a:t>
            </a:r>
            <a:r>
              <a:rPr lang="en-US" altLang="ko-KR" sz="1200" b="1" i="1" dirty="0" smtClean="0"/>
              <a:t> 2001, </a:t>
            </a:r>
            <a:r>
              <a:rPr lang="en-US" altLang="ko-KR" sz="1200" b="1" dirty="0" smtClean="0"/>
              <a:t>67:1636-1645.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Effective genome size (EGS)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Traditional approaches have several problems</a:t>
            </a:r>
          </a:p>
          <a:p>
            <a:pPr lvl="1"/>
            <a:r>
              <a:rPr lang="en-US" altLang="ko-KR" dirty="0" smtClean="0"/>
              <a:t>the diversity of techniques and parameters used (for example, sample filtering, DNA staining, and cell counting)</a:t>
            </a:r>
          </a:p>
          <a:p>
            <a:pPr lvl="1"/>
            <a:r>
              <a:rPr lang="en-US" altLang="ko-KR" dirty="0" smtClean="0"/>
              <a:t>Difficulties discriminating between the different ploidy levels of cells</a:t>
            </a:r>
          </a:p>
          <a:p>
            <a:pPr lvl="1"/>
            <a:r>
              <a:rPr lang="en-US" altLang="ko-KR" dirty="0" smtClean="0"/>
              <a:t>Important biasing factors (GC content, permeability, salinity, influence of debris, and so on)</a:t>
            </a:r>
          </a:p>
          <a:p>
            <a:pPr lvl="1">
              <a:buNone/>
            </a:pPr>
            <a:endParaRPr lang="en-US" altLang="ko-KR" dirty="0" smtClean="0"/>
          </a:p>
          <a:p>
            <a:r>
              <a:rPr lang="en-US" altLang="ko-KR" dirty="0" smtClean="0"/>
              <a:t>A novel approach based on raw shotgun sequencing data</a:t>
            </a:r>
          </a:p>
          <a:p>
            <a:pPr lvl="1"/>
            <a:r>
              <a:rPr lang="en-US" altLang="ko-KR" dirty="0" smtClean="0"/>
              <a:t>Avoid experimental biases such as are mentioned above</a:t>
            </a:r>
          </a:p>
          <a:p>
            <a:pPr lvl="1"/>
            <a:r>
              <a:rPr lang="en-US" altLang="ko-KR" dirty="0" smtClean="0"/>
              <a:t>When applied to metagenomics data, it measures the average EGS of organisms living</a:t>
            </a:r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Effective genome size (EGS)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Uses a set of gene markers whose the number of each gene remains constant irrespective of genome size</a:t>
            </a:r>
          </a:p>
          <a:p>
            <a:pPr lvl="1"/>
            <a:r>
              <a:rPr lang="en-US" altLang="ko-KR" dirty="0" smtClean="0"/>
              <a:t>translation, ribosome structure, and biogenesis</a:t>
            </a:r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r>
              <a:rPr lang="en-US" altLang="ko-KR" dirty="0" smtClean="0"/>
              <a:t>Gene density is defined as the number of marker genes divided by (mega) base pairs examined</a:t>
            </a:r>
          </a:p>
          <a:p>
            <a:pPr lvl="1"/>
            <a:r>
              <a:rPr lang="en-US" altLang="ko-KR" dirty="0" smtClean="0"/>
              <a:t>The less dense the gene density, the larger genome size, that is, the genome size is inversely proportional to the gene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Genome size</a:t>
            </a:r>
            <a:endParaRPr lang="ko-KR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655971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Genome size</a:t>
            </a:r>
            <a:endParaRPr lang="ko-KR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623" y="1214422"/>
            <a:ext cx="816434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Genome size - EGS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9542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Gene density of marker genes is inversely proportional to genome size</a:t>
            </a:r>
          </a:p>
          <a:p>
            <a:r>
              <a:rPr lang="en-US" altLang="ko-KR" dirty="0" smtClean="0"/>
              <a:t> Read length also affects genome size inversely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63436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600836" y="3143248"/>
            <a:ext cx="2543164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x: gene density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L: read length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85804" y="4719662"/>
            <a:ext cx="8229600" cy="14954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altLang="ko-KR" sz="2600" dirty="0" smtClean="0"/>
              <a:t>This formula is expected to work well since marker genes are equally present in all species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EGS – 32 prokaryotic genomes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57826"/>
            <a:ext cx="8229600" cy="1214446"/>
          </a:xfrm>
        </p:spPr>
        <p:txBody>
          <a:bodyPr/>
          <a:lstStyle/>
          <a:p>
            <a:r>
              <a:rPr lang="en-US" altLang="ko-KR" dirty="0" smtClean="0"/>
              <a:t>EGS method gives a way to indicate assembly artifacts or incomplete cloning material</a:t>
            </a:r>
            <a:endParaRPr lang="ko-KR" altLang="en-US" dirty="0"/>
          </a:p>
        </p:txBody>
      </p:sp>
      <p:pic>
        <p:nvPicPr>
          <p:cNvPr id="4098" name="Picture 2" descr="D:\forephilo\Class\CMSC828G_Fall2009\presentation_1\powerpoint\[0]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214422"/>
            <a:ext cx="5535575" cy="4214842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72066" y="1500174"/>
            <a:ext cx="4043362" cy="30003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errors are from</a:t>
            </a:r>
          </a:p>
          <a:p>
            <a:pPr marL="548640" marR="0" lvl="1" indent="-274320" algn="l" defTabSz="914400" rtl="0" eaLnBrk="1" fontAlgn="auto" latinLnBrk="1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altLang="ko-K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Finite sequencing depth</a:t>
            </a:r>
          </a:p>
          <a:p>
            <a:pPr marL="548640" marR="0" lvl="1" indent="-274320" algn="l" defTabSz="914400" rtl="0" eaLnBrk="1" fontAlgn="auto" latinLnBrk="1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altLang="ko-K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Uncertainties associated with identification of marker genes using BLAST</a:t>
            </a:r>
          </a:p>
          <a:p>
            <a:pPr marL="548640" marR="0" lvl="1" indent="-274320" algn="l" defTabSz="914400" rtl="0" eaLnBrk="1" fontAlgn="auto" latinLnBrk="1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altLang="ko-K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Residual biological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>EGS – ongoing genome sequencing projects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2" y="1071547"/>
            <a:ext cx="7872438" cy="531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57224" y="4000504"/>
            <a:ext cx="73581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sz="2400" dirty="0" smtClean="0">
                <a:solidFill>
                  <a:srgbClr val="0070C0"/>
                </a:solidFill>
              </a:rPr>
              <a:t>Small proportion of eukaryotic DNA present may have a large impact on EGS measurements.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Genome size</a:t>
            </a:r>
          </a:p>
          <a:p>
            <a:pPr lvl="1"/>
            <a:r>
              <a:rPr lang="en-US" altLang="ko-KR" dirty="0" smtClean="0"/>
              <a:t>Genome sizes of Archaea, Bacteria, and Eukaryotes</a:t>
            </a:r>
          </a:p>
          <a:p>
            <a:pPr lvl="1"/>
            <a:r>
              <a:rPr lang="en-US" altLang="ko-KR" dirty="0" smtClean="0"/>
              <a:t>Factors affecting genome and genome sizes </a:t>
            </a:r>
          </a:p>
          <a:p>
            <a:pPr lvl="1"/>
            <a:r>
              <a:rPr lang="en-US" altLang="ko-KR" dirty="0" smtClean="0"/>
              <a:t>Review of genes and a power rule for their numbers</a:t>
            </a:r>
          </a:p>
          <a:p>
            <a:r>
              <a:rPr lang="en-US" altLang="ko-KR" dirty="0" smtClean="0"/>
              <a:t>Classical approaches for estimating genome size and their drawbacks</a:t>
            </a:r>
          </a:p>
          <a:p>
            <a:r>
              <a:rPr lang="en-US" altLang="ko-KR" dirty="0" smtClean="0"/>
              <a:t>A new approach based on the density of particular genes:   Effective Genome Size (EGS)</a:t>
            </a:r>
          </a:p>
          <a:p>
            <a:pPr lvl="1"/>
            <a:r>
              <a:rPr lang="en-US" altLang="ko-KR" dirty="0" smtClean="0"/>
              <a:t>Genes used for estimating genome size and formula</a:t>
            </a:r>
          </a:p>
          <a:p>
            <a:pPr lvl="1"/>
            <a:r>
              <a:rPr lang="en-US" altLang="ko-KR" dirty="0" smtClean="0"/>
              <a:t>Predicted EGS on 32 complete genome shotgun datasets from NCBI </a:t>
            </a:r>
          </a:p>
          <a:p>
            <a:pPr lvl="1"/>
            <a:r>
              <a:rPr lang="en-US" altLang="ko-KR" dirty="0" smtClean="0"/>
              <a:t>Predicted EGS on 12 environmental samples (AMD, Soil, Sargasso, and so on)</a:t>
            </a:r>
          </a:p>
          <a:p>
            <a:pPr lvl="1"/>
            <a:r>
              <a:rPr lang="en-US" altLang="ko-KR" dirty="0" smtClean="0"/>
              <a:t>Formula derivation and its application for a mixture of </a:t>
            </a:r>
            <a:r>
              <a:rPr lang="en-US" altLang="ko-KR" dirty="0" smtClean="0"/>
              <a:t>species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>Genome size – 12 environmental samples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1281113"/>
            <a:ext cx="81057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857226" y="2571744"/>
            <a:ext cx="3643336" cy="3176309"/>
            <a:chOff x="857226" y="2571744"/>
            <a:chExt cx="3643336" cy="3176309"/>
          </a:xfrm>
        </p:grpSpPr>
        <p:sp>
          <p:nvSpPr>
            <p:cNvPr id="5" name="TextBox 4"/>
            <p:cNvSpPr txBox="1"/>
            <p:nvPr/>
          </p:nvSpPr>
          <p:spPr>
            <a:xfrm>
              <a:off x="1500166" y="5286388"/>
              <a:ext cx="30003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ko-KR" sz="2400" dirty="0" smtClean="0">
                  <a:solidFill>
                    <a:srgbClr val="0070C0"/>
                  </a:solidFill>
                </a:rPr>
                <a:t>Eukaryotes presence</a:t>
              </a:r>
              <a:endParaRPr lang="ko-KR" alt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6200000" flipV="1">
              <a:off x="1857356" y="4214818"/>
              <a:ext cx="1000132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V="1">
              <a:off x="1500166" y="4643446"/>
              <a:ext cx="857256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0"/>
            </p:cNvCxnSpPr>
            <p:nvPr/>
          </p:nvCxnSpPr>
          <p:spPr>
            <a:xfrm rot="16200000" flipV="1">
              <a:off x="571473" y="2857497"/>
              <a:ext cx="2714644" cy="21431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857356" y="3000372"/>
            <a:ext cx="6500858" cy="1200329"/>
            <a:chOff x="1857356" y="3000372"/>
            <a:chExt cx="6500858" cy="1200329"/>
          </a:xfrm>
        </p:grpSpPr>
        <p:sp>
          <p:nvSpPr>
            <p:cNvPr id="13" name="TextBox 12"/>
            <p:cNvSpPr txBox="1"/>
            <p:nvPr/>
          </p:nvSpPr>
          <p:spPr>
            <a:xfrm>
              <a:off x="5357818" y="3000372"/>
              <a:ext cx="3000396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ko-KR" sz="2400" dirty="0" smtClean="0">
                  <a:solidFill>
                    <a:srgbClr val="0070C0"/>
                  </a:solidFill>
                </a:rPr>
                <a:t>Contamination with </a:t>
              </a:r>
              <a:r>
                <a:rPr lang="en-US" altLang="ko-KR" sz="2400" dirty="0" err="1" smtClean="0">
                  <a:solidFill>
                    <a:srgbClr val="0070C0"/>
                  </a:solidFill>
                </a:rPr>
                <a:t>Shewanella</a:t>
              </a:r>
              <a:r>
                <a:rPr lang="en-US" altLang="ko-KR" sz="2400" dirty="0" smtClean="0">
                  <a:solidFill>
                    <a:srgbClr val="0070C0"/>
                  </a:solidFill>
                </a:rPr>
                <a:t> and </a:t>
              </a:r>
              <a:r>
                <a:rPr lang="en-US" altLang="ko-KR" sz="2400" dirty="0" err="1" smtClean="0">
                  <a:solidFill>
                    <a:srgbClr val="0070C0"/>
                  </a:solidFill>
                </a:rPr>
                <a:t>Burkholderia</a:t>
              </a:r>
              <a:endParaRPr lang="ko-KR" alt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>
              <a:off x="1857356" y="3357562"/>
              <a:ext cx="3214710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28662" y="2428868"/>
            <a:ext cx="8001056" cy="2902699"/>
            <a:chOff x="357158" y="928670"/>
            <a:chExt cx="8001056" cy="2902699"/>
          </a:xfrm>
        </p:grpSpPr>
        <p:sp>
          <p:nvSpPr>
            <p:cNvPr id="20" name="TextBox 19"/>
            <p:cNvSpPr txBox="1"/>
            <p:nvPr/>
          </p:nvSpPr>
          <p:spPr>
            <a:xfrm>
              <a:off x="5000628" y="3000372"/>
              <a:ext cx="33575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ko-KR" sz="2400" dirty="0" smtClean="0">
                  <a:solidFill>
                    <a:srgbClr val="0070C0"/>
                  </a:solidFill>
                </a:rPr>
                <a:t>Presence of small genome </a:t>
              </a:r>
              <a:r>
                <a:rPr lang="en-US" altLang="ko-KR" sz="2400" dirty="0" err="1" smtClean="0">
                  <a:solidFill>
                    <a:srgbClr val="0070C0"/>
                  </a:solidFill>
                </a:rPr>
                <a:t>archaea</a:t>
              </a:r>
              <a:r>
                <a:rPr lang="en-US" altLang="ko-KR" sz="2400" dirty="0" smtClean="0">
                  <a:solidFill>
                    <a:srgbClr val="0070C0"/>
                  </a:solidFill>
                </a:rPr>
                <a:t> (1.8 Mb)</a:t>
              </a:r>
              <a:endParaRPr lang="ko-KR" alt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>
              <a:off x="357158" y="928670"/>
              <a:ext cx="4714908" cy="25717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>Examples for correlation between genome size and environmental complexity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Soil is a very challenging environment</a:t>
            </a:r>
          </a:p>
          <a:p>
            <a:pPr lvl="1"/>
            <a:r>
              <a:rPr lang="en-US" altLang="ko-KR" dirty="0" smtClean="0"/>
              <a:t>High organism density leads to</a:t>
            </a:r>
          </a:p>
          <a:p>
            <a:pPr lvl="2"/>
            <a:r>
              <a:rPr lang="en-US" altLang="ko-KR" dirty="0" smtClean="0"/>
              <a:t>Strong competition for nutrients</a:t>
            </a:r>
          </a:p>
          <a:p>
            <a:pPr lvl="2"/>
            <a:r>
              <a:rPr lang="en-US" altLang="ko-KR" dirty="0" smtClean="0"/>
              <a:t>Complex communication and cooperation strategies</a:t>
            </a:r>
          </a:p>
          <a:p>
            <a:pPr lvl="1"/>
            <a:r>
              <a:rPr lang="en-US" altLang="ko-KR" dirty="0" smtClean="0"/>
              <a:t>Highly living conditions like seasons and weather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Sargasso sea is relatively simple environment</a:t>
            </a:r>
          </a:p>
          <a:p>
            <a:pPr lvl="1"/>
            <a:r>
              <a:rPr lang="en-US" altLang="ko-KR" dirty="0" smtClean="0"/>
              <a:t>The EGS of all samples converges to about 1.6 Mb, which is smaller than micro-organisms in soil</a:t>
            </a:r>
          </a:p>
          <a:p>
            <a:pPr lvl="1"/>
            <a:r>
              <a:rPr lang="en-US" altLang="ko-KR" dirty="0" smtClean="0"/>
              <a:t>Lower organism density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Formula derivation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35294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Based on fully sequenced genomes for calibration</a:t>
            </a:r>
          </a:p>
          <a:p>
            <a:pPr lvl="1"/>
            <a:r>
              <a:rPr lang="en-US" altLang="ko-KR" dirty="0" smtClean="0"/>
              <a:t>154 previously completely sequenced bacterial and archaeal genomes</a:t>
            </a:r>
          </a:p>
          <a:p>
            <a:pPr lvl="1"/>
            <a:r>
              <a:rPr lang="en-US" altLang="ko-KR" dirty="0" smtClean="0"/>
              <a:t>50 genomes were randomly chosen per read length bin (300, 400, 500, 600, 700, 800, 900, 1000, 1100, 1200 base pairs)</a:t>
            </a:r>
          </a:p>
          <a:p>
            <a:pPr lvl="1"/>
            <a:r>
              <a:rPr lang="en-US" altLang="ko-KR" dirty="0" smtClean="0"/>
              <a:t>Reads were sampled until 3x coverage was achieved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Of gene counts based on each read length above,  known genome size is related to read length and marker gene density</a:t>
            </a:r>
          </a:p>
          <a:p>
            <a:pPr lvl="1"/>
            <a:r>
              <a:rPr lang="en-US" altLang="ko-KR" dirty="0" smtClean="0"/>
              <a:t>Expect genome size increases proportionally to the inverse marker gene density 1/x at any given length L:  EGS = c(L)/x, where c(L) is a read-length dependent calibration factor</a:t>
            </a:r>
          </a:p>
          <a:p>
            <a:pPr lvl="1"/>
            <a:r>
              <a:rPr lang="en-US" altLang="ko-KR" dirty="0" smtClean="0"/>
              <a:t>Based on manual comparison of a variety of possible functional forms, c(L) is well approximated by a power law, c(L) = a + b * L^(-c)</a:t>
            </a:r>
          </a:p>
          <a:p>
            <a:pPr lvl="1"/>
            <a:r>
              <a:rPr lang="en-US" altLang="ko-KR" dirty="0" smtClean="0"/>
              <a:t>The parameters a, b, and c are determined using a nonlinear least-squares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500702"/>
            <a:ext cx="63436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Formula – for a mixture of species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4937760"/>
          </a:xfrm>
        </p:spPr>
        <p:txBody>
          <a:bodyPr/>
          <a:lstStyle/>
          <a:p>
            <a:r>
              <a:rPr lang="en-US" altLang="ko-KR" dirty="0" smtClean="0"/>
              <a:t>EGS equation can be directly applied to mixtures of genomes, which was confirmed by the simulations</a:t>
            </a:r>
          </a:p>
          <a:p>
            <a:pPr lvl="1"/>
            <a:r>
              <a:rPr lang="en-US" altLang="ko-KR" dirty="0" smtClean="0"/>
              <a:t>EGS for a mixture of species is defined as the average genome size, for instance, </a:t>
            </a:r>
            <a:endParaRPr lang="ko-KR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71744"/>
            <a:ext cx="2752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919546"/>
            <a:ext cx="4467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786322"/>
            <a:ext cx="45910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857224" y="2857496"/>
            <a:ext cx="8286776" cy="1285884"/>
            <a:chOff x="857224" y="2857496"/>
            <a:chExt cx="8286776" cy="1285884"/>
          </a:xfrm>
        </p:grpSpPr>
        <p:grpSp>
          <p:nvGrpSpPr>
            <p:cNvPr id="17" name="Group 16"/>
            <p:cNvGrpSpPr/>
            <p:nvPr/>
          </p:nvGrpSpPr>
          <p:grpSpPr>
            <a:xfrm>
              <a:off x="857224" y="2902808"/>
              <a:ext cx="4019565" cy="821464"/>
              <a:chOff x="857224" y="2902808"/>
              <a:chExt cx="4019565" cy="821464"/>
            </a:xfrm>
          </p:grpSpPr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57224" y="3000372"/>
                <a:ext cx="196215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28" name="Picture 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000364" y="2928934"/>
                <a:ext cx="1876425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 flipV="1">
                <a:off x="2000232" y="3071810"/>
                <a:ext cx="1643074" cy="1428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3746993" y="2902808"/>
                <a:ext cx="1071570" cy="357190"/>
              </a:xfrm>
              <a:prstGeom prst="rect">
                <a:avLst/>
              </a:prstGeom>
              <a:solidFill>
                <a:srgbClr val="FFFF00">
                  <a:alpha val="6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5286380" y="2857496"/>
              <a:ext cx="3857620" cy="1285884"/>
            </a:xfrm>
            <a:prstGeom prst="rect">
              <a:avLst/>
            </a:prstGeom>
          </p:spPr>
          <p:txBody>
            <a:bodyPr vert="horz">
              <a:normAutofit fontScale="70000" lnSpcReduction="20000"/>
            </a:bodyPr>
            <a:lstStyle/>
            <a:p>
              <a:pPr marL="274320" marR="0" lvl="0" indent="-274320" algn="l" defTabSz="914400" rtl="0" eaLnBrk="1" fontAlgn="auto" latinLnBrk="1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tabLst/>
                <a:defRPr/>
              </a:pPr>
              <a:r>
                <a:rPr kumimoji="0" lang="en-US" altLang="ko-KR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H1</a:t>
              </a:r>
              <a:r>
                <a:rPr kumimoji="0" lang="en-US" altLang="ko-KR" sz="2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and H2 are numbers of marked genes in each species, respectively</a:t>
              </a:r>
            </a:p>
            <a:p>
              <a:pPr marL="274320" marR="0" lvl="0" indent="-274320" algn="l" defTabSz="914400" rtl="0" eaLnBrk="1" fontAlgn="auto" latinLnBrk="1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tabLst/>
                <a:defRPr/>
              </a:pPr>
              <a:r>
                <a:rPr lang="en-US" altLang="ko-KR" sz="2600" baseline="0" dirty="0" smtClean="0"/>
                <a:t>N1</a:t>
              </a:r>
              <a:r>
                <a:rPr lang="en-US" altLang="ko-KR" sz="2600" dirty="0" smtClean="0"/>
                <a:t> and N2 are sizes of sequence data in each species, respectively</a:t>
              </a:r>
              <a:endPara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10196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Genome size (EGS) can be directly determined from raw sequencing reads</a:t>
            </a:r>
          </a:p>
          <a:p>
            <a:r>
              <a:rPr lang="en-US" altLang="ko-KR" dirty="0" smtClean="0"/>
              <a:t>EGS suggests a correlation between environmental complexity and the diversity of cellular repertoire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Some genome projects require genome size in advance</a:t>
            </a:r>
          </a:p>
          <a:p>
            <a:pPr lvl="1"/>
            <a:r>
              <a:rPr lang="en-US" altLang="ko-KR" dirty="0" smtClean="0"/>
              <a:t>For metagenomics sequencing, the average genome size</a:t>
            </a:r>
          </a:p>
          <a:p>
            <a:pPr lvl="2"/>
            <a:r>
              <a:rPr lang="en-US" altLang="ko-KR" dirty="0" smtClean="0"/>
              <a:t>Allows to calculate the amount of sequencing data necessary</a:t>
            </a:r>
          </a:p>
          <a:p>
            <a:pPr lvl="1"/>
            <a:r>
              <a:rPr lang="en-US" altLang="ko-KR" dirty="0" smtClean="0"/>
              <a:t>For DNA reassociation kinetics</a:t>
            </a:r>
          </a:p>
          <a:p>
            <a:pPr lvl="2"/>
            <a:r>
              <a:rPr lang="en-US" altLang="ko-KR" dirty="0" smtClean="0"/>
              <a:t>Helps understand ecosystem species composition and biodiversity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Require </a:t>
            </a:r>
            <a:r>
              <a:rPr lang="en-US" altLang="ko-KR" dirty="0" smtClean="0"/>
              <a:t>knowledge of the average genome size to translate genetic diversity into species diversity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However,  EGS is limited to predicting only the average EGS of a given community</a:t>
            </a:r>
          </a:p>
          <a:p>
            <a:pPr lvl="1"/>
            <a:r>
              <a:rPr lang="en-US" altLang="ko-KR" dirty="0" smtClean="0"/>
              <a:t>Improvements in phylogenetic separation of metagenomic sequences should allow EGS to predict genome distributions in the </a:t>
            </a:r>
            <a:r>
              <a:rPr lang="en-US" altLang="ko-KR" dirty="0" smtClean="0"/>
              <a:t>future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Thank you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Genome size</a:t>
            </a:r>
            <a:endParaRPr lang="ko-KR" altLang="en-US" dirty="0"/>
          </a:p>
        </p:txBody>
      </p:sp>
      <p:pic>
        <p:nvPicPr>
          <p:cNvPr id="8194" name="Picture 2" descr="D:\forephilo\Class\CMSC828G_Fall2009\presentation_1\molecular biology of the cell\Art of MBoC5\JPEGs\Chapter 01\figure 1-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52525"/>
            <a:ext cx="8534400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Genome size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forephilo\Class\CMSC828G_Fall2009\presentation_1\powerpoint\[1]f1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7643866" cy="54068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3963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Bentley SD, </a:t>
            </a:r>
            <a:r>
              <a:rPr lang="en-US" altLang="ko-KR" sz="1200" dirty="0" err="1" smtClean="0"/>
              <a:t>Parkhill</a:t>
            </a:r>
            <a:r>
              <a:rPr lang="en-US" altLang="ko-KR" sz="1200" dirty="0" smtClean="0"/>
              <a:t> J: </a:t>
            </a:r>
            <a:r>
              <a:rPr lang="en-US" altLang="ko-KR" sz="1200" b="1" dirty="0" smtClean="0"/>
              <a:t>Comparative genomic structure of</a:t>
            </a:r>
          </a:p>
          <a:p>
            <a:r>
              <a:rPr lang="en-US" altLang="ko-KR" sz="1200" b="1" dirty="0" smtClean="0"/>
              <a:t>prokaryotes. </a:t>
            </a:r>
            <a:r>
              <a:rPr lang="en-US" altLang="ko-KR" sz="1200" b="1" i="1" dirty="0" err="1" smtClean="0"/>
              <a:t>Annu</a:t>
            </a:r>
            <a:r>
              <a:rPr lang="en-US" altLang="ko-KR" sz="1200" b="1" i="1" dirty="0" smtClean="0"/>
              <a:t> Rev Genet 2004, 38:771-792.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 smtClean="0"/>
              <a:t>Factors affecting genome size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7752" y="1214422"/>
            <a:ext cx="3829048" cy="4937760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Intragenic mutation:</a:t>
            </a:r>
          </a:p>
          <a:p>
            <a:r>
              <a:rPr lang="en-US" altLang="ko-KR" sz="1600" dirty="0" smtClean="0"/>
              <a:t>Gene duplication:</a:t>
            </a:r>
          </a:p>
          <a:p>
            <a:r>
              <a:rPr lang="en-US" altLang="ko-KR" sz="1600" dirty="0" smtClean="0"/>
              <a:t>Segment shuffling:</a:t>
            </a:r>
          </a:p>
          <a:p>
            <a:r>
              <a:rPr lang="en-US" altLang="ko-KR" sz="1600" dirty="0" smtClean="0"/>
              <a:t>Horizontal transfer:</a:t>
            </a:r>
            <a:endParaRPr lang="ko-KR" altLang="en-US" sz="1600" dirty="0"/>
          </a:p>
        </p:txBody>
      </p:sp>
      <p:pic>
        <p:nvPicPr>
          <p:cNvPr id="8194" name="Picture 2" descr="D:\forephilo\Class\CMSC828G_Fall2009\presentation_1\molecular biology of the cell\Art of MBoC5\JPEGs\Chapter 01\figure 1-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4368812" cy="4884325"/>
          </a:xfrm>
          <a:prstGeom prst="rect">
            <a:avLst/>
          </a:prstGeom>
          <a:noFill/>
        </p:spPr>
      </p:pic>
      <p:pic>
        <p:nvPicPr>
          <p:cNvPr id="1026" name="Picture 2" descr="D:\forephilo\Class\CMSC828G_Fall2009\presentation_1\molecular biology of the cell\Art of MBoC5\JPEGs\Chapter 01\figure 1-2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14488"/>
            <a:ext cx="3571868" cy="3834176"/>
          </a:xfrm>
          <a:prstGeom prst="rect">
            <a:avLst/>
          </a:prstGeom>
          <a:noFill/>
        </p:spPr>
      </p:pic>
      <p:pic>
        <p:nvPicPr>
          <p:cNvPr id="1027" name="Picture 3" descr="D:\forephilo\Class\CMSC828G_Fall2009\presentation_1\molecular biology of the cell\Art of MBoC5\JPEGs\Chapter 01\figure 1-25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928802"/>
            <a:ext cx="3182961" cy="4249712"/>
          </a:xfrm>
          <a:prstGeom prst="rect">
            <a:avLst/>
          </a:prstGeom>
          <a:noFill/>
        </p:spPr>
      </p:pic>
      <p:pic>
        <p:nvPicPr>
          <p:cNvPr id="1029" name="Picture 5" descr="C:\Users\forephilo\Desktop\image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571612"/>
            <a:ext cx="6867996" cy="4429156"/>
          </a:xfrm>
          <a:prstGeom prst="rect">
            <a:avLst/>
          </a:prstGeom>
          <a:noFill/>
        </p:spPr>
      </p:pic>
      <p:pic>
        <p:nvPicPr>
          <p:cNvPr id="1028" name="Picture 4" descr="D:\forephilo\Class\CMSC828G_Fall2009\presentation_1\molecular biology of the cell\Art of MBoC5\JPEGs\Chapter 01\figure 1-27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1714488"/>
            <a:ext cx="3643338" cy="4462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Genes</a:t>
            </a:r>
            <a:endParaRPr lang="ko-KR" altLang="en-US" dirty="0"/>
          </a:p>
        </p:txBody>
      </p:sp>
      <p:pic>
        <p:nvPicPr>
          <p:cNvPr id="9219" name="Picture 3" descr="D:\forephilo\Class\CMSC828G_Fall2009\presentation_1\molecular biology of the cell\Art of MBoC5\JPEGs\Chapter 01\table 1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8934" y="1071546"/>
            <a:ext cx="488627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Genome size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2" descr="D:\forephilo\Class\CMSC828G_Fall2009\presentation_1\molecular biology of the cell\Art of MBoC5\JPEGs\Chapter 01\table 1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141232"/>
            <a:ext cx="5286412" cy="5716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 smtClean="0"/>
              <a:t>Factors affecting genome size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It is thought that there is a correlation between genome size and complexity of environment</a:t>
            </a:r>
          </a:p>
          <a:p>
            <a:pPr lvl="1"/>
            <a:r>
              <a:rPr lang="en-US" altLang="ko-KR" dirty="0" smtClean="0"/>
              <a:t>The smallest prokaryote genomes tend to belong to organisms restricted to a stable niche, often in association with a host organism</a:t>
            </a:r>
          </a:p>
          <a:p>
            <a:pPr lvl="2"/>
            <a:r>
              <a:rPr lang="en-US" altLang="ko-KR" dirty="0" err="1" smtClean="0"/>
              <a:t>Mycoplasma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genitallium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The largest bacterial genomes tend to belong to bacteria that dominate in complex environments such as the soil</a:t>
            </a:r>
          </a:p>
          <a:p>
            <a:pPr lvl="2"/>
            <a:r>
              <a:rPr lang="en-US" altLang="ko-KR" dirty="0" err="1" smtClean="0"/>
              <a:t>Steptomyces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coellcolor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Genome size is not always increasing</a:t>
            </a:r>
          </a:p>
          <a:p>
            <a:pPr lvl="1"/>
            <a:r>
              <a:rPr lang="en-US" altLang="ko-KR" dirty="0" smtClean="0"/>
              <a:t>Adaptation, or response to a simplified or more stable environments</a:t>
            </a:r>
          </a:p>
          <a:p>
            <a:pPr lvl="2"/>
            <a:r>
              <a:rPr lang="en-US" altLang="ko-KR" dirty="0" err="1" smtClean="0"/>
              <a:t>Flagellar</a:t>
            </a:r>
            <a:r>
              <a:rPr lang="en-US" altLang="ko-KR" dirty="0" smtClean="0"/>
              <a:t> apparatus and various of Y. </a:t>
            </a:r>
            <a:r>
              <a:rPr lang="en-US" altLang="ko-KR" dirty="0" err="1" smtClean="0"/>
              <a:t>pestis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>Relationship between genome size and the number of genes in each gene family</a:t>
            </a:r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142984"/>
            <a:ext cx="478574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63963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van </a:t>
            </a:r>
            <a:r>
              <a:rPr lang="en-US" altLang="ko-KR" sz="1200" dirty="0" err="1" smtClean="0"/>
              <a:t>Nimwegen</a:t>
            </a:r>
            <a:r>
              <a:rPr lang="en-US" altLang="ko-KR" sz="1200" dirty="0" smtClean="0"/>
              <a:t> E: </a:t>
            </a:r>
            <a:r>
              <a:rPr lang="en-US" altLang="ko-KR" sz="1200" b="1" dirty="0" smtClean="0"/>
              <a:t>Scaling laws in the functional content of genomes. </a:t>
            </a:r>
            <a:r>
              <a:rPr lang="en-US" altLang="ko-KR" sz="1200" b="1" i="1" dirty="0" smtClean="0"/>
              <a:t>Trends Genet 2003, 19:479-484.</a:t>
            </a:r>
            <a:endParaRPr lang="en-US" sz="1200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5357826"/>
            <a:ext cx="8229600" cy="1214446"/>
          </a:xfrm>
        </p:spPr>
        <p:txBody>
          <a:bodyPr/>
          <a:lstStyle/>
          <a:p>
            <a:r>
              <a:rPr lang="en-US" altLang="ko-KR" sz="2400" dirty="0" err="1" smtClean="0"/>
              <a:t>n</a:t>
            </a:r>
            <a:r>
              <a:rPr lang="en-US" altLang="ko-KR" sz="2400" baseline="-25000" dirty="0" err="1" smtClean="0"/>
              <a:t>c</a:t>
            </a:r>
            <a:r>
              <a:rPr lang="en-US" altLang="ko-KR" sz="2400" baseline="-25000" dirty="0" smtClean="0"/>
              <a:t> </a:t>
            </a:r>
            <a:r>
              <a:rPr lang="en-US" altLang="ko-KR" sz="2400" dirty="0" smtClean="0"/>
              <a:t> = </a:t>
            </a:r>
            <a:r>
              <a:rPr lang="en-US" altLang="ko-KR" sz="2400" dirty="0" smtClean="0">
                <a:latin typeface="Gill Sans MT"/>
              </a:rPr>
              <a:t> </a:t>
            </a:r>
            <a:r>
              <a:rPr lang="el-GR" altLang="ko-KR" sz="2400" dirty="0" smtClean="0">
                <a:latin typeface="Courier New"/>
                <a:cs typeface="Courier New"/>
              </a:rPr>
              <a:t>λ</a:t>
            </a:r>
            <a:r>
              <a:rPr lang="en-US" altLang="ko-KR" sz="2400" dirty="0" err="1" smtClean="0">
                <a:latin typeface="Gill Sans MT"/>
              </a:rPr>
              <a:t>g</a:t>
            </a:r>
            <a:r>
              <a:rPr lang="en-US" altLang="ko-KR" sz="2400" baseline="30000" dirty="0" err="1" smtClean="0">
                <a:latin typeface="Gill Sans MT"/>
              </a:rPr>
              <a:t>a</a:t>
            </a:r>
            <a:r>
              <a:rPr lang="en-US" altLang="ko-KR" sz="2400" dirty="0" smtClean="0">
                <a:latin typeface="Gill Sans MT"/>
              </a:rPr>
              <a:t>, where both </a:t>
            </a:r>
            <a:r>
              <a:rPr lang="el-GR" altLang="ko-KR" sz="2400" dirty="0" smtClean="0">
                <a:latin typeface="Courier New"/>
                <a:cs typeface="Courier New"/>
              </a:rPr>
              <a:t>λ</a:t>
            </a:r>
            <a:r>
              <a:rPr lang="en-US" altLang="ko-KR" sz="2400" dirty="0" smtClean="0">
                <a:latin typeface="Gill Sans MT"/>
              </a:rPr>
              <a:t> and the exponent a depend on the category under investigation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11523</TotalTime>
  <Words>1335</Words>
  <Application>Microsoft Office PowerPoint</Application>
  <PresentationFormat>On-screen Show (4:3)</PresentationFormat>
  <Paragraphs>172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Origin</vt:lpstr>
      <vt:lpstr>Prediction of effective genome size in metagenomics samples</vt:lpstr>
      <vt:lpstr>Outline</vt:lpstr>
      <vt:lpstr>Genome size</vt:lpstr>
      <vt:lpstr>Genome size</vt:lpstr>
      <vt:lpstr>Factors affecting genome size</vt:lpstr>
      <vt:lpstr>Genes</vt:lpstr>
      <vt:lpstr>Genome size</vt:lpstr>
      <vt:lpstr>Factors affecting genome size</vt:lpstr>
      <vt:lpstr>Relationship between genome size and the number of genes in each gene family</vt:lpstr>
      <vt:lpstr>Relationship between genome size and the number of genes in each gene family</vt:lpstr>
      <vt:lpstr>Classical approaches for estimating genome size – one example </vt:lpstr>
      <vt:lpstr>Classical approaches for estimating genome size – two examples for possible errors</vt:lpstr>
      <vt:lpstr>Effective genome size (EGS)</vt:lpstr>
      <vt:lpstr>Effective genome size (EGS)</vt:lpstr>
      <vt:lpstr>Genome size</vt:lpstr>
      <vt:lpstr>Genome size</vt:lpstr>
      <vt:lpstr>Genome size - EGS</vt:lpstr>
      <vt:lpstr>EGS – 32 prokaryotic genomes</vt:lpstr>
      <vt:lpstr>EGS – ongoing genome sequencing projects</vt:lpstr>
      <vt:lpstr>Genome size – 12 environmental samples</vt:lpstr>
      <vt:lpstr>Examples for correlation between genome size and environmental complexity</vt:lpstr>
      <vt:lpstr>Formula derivation</vt:lpstr>
      <vt:lpstr>Formula – for a mixture of species</vt:lpstr>
      <vt:lpstr>Conclusion</vt:lpstr>
      <vt:lpstr>Thank you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Effective genome size in metagenomics samples</dc:title>
  <dc:creator>forephilo</dc:creator>
  <cp:lastModifiedBy>forephilo</cp:lastModifiedBy>
  <cp:revision>432</cp:revision>
  <dcterms:created xsi:type="dcterms:W3CDTF">2009-09-26T14:16:19Z</dcterms:created>
  <dcterms:modified xsi:type="dcterms:W3CDTF">2009-10-06T12:49:25Z</dcterms:modified>
</cp:coreProperties>
</file>