
<file path=[Content_Types].xml><?xml version="1.0" encoding="utf-8"?>
<Types xmlns="http://schemas.openxmlformats.org/package/2006/content-types"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6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9" r:id="rId1"/>
    <p:sldMasterId id="2147483667" r:id="rId2"/>
    <p:sldMasterId id="2147483657" r:id="rId3"/>
    <p:sldMasterId id="2147483661" r:id="rId4"/>
    <p:sldMasterId id="2147483664" r:id="rId5"/>
  </p:sldMasterIdLst>
  <p:notesMasterIdLst>
    <p:notesMasterId r:id="rId44"/>
  </p:notesMasterIdLst>
  <p:sldIdLst>
    <p:sldId id="256" r:id="rId6"/>
    <p:sldId id="355" r:id="rId7"/>
    <p:sldId id="356" r:id="rId8"/>
    <p:sldId id="376" r:id="rId9"/>
    <p:sldId id="357" r:id="rId10"/>
    <p:sldId id="358" r:id="rId11"/>
    <p:sldId id="359" r:id="rId12"/>
    <p:sldId id="377" r:id="rId13"/>
    <p:sldId id="378" r:id="rId14"/>
    <p:sldId id="379" r:id="rId15"/>
    <p:sldId id="360" r:id="rId16"/>
    <p:sldId id="361" r:id="rId17"/>
    <p:sldId id="363" r:id="rId18"/>
    <p:sldId id="364" r:id="rId19"/>
    <p:sldId id="365" r:id="rId20"/>
    <p:sldId id="392" r:id="rId21"/>
    <p:sldId id="366" r:id="rId22"/>
    <p:sldId id="367" r:id="rId23"/>
    <p:sldId id="394" r:id="rId24"/>
    <p:sldId id="398" r:id="rId25"/>
    <p:sldId id="369" r:id="rId26"/>
    <p:sldId id="381" r:id="rId27"/>
    <p:sldId id="382" r:id="rId28"/>
    <p:sldId id="371" r:id="rId29"/>
    <p:sldId id="388" r:id="rId30"/>
    <p:sldId id="383" r:id="rId31"/>
    <p:sldId id="372" r:id="rId32"/>
    <p:sldId id="389" r:id="rId33"/>
    <p:sldId id="380" r:id="rId34"/>
    <p:sldId id="385" r:id="rId35"/>
    <p:sldId id="384" r:id="rId36"/>
    <p:sldId id="386" r:id="rId37"/>
    <p:sldId id="387" r:id="rId38"/>
    <p:sldId id="390" r:id="rId39"/>
    <p:sldId id="393" r:id="rId40"/>
    <p:sldId id="399" r:id="rId41"/>
    <p:sldId id="397" r:id="rId42"/>
    <p:sldId id="39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7F7F7"/>
    <a:srgbClr val="92140A"/>
    <a:srgbClr val="E113EA"/>
    <a:srgbClr val="0005B5"/>
    <a:srgbClr val="0108C1"/>
    <a:srgbClr val="EAE906"/>
    <a:srgbClr val="DC1C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2965C2-6298-3B4B-8424-A03E2953A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8AAAB-CACD-EC49-80B6-50812AC209C7}" type="slidenum">
              <a:rPr lang="en-US"/>
              <a:pPr/>
              <a:t>1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DD509-CEBD-8641-B703-62A088E8C983}" type="slidenum">
              <a:rPr lang="en-US"/>
              <a:pPr/>
              <a:t>10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141BA-F07E-284E-A74A-2A53F8E5E3DD}" type="slidenum">
              <a:rPr lang="en-US"/>
              <a:pPr/>
              <a:t>11</a:t>
            </a:fld>
            <a:endParaRPr lang="en-US"/>
          </a:p>
        </p:txBody>
      </p:sp>
      <p:sp>
        <p:nvSpPr>
          <p:cNvPr id="901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EE099-E715-EB46-90DF-5CAAF9816D9C}" type="slidenum">
              <a:rPr lang="en-US"/>
              <a:pPr/>
              <a:t>12</a:t>
            </a:fld>
            <a:endParaRPr lang="en-US"/>
          </a:p>
        </p:txBody>
      </p:sp>
      <p:sp>
        <p:nvSpPr>
          <p:cNvPr id="921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26921-91EB-0E4E-BF46-F3D132F11F67}" type="slidenum">
              <a:rPr lang="en-US"/>
              <a:pPr/>
              <a:t>13</a:t>
            </a:fld>
            <a:endParaRPr lang="en-US"/>
          </a:p>
        </p:txBody>
      </p:sp>
      <p:sp>
        <p:nvSpPr>
          <p:cNvPr id="942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127F3-B901-4B41-BF93-F739B375C6E1}" type="slidenum">
              <a:rPr lang="en-US"/>
              <a:pPr/>
              <a:t>14</a:t>
            </a:fld>
            <a:endParaRPr lang="en-US"/>
          </a:p>
        </p:txBody>
      </p:sp>
      <p:sp>
        <p:nvSpPr>
          <p:cNvPr id="962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1778B-1CC0-6A4B-B742-00C1B2546782}" type="slidenum">
              <a:rPr lang="en-US"/>
              <a:pPr/>
              <a:t>15</a:t>
            </a:fld>
            <a:endParaRPr lang="en-US"/>
          </a:p>
        </p:txBody>
      </p:sp>
      <p:sp>
        <p:nvSpPr>
          <p:cNvPr id="983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B40D1-7361-434F-A7CF-002F16783BB6}" type="slidenum">
              <a:rPr lang="en-US"/>
              <a:pPr/>
              <a:t>16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 1.   Sample collection and amplification by cell culture</a:t>
            </a:r>
          </a:p>
          <a:p>
            <a:pPr eaLnBrk="1" hangingPunct="1"/>
            <a:r>
              <a:rPr lang="en-US"/>
              <a:t>   2. Extraction of virus genomic RNA from cell culture supernatants (48 samples at a time)</a:t>
            </a:r>
          </a:p>
          <a:p>
            <a:pPr eaLnBrk="1" hangingPunct="1"/>
            <a:r>
              <a:rPr lang="en-US"/>
              <a:t>   3. RNA shipped to TIGR and processed in 96-well plate format</a:t>
            </a:r>
          </a:p>
          <a:p>
            <a:pPr eaLnBrk="1" hangingPunct="1"/>
            <a:r>
              <a:rPr lang="en-US"/>
              <a:t>   4. Primer design</a:t>
            </a:r>
          </a:p>
          <a:p>
            <a:pPr eaLnBrk="1" hangingPunct="1"/>
            <a:r>
              <a:rPr lang="en-US"/>
              <a:t>   5. Amplification by RT-PCR of overlapping regions of each virus segment (1 virus isolate per 96-well plate; 4 plates per thermocycler)</a:t>
            </a:r>
          </a:p>
          <a:p>
            <a:pPr eaLnBrk="1" hangingPunct="1"/>
            <a:r>
              <a:rPr lang="en-US"/>
              <a:t>   6. Sequencing of PCR amplicons using M13-universal primers in 384-well plate formats (4 virus isolates sequenced simultaneously)</a:t>
            </a:r>
          </a:p>
          <a:p>
            <a:pPr eaLnBrk="1" hangingPunct="1"/>
            <a:r>
              <a:rPr lang="en-US"/>
              <a:t>   7. Trimming of sequences, assembly of segments, editing of nucleotides</a:t>
            </a:r>
          </a:p>
          <a:p>
            <a:pPr eaLnBrk="1" hangingPunct="1"/>
            <a:r>
              <a:rPr lang="en-US"/>
              <a:t>   8. quality assurance and submission to NCBI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41321-1768-E54F-937A-9E24F808976B}" type="slidenum">
              <a:rPr lang="en-US"/>
              <a:pPr/>
              <a:t>17</a:t>
            </a:fld>
            <a:endParaRPr lang="en-US"/>
          </a:p>
        </p:txBody>
      </p:sp>
      <p:sp>
        <p:nvSpPr>
          <p:cNvPr id="1024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1055B-C87F-194F-98BE-BCBD442635CD}" type="slidenum">
              <a:rPr lang="en-US"/>
              <a:pPr/>
              <a:t>18</a:t>
            </a:fld>
            <a:endParaRPr lang="en-US"/>
          </a:p>
        </p:txBody>
      </p:sp>
      <p:sp>
        <p:nvSpPr>
          <p:cNvPr id="10445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E3089-C007-514E-BC01-45E494F8BBC9}" type="slidenum">
              <a:rPr lang="en-US"/>
              <a:pPr/>
              <a:t>19</a:t>
            </a:fld>
            <a:endParaRPr lang="en-US"/>
          </a:p>
        </p:txBody>
      </p:sp>
      <p:sp>
        <p:nvSpPr>
          <p:cNvPr id="1064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549BA-6A75-B541-9FD5-BA8C86338C0B}" type="slidenum">
              <a:rPr lang="en-US"/>
              <a:pPr/>
              <a:t>2</a:t>
            </a:fld>
            <a:endParaRPr lang="en-US"/>
          </a:p>
        </p:txBody>
      </p:sp>
      <p:sp>
        <p:nvSpPr>
          <p:cNvPr id="716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E3089-C007-514E-BC01-45E494F8BBC9}" type="slidenum">
              <a:rPr lang="en-US"/>
              <a:pPr/>
              <a:t>20</a:t>
            </a:fld>
            <a:endParaRPr lang="en-US"/>
          </a:p>
        </p:txBody>
      </p:sp>
      <p:sp>
        <p:nvSpPr>
          <p:cNvPr id="1064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AFCA8-4A39-9A43-91F0-FE67E7A8EEF2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1BCF9-2796-C148-8AA7-C6ADC0DBF225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210C5-9A1B-A24B-895A-096FCDA66368}" type="slidenum">
              <a:rPr lang="en-US"/>
              <a:pPr/>
              <a:t>23</a:t>
            </a:fld>
            <a:endParaRPr 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8599E-9DCD-0F45-9174-6C93B86E3008}" type="slidenum">
              <a:rPr lang="en-US"/>
              <a:pPr/>
              <a:t>24</a:t>
            </a:fld>
            <a:endParaRPr lang="en-US"/>
          </a:p>
        </p:txBody>
      </p:sp>
      <p:sp>
        <p:nvSpPr>
          <p:cNvPr id="1167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84C82-61FF-8D4C-BA3D-009BAB29D4E2}" type="slidenum">
              <a:rPr lang="en-US"/>
              <a:pPr/>
              <a:t>25</a:t>
            </a:fld>
            <a:endParaRPr 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937CC-B6E2-E245-AA4E-C5BDE73AF5FD}" type="slidenum">
              <a:rPr lang="en-US"/>
              <a:pPr/>
              <a:t>26</a:t>
            </a:fld>
            <a:endParaRPr 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2DFD6-8E98-1641-BC1C-C33ADC99E03C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C875E-78B0-2749-9F4F-527EC9719785}" type="slidenum">
              <a:rPr lang="en-US"/>
              <a:pPr/>
              <a:t>28</a:t>
            </a:fld>
            <a:endParaRPr lang="en-US"/>
          </a:p>
        </p:txBody>
      </p:sp>
      <p:sp>
        <p:nvSpPr>
          <p:cNvPr id="1249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4E4E4-7147-744E-878A-C3FE11D732FE}" type="slidenum">
              <a:rPr lang="en-US"/>
              <a:pPr/>
              <a:t>29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C6975-46EA-FD4B-8E99-29DE5DD44AAC}" type="slidenum">
              <a:rPr lang="en-US"/>
              <a:pPr/>
              <a:t>3</a:t>
            </a:fld>
            <a:endParaRPr lang="en-US"/>
          </a:p>
        </p:txBody>
      </p:sp>
      <p:sp>
        <p:nvSpPr>
          <p:cNvPr id="737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20B14-1D5C-AB43-8348-618A1974036D}" type="slidenum">
              <a:rPr lang="en-US"/>
              <a:pPr/>
              <a:t>30</a:t>
            </a:fld>
            <a:endParaRPr 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C372A-88D3-F14D-8648-246BB4CFBBC3}" type="slidenum">
              <a:rPr lang="en-US"/>
              <a:pPr/>
              <a:t>31</a:t>
            </a:fld>
            <a:endParaRPr lang="en-US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2159F-8062-B147-B7DC-F75C8FB9AA60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E8782-C846-6D48-8CC6-332F4F2DC122}" type="slidenum">
              <a:rPr lang="en-US"/>
              <a:pPr/>
              <a:t>33</a:t>
            </a:fld>
            <a:endParaRPr lang="en-US"/>
          </a:p>
        </p:txBody>
      </p:sp>
      <p:sp>
        <p:nvSpPr>
          <p:cNvPr id="1351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D08C-F636-4145-BF74-F6F0909CF15F}" type="slidenum">
              <a:rPr lang="en-US"/>
              <a:pPr/>
              <a:t>34</a:t>
            </a:fld>
            <a:endParaRPr lang="en-US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34F54-D750-BD4A-98C7-E5393809E62C}" type="slidenum">
              <a:rPr lang="en-US"/>
              <a:pPr/>
              <a:t>35</a:t>
            </a:fld>
            <a:endParaRPr 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D5395-8F9F-CB4B-B0A3-3069268964DF}" type="slidenum">
              <a:rPr lang="en-US"/>
              <a:pPr/>
              <a:t>4</a:t>
            </a:fld>
            <a:endParaRPr lang="en-US"/>
          </a:p>
        </p:txBody>
      </p:sp>
      <p:sp>
        <p:nvSpPr>
          <p:cNvPr id="757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7F46D-15BD-8747-8086-3F0699F355C3}" type="slidenum">
              <a:rPr lang="en-US"/>
              <a:pPr/>
              <a:t>5</a:t>
            </a:fld>
            <a:endParaRPr lang="en-US"/>
          </a:p>
        </p:txBody>
      </p:sp>
      <p:sp>
        <p:nvSpPr>
          <p:cNvPr id="778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09E5-0388-4A4A-8825-ED8CDFF0DA7A}" type="slidenum">
              <a:rPr lang="en-US"/>
              <a:pPr/>
              <a:t>6</a:t>
            </a:fld>
            <a:endParaRPr lang="en-US"/>
          </a:p>
        </p:txBody>
      </p:sp>
      <p:sp>
        <p:nvSpPr>
          <p:cNvPr id="798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C249D-C62D-EC47-8176-BD0BF31226A9}" type="slidenum">
              <a:rPr lang="en-US"/>
              <a:pPr/>
              <a:t>7</a:t>
            </a:fld>
            <a:endParaRPr lang="en-US"/>
          </a:p>
        </p:txBody>
      </p:sp>
      <p:sp>
        <p:nvSpPr>
          <p:cNvPr id="819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868E6-D758-2244-A3FD-8910BEC2ECE3}" type="slidenum">
              <a:rPr lang="en-US"/>
              <a:pPr/>
              <a:t>8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85A5F-D21F-0943-8731-F4921269DA24}" type="slidenum">
              <a:rPr lang="en-US"/>
              <a:pPr/>
              <a:t>9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80C744-6C62-174A-B94C-D08FD9BFA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09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09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617DC-1A29-1540-AB3A-B36967851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8FC51-20EB-DD4E-B224-78B57FEC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41EC2-5518-7044-BF56-E87DF7D88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A5DA2-6AD4-3144-BEED-0519849F8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DEEE0-D1AE-1544-9F2C-8BF3EE8D8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3BC7D-A3E1-5B4D-91B8-D7EB1D64D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68C8B-5E22-3F40-B98C-0296618AA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1C560-7078-D84A-AADC-63EDC9C03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A9737-AA44-2241-96C3-0492EC079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FF7A7-4A33-6A40-9EC0-E14EF662E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A5103-50C1-ED49-853C-BD8C8E489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50E45-D2EA-B74F-96BD-213ECDF25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8A55F-5CA1-4240-A327-6020B1EC3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2B673-9DE2-194F-9F56-F39063F64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BB408-C6AA-FF47-8C1B-66887B176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AFD3B-DAD7-4446-B2E0-C0C890449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09D91-F367-C346-B029-EAABCB590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815D2-AE19-9C4E-A2EA-AEC6E5D9C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FA8C8-1896-B344-BF38-B148E7CD4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E22CD-96CF-3640-ADCB-E12D3772D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C4A9B-7268-3F4B-AF8A-C10ED0DAB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59C04-637C-BF4E-9E22-156D345A2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5C7B7-BCDB-584B-A95B-96F14750F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562D8-3660-F441-BA67-17CCA4903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04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4D8DF1-5137-724E-A33B-4EE1825D5F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09FC5-0638-DF45-B597-E805CBE5A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6311A-A021-254C-BE68-F6933CF76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6E365-EE9E-8B48-96DE-5A5F3584A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2C2DD-0EC9-844E-9769-6F48924AE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847A8-22F1-0B42-9EFA-02D2CA924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90F2E-E047-E64B-9942-95FD372E9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03E27-5EB5-DE4B-AFDB-27E5E37FD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CE5E9-3932-8D43-BC06-8962BAFFC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F25E0-8B57-6247-95E5-DF07CC768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1A7B7-13B6-1748-B7FC-4B52B651F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E7109-E032-8047-B885-640CA5DC0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677E8-86BA-2E48-AF15-F76B73313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7243D-27FB-214A-98FC-4334961D5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64C5B-E3C7-4241-912B-0B9BA49F8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2EC69-D360-8D48-B170-0491FFBA0C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A14FA-99DC-184C-9006-4323EB343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A109C-33AC-434C-8D52-BE7148B53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502C9-C724-4741-857F-380BB1FD8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3E56D-C2A0-9743-BEC1-31AE9CE69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2D5A9-93A3-C642-86E1-F5A97053A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7A2E6-CEB6-A843-8DAD-1C0192108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A2C9E-44ED-7A4B-AFC1-D2EE3D58A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17BE9-8970-F84D-A9C5-59B504675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invGray">
      <p:bgPr>
        <a:solidFill>
          <a:schemeClr val="tx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80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099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5099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9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99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5099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5099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</a:defRPr>
            </a:lvl1pPr>
          </a:lstStyle>
          <a:p>
            <a:fld id="{A8D7284D-0383-F448-A025-4101AFA602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¡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¡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charset="0"/>
              </a:defRPr>
            </a:lvl1pPr>
          </a:lstStyle>
          <a:p>
            <a:fld id="{46670AD7-1A2B-2345-97DE-3A39FBD9643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FF2ED88-ED1A-904E-9B3D-B5461BE3B28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rgbClr val="FFFF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rgbClr val="FFFF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rgbClr val="FFFF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00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00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00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1E85FA-0FBE-1D48-8D81-188ABA4982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56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7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9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0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27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067050"/>
          </a:xfrm>
        </p:spPr>
        <p:txBody>
          <a:bodyPr/>
          <a:lstStyle/>
          <a:p>
            <a:pPr eaLnBrk="1" hangingPunct="1"/>
            <a:r>
              <a:rPr lang="en-US" sz="3800"/>
              <a:t>Large-Scale Sequencing of the Influenza Virus Genome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438400"/>
          </a:xfrm>
        </p:spPr>
        <p:txBody>
          <a:bodyPr/>
          <a:lstStyle/>
          <a:p>
            <a:pPr eaLnBrk="1" hangingPunct="1"/>
            <a:r>
              <a:rPr lang="en-US"/>
              <a:t>Steven Salzberg</a:t>
            </a:r>
          </a:p>
          <a:p>
            <a:pPr eaLnBrk="1" hangingPunct="1"/>
            <a:r>
              <a:rPr lang="en-US" sz="2000"/>
              <a:t>Center for Bioinformatics and Computational Biology</a:t>
            </a:r>
          </a:p>
          <a:p>
            <a:pPr eaLnBrk="1" hangingPunct="1"/>
            <a:r>
              <a:rPr lang="en-US" sz="2000"/>
              <a:t>University of Maryland Institute for Advanced Computer Studies (UMIACS)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CMSC 828H, November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800600" y="6415088"/>
            <a:ext cx="419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Credit: Paul Digard, Univ. of Cambridge</a:t>
            </a:r>
          </a:p>
        </p:txBody>
      </p:sp>
      <p:pic>
        <p:nvPicPr>
          <p:cNvPr id="87043" name="Picture 5" descr="Flu-replication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322388" y="301625"/>
            <a:ext cx="7059612" cy="5640388"/>
          </a:xfrm>
        </p:spPr>
      </p:pic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228600" y="180975"/>
            <a:ext cx="2397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Flu 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ahoma" charset="0"/>
              </a:rPr>
              <a:t>Paucity of Public Sequence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>
                <a:latin typeface="Tahoma" charset="0"/>
              </a:rPr>
              <a:t>As of 2004, 50 complete HA segments (H3N2)</a:t>
            </a:r>
          </a:p>
          <a:p>
            <a:pPr lvl="1" eaLnBrk="1" hangingPunct="1"/>
            <a:r>
              <a:rPr lang="en-US" sz="2100">
                <a:latin typeface="Tahoma" charset="0"/>
              </a:rPr>
              <a:t>For HA1 in 2003, 19 H3N2 (&gt; half from S. Africa)</a:t>
            </a:r>
          </a:p>
          <a:p>
            <a:pPr lvl="1" eaLnBrk="1" hangingPunct="1"/>
            <a:r>
              <a:rPr lang="en-US" sz="2100">
                <a:latin typeface="Tahoma" charset="0"/>
              </a:rPr>
              <a:t>2002, 11 H3N2, 12 H1N2, 37 H1N1 (mostly from Japan &amp; Korea)</a:t>
            </a:r>
          </a:p>
          <a:p>
            <a:pPr lvl="1" eaLnBrk="1" hangingPunct="1"/>
            <a:r>
              <a:rPr lang="en-US" sz="2100">
                <a:latin typeface="Tahoma" charset="0"/>
              </a:rPr>
              <a:t>For NA  in 2003, none!</a:t>
            </a:r>
          </a:p>
          <a:p>
            <a:pPr lvl="1" eaLnBrk="1" hangingPunct="1"/>
            <a:r>
              <a:rPr lang="en-US" sz="2100">
                <a:latin typeface="Tahoma" charset="0"/>
              </a:rPr>
              <a:t>Other segments have only a handful/year</a:t>
            </a:r>
          </a:p>
          <a:p>
            <a:pPr eaLnBrk="1" hangingPunct="1"/>
            <a:r>
              <a:rPr lang="en-US" sz="2500">
                <a:solidFill>
                  <a:srgbClr val="DC1C0F"/>
                </a:solidFill>
                <a:latin typeface="Tahoma" charset="0"/>
              </a:rPr>
              <a:t>Until 2005, only 7 complete H3N2 genomes</a:t>
            </a:r>
          </a:p>
          <a:p>
            <a:pPr eaLnBrk="1" hangingPunct="1"/>
            <a:r>
              <a:rPr lang="en-US" sz="2500">
                <a:latin typeface="Tahoma" charset="0"/>
              </a:rPr>
              <a:t>Avian flu has 54 complete genomes but 41/54 from Hong Kong markets</a:t>
            </a:r>
          </a:p>
          <a:p>
            <a:pPr eaLnBrk="1" hangingPunct="1"/>
            <a:r>
              <a:rPr lang="en-US" sz="2500">
                <a:latin typeface="Tahoma" charset="0"/>
              </a:rPr>
              <a:t>Basically, we don’t know what’s out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Influenza genome sequencing project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161213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Monotype Sorts" charset="2"/>
              <a:buBlip>
                <a:blip r:embed="rId3"/>
              </a:buBlip>
            </a:pPr>
            <a:r>
              <a:rPr lang="en-US" sz="2000" b="1">
                <a:solidFill>
                  <a:srgbClr val="000099"/>
                </a:solidFill>
              </a:rPr>
              <a:t>White paper proposal </a:t>
            </a:r>
            <a:r>
              <a:rPr lang="en-US" sz="2000" i="1"/>
              <a:t>(Dec 2003)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submitted by David Lipman, Steven Salzberg, et al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approved by NIAID January 2004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Monotype Sorts" charset="2"/>
              <a:buBlip>
                <a:blip r:embed="rId3"/>
              </a:buBlip>
            </a:pPr>
            <a:r>
              <a:rPr lang="en-US" sz="2000" b="1">
                <a:solidFill>
                  <a:srgbClr val="000099"/>
                </a:solidFill>
              </a:rPr>
              <a:t>Preliminary Testing </a:t>
            </a:r>
            <a:r>
              <a:rPr lang="en-US" sz="2000" i="1"/>
              <a:t>(Mar – Aug 2004)</a:t>
            </a:r>
            <a:endParaRPr lang="en-US" sz="240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Protocol testing (micro-libraries, random priming, directed walking) led by Elodie Ghedin at TIGR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Laboratory set-up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Monotype Sorts" charset="2"/>
              <a:buBlip>
                <a:blip r:embed="rId3"/>
              </a:buBlip>
            </a:pPr>
            <a:r>
              <a:rPr lang="en-US" sz="2000" b="1">
                <a:solidFill>
                  <a:srgbClr val="000099"/>
                </a:solidFill>
              </a:rPr>
              <a:t>PHASE I: R&amp;D </a:t>
            </a:r>
            <a:r>
              <a:rPr lang="en-US" sz="2000" i="1"/>
              <a:t>(Sept 2004 – Aug 2005)</a:t>
            </a:r>
            <a:endParaRPr lang="en-US" sz="200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Optimize methodologies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Develop high-throughput pipeline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Process 500 Wadsworth samples</a:t>
            </a:r>
            <a:endParaRPr lang="en-US" sz="2000" b="1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Monotype Sorts" charset="2"/>
              <a:buBlip>
                <a:blip r:embed="rId3"/>
              </a:buBlip>
            </a:pPr>
            <a:r>
              <a:rPr lang="en-US" sz="2000" b="1">
                <a:solidFill>
                  <a:srgbClr val="000099"/>
                </a:solidFill>
              </a:rPr>
              <a:t>PHASE II: High-throughput</a:t>
            </a:r>
            <a:r>
              <a:rPr lang="en-US" sz="2000"/>
              <a:t> </a:t>
            </a:r>
            <a:r>
              <a:rPr lang="en-US" sz="2000" i="1"/>
              <a:t>(Mar 2005 – present)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Develop capacity for 400 samples/month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-"/>
            </a:pPr>
            <a:r>
              <a:rPr lang="en-US" sz="2000"/>
              <a:t>Process &gt;3000 samples/year</a:t>
            </a:r>
            <a:endParaRPr lang="en-US" sz="2000" b="1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Monotype Sorts" charset="2"/>
              <a:buBlip>
                <a:blip r:embed="rId3"/>
              </a:buBlip>
            </a:pPr>
            <a:r>
              <a:rPr lang="en-US" sz="2000" b="1">
                <a:solidFill>
                  <a:srgbClr val="000099"/>
                </a:solidFill>
              </a:rPr>
              <a:t>PHASE III: Begin avian flu sequencing </a:t>
            </a:r>
            <a:r>
              <a:rPr lang="en-US" sz="2000" i="1"/>
              <a:t>(Aug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2514600" y="4110038"/>
            <a:ext cx="5410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429000" y="3657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572000" y="34242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5410200" y="3657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6248400" y="342423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75438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H="1">
            <a:off x="2590800" y="342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80010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H="1">
            <a:off x="2209800" y="3429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958850" y="3957638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Segment 2</a:t>
            </a:r>
          </a:p>
          <a:p>
            <a:r>
              <a:rPr lang="en-US">
                <a:solidFill>
                  <a:schemeClr val="accent2"/>
                </a:solidFill>
              </a:rPr>
              <a:t>PB1</a:t>
            </a:r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3429000" y="35052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4572000" y="3271838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5410200" y="35052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6248400" y="3271838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7543800" y="37338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>
            <a:off x="4648200" y="35052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5638800" y="3271838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>
            <a:off x="6477000" y="35052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7162800" y="3271838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5" name="AutoShape 21"/>
          <p:cNvSpPr>
            <a:spLocks noChangeArrowheads="1"/>
          </p:cNvSpPr>
          <p:nvPr/>
        </p:nvSpPr>
        <p:spPr bwMode="auto">
          <a:xfrm>
            <a:off x="3048000" y="3271838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>
            <a:off x="4419600" y="4572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>
            <a:off x="5181600" y="4343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6172200" y="4572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7239000" y="4724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 flipH="1">
            <a:off x="3429000" y="4724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3429000" y="48006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4495800" y="44196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3" name="AutoShape 29"/>
          <p:cNvSpPr>
            <a:spLocks noChangeArrowheads="1"/>
          </p:cNvSpPr>
          <p:nvPr/>
        </p:nvSpPr>
        <p:spPr bwMode="auto">
          <a:xfrm>
            <a:off x="5181600" y="41910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4" name="AutoShape 30"/>
          <p:cNvSpPr>
            <a:spLocks noChangeArrowheads="1"/>
          </p:cNvSpPr>
          <p:nvPr/>
        </p:nvSpPr>
        <p:spPr bwMode="auto">
          <a:xfrm>
            <a:off x="6172200" y="44196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5" name="AutoShape 31"/>
          <p:cNvSpPr>
            <a:spLocks noChangeArrowheads="1"/>
          </p:cNvSpPr>
          <p:nvPr/>
        </p:nvSpPr>
        <p:spPr bwMode="auto">
          <a:xfrm>
            <a:off x="7239000" y="48006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6" name="AutoShape 32"/>
          <p:cNvSpPr>
            <a:spLocks noChangeArrowheads="1"/>
          </p:cNvSpPr>
          <p:nvPr/>
        </p:nvSpPr>
        <p:spPr bwMode="auto">
          <a:xfrm>
            <a:off x="4495800" y="48006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7" name="AutoShape 33"/>
          <p:cNvSpPr>
            <a:spLocks noChangeArrowheads="1"/>
          </p:cNvSpPr>
          <p:nvPr/>
        </p:nvSpPr>
        <p:spPr bwMode="auto">
          <a:xfrm>
            <a:off x="7315200" y="44196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8" name="AutoShape 34"/>
          <p:cNvSpPr>
            <a:spLocks noChangeArrowheads="1"/>
          </p:cNvSpPr>
          <p:nvPr/>
        </p:nvSpPr>
        <p:spPr bwMode="auto">
          <a:xfrm>
            <a:off x="6324600" y="41910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9" name="AutoShape 35"/>
          <p:cNvSpPr>
            <a:spLocks noChangeArrowheads="1"/>
          </p:cNvSpPr>
          <p:nvPr/>
        </p:nvSpPr>
        <p:spPr bwMode="auto">
          <a:xfrm>
            <a:off x="5410200" y="44196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0" name="Line 36"/>
          <p:cNvSpPr>
            <a:spLocks noChangeShapeType="1"/>
          </p:cNvSpPr>
          <p:nvPr/>
        </p:nvSpPr>
        <p:spPr bwMode="auto">
          <a:xfrm flipH="1">
            <a:off x="2514600" y="4572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1" name="AutoShape 37"/>
          <p:cNvSpPr>
            <a:spLocks noChangeArrowheads="1"/>
          </p:cNvSpPr>
          <p:nvPr/>
        </p:nvSpPr>
        <p:spPr bwMode="auto">
          <a:xfrm>
            <a:off x="3505200" y="44196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1674813" y="1981200"/>
            <a:ext cx="4668837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Protocol v.5: 1 sample per 96-well plate</a:t>
            </a:r>
          </a:p>
          <a:p>
            <a:pPr algn="ctr"/>
            <a:r>
              <a:rPr lang="en-US" sz="2000"/>
              <a:t>4-6X coverage</a:t>
            </a:r>
          </a:p>
        </p:txBody>
      </p:sp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989013" y="228600"/>
            <a:ext cx="7164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855663"/>
            <a:r>
              <a:rPr lang="en-US" sz="2800">
                <a:solidFill>
                  <a:srgbClr val="000099"/>
                </a:solidFill>
              </a:rPr>
              <a:t>Reverse transcription (RT) and amplification (PCR) generates redundant coverage</a:t>
            </a:r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>
            <a:off x="79248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2514600" y="44196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6" name="Line 42"/>
          <p:cNvSpPr>
            <a:spLocks noChangeShapeType="1"/>
          </p:cNvSpPr>
          <p:nvPr/>
        </p:nvSpPr>
        <p:spPr bwMode="auto">
          <a:xfrm>
            <a:off x="7239000" y="4343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7" name="AutoShape 43"/>
          <p:cNvSpPr>
            <a:spLocks noChangeArrowheads="1"/>
          </p:cNvSpPr>
          <p:nvPr/>
        </p:nvSpPr>
        <p:spPr bwMode="auto">
          <a:xfrm>
            <a:off x="7239000" y="41910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8" name="AutoShape 44"/>
          <p:cNvSpPr>
            <a:spLocks noChangeArrowheads="1"/>
          </p:cNvSpPr>
          <p:nvPr/>
        </p:nvSpPr>
        <p:spPr bwMode="auto">
          <a:xfrm>
            <a:off x="7848600" y="41910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9" name="Line 45"/>
          <p:cNvSpPr>
            <a:spLocks noChangeShapeType="1"/>
          </p:cNvSpPr>
          <p:nvPr/>
        </p:nvSpPr>
        <p:spPr bwMode="auto">
          <a:xfrm>
            <a:off x="7086600" y="3657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0" name="AutoShape 46"/>
          <p:cNvSpPr>
            <a:spLocks noChangeArrowheads="1"/>
          </p:cNvSpPr>
          <p:nvPr/>
        </p:nvSpPr>
        <p:spPr bwMode="auto">
          <a:xfrm>
            <a:off x="7086600" y="35052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1" name="AutoShape 47"/>
          <p:cNvSpPr>
            <a:spLocks noChangeArrowheads="1"/>
          </p:cNvSpPr>
          <p:nvPr/>
        </p:nvSpPr>
        <p:spPr bwMode="auto">
          <a:xfrm>
            <a:off x="7772400" y="35052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2" name="Line 48"/>
          <p:cNvSpPr>
            <a:spLocks noChangeShapeType="1"/>
          </p:cNvSpPr>
          <p:nvPr/>
        </p:nvSpPr>
        <p:spPr bwMode="auto">
          <a:xfrm flipH="1">
            <a:off x="2514600" y="3657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3" name="Line 49"/>
          <p:cNvSpPr>
            <a:spLocks noChangeShapeType="1"/>
          </p:cNvSpPr>
          <p:nvPr/>
        </p:nvSpPr>
        <p:spPr bwMode="auto">
          <a:xfrm flipH="1">
            <a:off x="21336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4" name="AutoShape 50"/>
          <p:cNvSpPr>
            <a:spLocks noChangeArrowheads="1"/>
          </p:cNvSpPr>
          <p:nvPr/>
        </p:nvSpPr>
        <p:spPr bwMode="auto">
          <a:xfrm>
            <a:off x="2667000" y="35052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5" name="Line 51"/>
          <p:cNvSpPr>
            <a:spLocks noChangeShapeType="1"/>
          </p:cNvSpPr>
          <p:nvPr/>
        </p:nvSpPr>
        <p:spPr bwMode="auto">
          <a:xfrm>
            <a:off x="2514600" y="38862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6" name="AutoShape 52"/>
          <p:cNvSpPr>
            <a:spLocks noChangeArrowheads="1"/>
          </p:cNvSpPr>
          <p:nvPr/>
        </p:nvSpPr>
        <p:spPr bwMode="auto">
          <a:xfrm>
            <a:off x="2514600" y="37338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7" name="AutoShape 53"/>
          <p:cNvSpPr>
            <a:spLocks noChangeArrowheads="1"/>
          </p:cNvSpPr>
          <p:nvPr/>
        </p:nvSpPr>
        <p:spPr bwMode="auto">
          <a:xfrm>
            <a:off x="3733800" y="37338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4388" cy="9906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99"/>
                </a:solidFill>
              </a:rPr>
              <a:t>Original Plate Format</a:t>
            </a:r>
            <a:br>
              <a:rPr lang="en-US" sz="2800">
                <a:solidFill>
                  <a:srgbClr val="000099"/>
                </a:solidFill>
              </a:rPr>
            </a:br>
            <a:r>
              <a:rPr lang="en-US" sz="2800">
                <a:solidFill>
                  <a:srgbClr val="000099"/>
                </a:solidFill>
              </a:rPr>
              <a:t>One Sample per 96-well Plate</a:t>
            </a:r>
          </a:p>
        </p:txBody>
      </p:sp>
      <p:pic>
        <p:nvPicPr>
          <p:cNvPr id="95235" name="Picture 3" descr="Plate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19200"/>
            <a:ext cx="8305800" cy="4665663"/>
          </a:xfrm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127125" y="6019800"/>
            <a:ext cx="390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Yellow = end sequences 		 </a:t>
            </a:r>
          </a:p>
          <a:p>
            <a:r>
              <a:rPr lang="en-US"/>
              <a:t>Red = QC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57200" y="274638"/>
            <a:ext cx="82867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Genome Assembly</a:t>
            </a:r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>
            <a:off x="2514600" y="4114800"/>
            <a:ext cx="5410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3429000" y="3657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4572000" y="3352800"/>
            <a:ext cx="1143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5410200" y="3810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6248400" y="342423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75438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80010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958850" y="3957638"/>
            <a:ext cx="10985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PB1</a:t>
            </a:r>
          </a:p>
          <a:p>
            <a:r>
              <a:rPr lang="en-US">
                <a:solidFill>
                  <a:schemeClr val="accent2"/>
                </a:solidFill>
              </a:rPr>
              <a:t>Segment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3429000" y="3505200"/>
            <a:ext cx="1295400" cy="76200"/>
          </a:xfrm>
          <a:prstGeom prst="rightArrow">
            <a:avLst>
              <a:gd name="adj1" fmla="val 50000"/>
              <a:gd name="adj2" fmla="val 4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2" name="AutoShape 12"/>
          <p:cNvSpPr>
            <a:spLocks noChangeArrowheads="1"/>
          </p:cNvSpPr>
          <p:nvPr/>
        </p:nvSpPr>
        <p:spPr bwMode="auto">
          <a:xfrm>
            <a:off x="4572000" y="3281363"/>
            <a:ext cx="914400" cy="80962"/>
          </a:xfrm>
          <a:prstGeom prst="rightArrow">
            <a:avLst>
              <a:gd name="adj1" fmla="val 50000"/>
              <a:gd name="adj2" fmla="val 2823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3" name="AutoShape 13"/>
          <p:cNvSpPr>
            <a:spLocks noChangeArrowheads="1"/>
          </p:cNvSpPr>
          <p:nvPr/>
        </p:nvSpPr>
        <p:spPr bwMode="auto">
          <a:xfrm>
            <a:off x="5410200" y="35814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6248400" y="3271838"/>
            <a:ext cx="533400" cy="80962"/>
          </a:xfrm>
          <a:prstGeom prst="rightArrow">
            <a:avLst>
              <a:gd name="adj1" fmla="val 50000"/>
              <a:gd name="adj2" fmla="val 1647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>
            <a:off x="7543800" y="3733800"/>
            <a:ext cx="1143000" cy="76200"/>
          </a:xfrm>
          <a:prstGeom prst="rightArrow">
            <a:avLst>
              <a:gd name="adj1" fmla="val 50000"/>
              <a:gd name="adj2" fmla="val 3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6" name="AutoShape 16"/>
          <p:cNvSpPr>
            <a:spLocks noChangeArrowheads="1"/>
          </p:cNvSpPr>
          <p:nvPr/>
        </p:nvSpPr>
        <p:spPr bwMode="auto">
          <a:xfrm>
            <a:off x="3429000" y="3429000"/>
            <a:ext cx="1295400" cy="76200"/>
          </a:xfrm>
          <a:prstGeom prst="leftArrow">
            <a:avLst>
              <a:gd name="adj1" fmla="val 50000"/>
              <a:gd name="adj2" fmla="val 4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7" name="AutoShape 17"/>
          <p:cNvSpPr>
            <a:spLocks noChangeArrowheads="1"/>
          </p:cNvSpPr>
          <p:nvPr/>
        </p:nvSpPr>
        <p:spPr bwMode="auto">
          <a:xfrm>
            <a:off x="5105400" y="3200400"/>
            <a:ext cx="609600" cy="762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5486400" y="3657600"/>
            <a:ext cx="1066800" cy="76200"/>
          </a:xfrm>
          <a:prstGeom prst="leftArrow">
            <a:avLst>
              <a:gd name="adj1" fmla="val 50000"/>
              <a:gd name="adj2" fmla="val 3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9" name="AutoShape 19"/>
          <p:cNvSpPr>
            <a:spLocks noChangeArrowheads="1"/>
          </p:cNvSpPr>
          <p:nvPr/>
        </p:nvSpPr>
        <p:spPr bwMode="auto">
          <a:xfrm>
            <a:off x="6705600" y="3248025"/>
            <a:ext cx="533400" cy="100013"/>
          </a:xfrm>
          <a:prstGeom prst="leftArrow">
            <a:avLst>
              <a:gd name="adj1" fmla="val 50000"/>
              <a:gd name="adj2" fmla="val 1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7086600" y="3657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1" name="AutoShape 21"/>
          <p:cNvSpPr>
            <a:spLocks noChangeArrowheads="1"/>
          </p:cNvSpPr>
          <p:nvPr/>
        </p:nvSpPr>
        <p:spPr bwMode="auto">
          <a:xfrm>
            <a:off x="7086600" y="3505200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>
            <a:off x="7467600" y="3505200"/>
            <a:ext cx="381000" cy="762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H="1">
            <a:off x="25908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H="1">
            <a:off x="22098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1828800" y="3733800"/>
            <a:ext cx="990600" cy="76200"/>
          </a:xfrm>
          <a:prstGeom prst="leftArrow">
            <a:avLst>
              <a:gd name="adj1" fmla="val 50000"/>
              <a:gd name="adj2" fmla="val 3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>
            <a:off x="2514600" y="3276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2514600" y="3124200"/>
            <a:ext cx="685800" cy="7620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>
            <a:off x="3124200" y="3048000"/>
            <a:ext cx="685800" cy="76200"/>
          </a:xfrm>
          <a:prstGeom prst="leftArrow">
            <a:avLst>
              <a:gd name="adj1" fmla="val 50000"/>
              <a:gd name="adj2" fmla="val 2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457200" y="1066800"/>
            <a:ext cx="79263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8 assemblies per sample</a:t>
            </a:r>
          </a:p>
          <a:p>
            <a:pPr>
              <a:buFontTx/>
              <a:buChar char="•"/>
            </a:pPr>
            <a:r>
              <a:rPr lang="en-US"/>
              <a:t> Each segment is assembled separately as a tiling of sequenced amplicons.</a:t>
            </a:r>
          </a:p>
          <a:p>
            <a:pPr>
              <a:buFontTx/>
              <a:buChar char="•"/>
            </a:pPr>
            <a:r>
              <a:rPr lang="en-US"/>
              <a:t> Amplicon sequencing covering ligated ends handled specially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3300"/>
                </a:solidFill>
              </a:rPr>
              <a:t> Multiple alignment + consensus is only a small part of total process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25146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2819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819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34290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34290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>
            <a:off x="37338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338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 flipV="1">
            <a:off x="44958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4495800" y="4648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>
            <a:off x="5943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59436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flipV="1">
            <a:off x="6248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>
            <a:off x="62484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3" name="Line 43"/>
          <p:cNvSpPr>
            <a:spLocks noChangeShapeType="1"/>
          </p:cNvSpPr>
          <p:nvPr/>
        </p:nvSpPr>
        <p:spPr bwMode="auto">
          <a:xfrm>
            <a:off x="6629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>
            <a:off x="66294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 flipV="1">
            <a:off x="7010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6" name="Line 46"/>
          <p:cNvSpPr>
            <a:spLocks noChangeShapeType="1"/>
          </p:cNvSpPr>
          <p:nvPr/>
        </p:nvSpPr>
        <p:spPr bwMode="auto">
          <a:xfrm>
            <a:off x="70104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7" name="Line 47"/>
          <p:cNvSpPr>
            <a:spLocks noChangeShapeType="1"/>
          </p:cNvSpPr>
          <p:nvPr/>
        </p:nvSpPr>
        <p:spPr bwMode="auto">
          <a:xfrm>
            <a:off x="7162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8" name="Line 48"/>
          <p:cNvSpPr>
            <a:spLocks noChangeShapeType="1"/>
          </p:cNvSpPr>
          <p:nvPr/>
        </p:nvSpPr>
        <p:spPr bwMode="auto">
          <a:xfrm>
            <a:off x="71628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29" name="Line 49"/>
          <p:cNvSpPr>
            <a:spLocks noChangeShapeType="1"/>
          </p:cNvSpPr>
          <p:nvPr/>
        </p:nvSpPr>
        <p:spPr bwMode="auto">
          <a:xfrm flipV="1">
            <a:off x="7467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30" name="Line 50"/>
          <p:cNvSpPr>
            <a:spLocks noChangeShapeType="1"/>
          </p:cNvSpPr>
          <p:nvPr/>
        </p:nvSpPr>
        <p:spPr bwMode="auto">
          <a:xfrm>
            <a:off x="74676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838200" y="4572000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4-6x coverage</a:t>
            </a:r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2514600" y="5257800"/>
            <a:ext cx="5410200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990600" y="495300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Reference </a:t>
            </a:r>
          </a:p>
          <a:p>
            <a:r>
              <a:rPr lang="en-US">
                <a:solidFill>
                  <a:schemeClr val="accent2"/>
                </a:solidFill>
              </a:rPr>
              <a:t>substrate</a:t>
            </a:r>
          </a:p>
        </p:txBody>
      </p:sp>
      <p:sp>
        <p:nvSpPr>
          <p:cNvPr id="97334" name="Line 54"/>
          <p:cNvSpPr>
            <a:spLocks noChangeShapeType="1"/>
          </p:cNvSpPr>
          <p:nvPr/>
        </p:nvSpPr>
        <p:spPr bwMode="auto">
          <a:xfrm>
            <a:off x="2514600" y="2819400"/>
            <a:ext cx="0" cy="3352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1676400" y="6096000"/>
            <a:ext cx="200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segment endpoint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66" descr="Pipeline_Sche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-3175"/>
            <a:ext cx="8915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167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2057400"/>
            <a:ext cx="2667000" cy="25908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/>
              <a:t>TIGR high-throughput pipeline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93725" y="178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1379" name="Picture 3"/>
          <p:cNvPicPr>
            <a:picLocks noChangeAspect="1" noChangeArrowheads="1"/>
          </p:cNvPicPr>
          <p:nvPr>
            <p:ph/>
          </p:nvPr>
        </p:nvPicPr>
        <p:blipFill>
          <a:blip r:embed="rId3"/>
          <a:srcRect l="877" t="15045" r="3510" b="8012"/>
          <a:stretch>
            <a:fillRect/>
          </a:stretch>
        </p:blipFill>
        <p:spPr>
          <a:xfrm>
            <a:off x="152400" y="962025"/>
            <a:ext cx="8839200" cy="5715000"/>
          </a:xfrm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185738"/>
            <a:ext cx="700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Processing Throughput: 100 samples/week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5953125" y="71438"/>
            <a:ext cx="1644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SECONDARY</a:t>
            </a:r>
          </a:p>
          <a:p>
            <a:pPr algn="ctr"/>
            <a:r>
              <a:rPr lang="en-US" b="1">
                <a:solidFill>
                  <a:srgbClr val="000099"/>
                </a:solidFill>
              </a:rPr>
              <a:t>PIPELINE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2-4 days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617663" y="76200"/>
            <a:ext cx="1301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PRIMARY </a:t>
            </a:r>
          </a:p>
          <a:p>
            <a:pPr algn="ctr"/>
            <a:r>
              <a:rPr lang="en-US" b="1">
                <a:solidFill>
                  <a:srgbClr val="000099"/>
                </a:solidFill>
              </a:rPr>
              <a:t>PIPELINE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4-5 days</a:t>
            </a: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1498600" y="1216025"/>
            <a:ext cx="1600200" cy="990600"/>
            <a:chOff x="2604" y="162"/>
            <a:chExt cx="1008" cy="624"/>
          </a:xfrm>
        </p:grpSpPr>
        <p:sp>
          <p:nvSpPr>
            <p:cNvPr id="103471" name="Text Box 5"/>
            <p:cNvSpPr txBox="1">
              <a:spLocks noChangeArrowheads="1"/>
            </p:cNvSpPr>
            <p:nvPr/>
          </p:nvSpPr>
          <p:spPr bwMode="auto">
            <a:xfrm>
              <a:off x="2832" y="204"/>
              <a:ext cx="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RT-PCR</a:t>
              </a:r>
            </a:p>
          </p:txBody>
        </p:sp>
        <p:sp>
          <p:nvSpPr>
            <p:cNvPr id="103472" name="Text Box 6"/>
            <p:cNvSpPr txBox="1">
              <a:spLocks noChangeArrowheads="1"/>
            </p:cNvSpPr>
            <p:nvPr/>
          </p:nvSpPr>
          <p:spPr bwMode="auto">
            <a:xfrm>
              <a:off x="2714" y="556"/>
              <a:ext cx="7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Sequencing</a:t>
              </a:r>
            </a:p>
          </p:txBody>
        </p:sp>
        <p:sp>
          <p:nvSpPr>
            <p:cNvPr id="103473" name="AutoShape 7"/>
            <p:cNvSpPr>
              <a:spLocks noChangeArrowheads="1"/>
            </p:cNvSpPr>
            <p:nvPr/>
          </p:nvSpPr>
          <p:spPr bwMode="auto">
            <a:xfrm>
              <a:off x="3072" y="43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4" name="Rectangle 8"/>
            <p:cNvSpPr>
              <a:spLocks noChangeArrowheads="1"/>
            </p:cNvSpPr>
            <p:nvPr/>
          </p:nvSpPr>
          <p:spPr bwMode="auto">
            <a:xfrm>
              <a:off x="2604" y="162"/>
              <a:ext cx="1008" cy="6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429" name="Text Box 9"/>
          <p:cNvSpPr txBox="1">
            <a:spLocks noChangeArrowheads="1"/>
          </p:cNvSpPr>
          <p:nvPr/>
        </p:nvSpPr>
        <p:spPr bwMode="auto">
          <a:xfrm>
            <a:off x="5830888" y="1343025"/>
            <a:ext cx="177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u="sng"/>
              <a:t>Failed sequences</a:t>
            </a:r>
          </a:p>
        </p:txBody>
      </p:sp>
      <p:sp>
        <p:nvSpPr>
          <p:cNvPr id="103430" name="Text Box 10"/>
          <p:cNvSpPr txBox="1">
            <a:spLocks noChangeArrowheads="1"/>
          </p:cNvSpPr>
          <p:nvPr/>
        </p:nvSpPr>
        <p:spPr bwMode="auto">
          <a:xfrm>
            <a:off x="5780088" y="1768475"/>
            <a:ext cx="1392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Re-sequence</a:t>
            </a:r>
          </a:p>
        </p:txBody>
      </p:sp>
      <p:sp>
        <p:nvSpPr>
          <p:cNvPr id="103431" name="Text Box 11"/>
          <p:cNvSpPr txBox="1">
            <a:spLocks noChangeArrowheads="1"/>
          </p:cNvSpPr>
          <p:nvPr/>
        </p:nvSpPr>
        <p:spPr bwMode="auto">
          <a:xfrm>
            <a:off x="7659688" y="1800225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108C1"/>
                </a:solidFill>
              </a:rPr>
              <a:t>Success</a:t>
            </a:r>
          </a:p>
        </p:txBody>
      </p:sp>
      <p:sp>
        <p:nvSpPr>
          <p:cNvPr id="103432" name="Text Box 12"/>
          <p:cNvSpPr txBox="1">
            <a:spLocks noChangeArrowheads="1"/>
          </p:cNvSpPr>
          <p:nvPr/>
        </p:nvSpPr>
        <p:spPr bwMode="auto">
          <a:xfrm>
            <a:off x="6288088" y="2257425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Fail</a:t>
            </a:r>
          </a:p>
        </p:txBody>
      </p:sp>
      <p:sp>
        <p:nvSpPr>
          <p:cNvPr id="103433" name="Text Box 13"/>
          <p:cNvSpPr txBox="1">
            <a:spLocks noChangeArrowheads="1"/>
          </p:cNvSpPr>
          <p:nvPr/>
        </p:nvSpPr>
        <p:spPr bwMode="auto">
          <a:xfrm>
            <a:off x="6059488" y="2759075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RT-PCR</a:t>
            </a:r>
          </a:p>
        </p:txBody>
      </p:sp>
      <p:sp>
        <p:nvSpPr>
          <p:cNvPr id="103434" name="Text Box 14"/>
          <p:cNvSpPr txBox="1">
            <a:spLocks noChangeArrowheads="1"/>
          </p:cNvSpPr>
          <p:nvPr/>
        </p:nvSpPr>
        <p:spPr bwMode="auto">
          <a:xfrm>
            <a:off x="7735888" y="3248025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108C1"/>
                </a:solidFill>
              </a:rPr>
              <a:t>Success</a:t>
            </a:r>
          </a:p>
        </p:txBody>
      </p:sp>
      <p:sp>
        <p:nvSpPr>
          <p:cNvPr id="103435" name="Text Box 15"/>
          <p:cNvSpPr txBox="1">
            <a:spLocks noChangeArrowheads="1"/>
          </p:cNvSpPr>
          <p:nvPr/>
        </p:nvSpPr>
        <p:spPr bwMode="auto">
          <a:xfrm>
            <a:off x="5835650" y="374967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Both seqs fail</a:t>
            </a:r>
          </a:p>
        </p:txBody>
      </p:sp>
      <p:sp>
        <p:nvSpPr>
          <p:cNvPr id="103436" name="Text Box 16"/>
          <p:cNvSpPr txBox="1">
            <a:spLocks noChangeArrowheads="1"/>
          </p:cNvSpPr>
          <p:nvPr/>
        </p:nvSpPr>
        <p:spPr bwMode="auto">
          <a:xfrm>
            <a:off x="5981700" y="4267200"/>
            <a:ext cx="1109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Re-design</a:t>
            </a:r>
          </a:p>
          <a:p>
            <a:pPr algn="ctr"/>
            <a:r>
              <a:rPr lang="en-US" sz="1600"/>
              <a:t>primers</a:t>
            </a:r>
          </a:p>
        </p:txBody>
      </p:sp>
      <p:sp>
        <p:nvSpPr>
          <p:cNvPr id="103437" name="AutoShape 17"/>
          <p:cNvSpPr>
            <a:spLocks noChangeArrowheads="1"/>
          </p:cNvSpPr>
          <p:nvPr/>
        </p:nvSpPr>
        <p:spPr bwMode="auto">
          <a:xfrm>
            <a:off x="7278688" y="1914525"/>
            <a:ext cx="304800" cy="1143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8" name="AutoShape 18"/>
          <p:cNvSpPr>
            <a:spLocks noChangeArrowheads="1"/>
          </p:cNvSpPr>
          <p:nvPr/>
        </p:nvSpPr>
        <p:spPr bwMode="auto">
          <a:xfrm>
            <a:off x="7278688" y="3362325"/>
            <a:ext cx="304800" cy="1143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9" name="Text Box 19"/>
          <p:cNvSpPr txBox="1">
            <a:spLocks noChangeArrowheads="1"/>
          </p:cNvSpPr>
          <p:nvPr/>
        </p:nvSpPr>
        <p:spPr bwMode="auto">
          <a:xfrm>
            <a:off x="5983288" y="3216275"/>
            <a:ext cx="1100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Sequence</a:t>
            </a:r>
          </a:p>
        </p:txBody>
      </p:sp>
      <p:sp>
        <p:nvSpPr>
          <p:cNvPr id="103440" name="AutoShape 20"/>
          <p:cNvSpPr>
            <a:spLocks noChangeArrowheads="1"/>
          </p:cNvSpPr>
          <p:nvPr/>
        </p:nvSpPr>
        <p:spPr bwMode="auto">
          <a:xfrm>
            <a:off x="6516688" y="1647825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1" name="AutoShape 21"/>
          <p:cNvSpPr>
            <a:spLocks noChangeArrowheads="1"/>
          </p:cNvSpPr>
          <p:nvPr/>
        </p:nvSpPr>
        <p:spPr bwMode="auto">
          <a:xfrm>
            <a:off x="6516688" y="2105025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2" name="AutoShape 22"/>
          <p:cNvSpPr>
            <a:spLocks noChangeArrowheads="1"/>
          </p:cNvSpPr>
          <p:nvPr/>
        </p:nvSpPr>
        <p:spPr bwMode="auto">
          <a:xfrm>
            <a:off x="6516688" y="2562225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3" name="AutoShape 23"/>
          <p:cNvSpPr>
            <a:spLocks noChangeArrowheads="1"/>
          </p:cNvSpPr>
          <p:nvPr/>
        </p:nvSpPr>
        <p:spPr bwMode="auto">
          <a:xfrm>
            <a:off x="6516688" y="3019425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4" name="AutoShape 24"/>
          <p:cNvSpPr>
            <a:spLocks noChangeArrowheads="1"/>
          </p:cNvSpPr>
          <p:nvPr/>
        </p:nvSpPr>
        <p:spPr bwMode="auto">
          <a:xfrm>
            <a:off x="6516688" y="3552825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5" name="AutoShape 25"/>
          <p:cNvSpPr>
            <a:spLocks noChangeArrowheads="1"/>
          </p:cNvSpPr>
          <p:nvPr/>
        </p:nvSpPr>
        <p:spPr bwMode="auto">
          <a:xfrm>
            <a:off x="6516688" y="4086225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6" name="Rectangle 26"/>
          <p:cNvSpPr>
            <a:spLocks noChangeArrowheads="1"/>
          </p:cNvSpPr>
          <p:nvPr/>
        </p:nvSpPr>
        <p:spPr bwMode="auto">
          <a:xfrm>
            <a:off x="5105400" y="1190625"/>
            <a:ext cx="3581400" cy="381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7" name="Line 27"/>
          <p:cNvSpPr>
            <a:spLocks noChangeShapeType="1"/>
          </p:cNvSpPr>
          <p:nvPr/>
        </p:nvSpPr>
        <p:spPr bwMode="auto">
          <a:xfrm flipH="1">
            <a:off x="5400675" y="451485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8" name="Line 28"/>
          <p:cNvSpPr>
            <a:spLocks noChangeShapeType="1"/>
          </p:cNvSpPr>
          <p:nvPr/>
        </p:nvSpPr>
        <p:spPr bwMode="auto">
          <a:xfrm flipV="1">
            <a:off x="5419725" y="29337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9" name="Line 29"/>
          <p:cNvSpPr>
            <a:spLocks noChangeShapeType="1"/>
          </p:cNvSpPr>
          <p:nvPr/>
        </p:nvSpPr>
        <p:spPr bwMode="auto">
          <a:xfrm>
            <a:off x="5410200" y="295275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0" name="Text Box 30"/>
          <p:cNvSpPr txBox="1">
            <a:spLocks noChangeArrowheads="1"/>
          </p:cNvSpPr>
          <p:nvPr/>
        </p:nvSpPr>
        <p:spPr bwMode="auto">
          <a:xfrm>
            <a:off x="1481138" y="26590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1st Assembly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3451" name="Text Box 31"/>
          <p:cNvSpPr txBox="1">
            <a:spLocks noChangeArrowheads="1"/>
          </p:cNvSpPr>
          <p:nvPr/>
        </p:nvSpPr>
        <p:spPr bwMode="auto">
          <a:xfrm>
            <a:off x="6040438" y="528002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2nd Assembly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3452" name="Text Box 32"/>
          <p:cNvSpPr txBox="1">
            <a:spLocks noChangeArrowheads="1"/>
          </p:cNvSpPr>
          <p:nvPr/>
        </p:nvSpPr>
        <p:spPr bwMode="auto">
          <a:xfrm>
            <a:off x="5391150" y="5705475"/>
            <a:ext cx="1506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Manual editing</a:t>
            </a:r>
          </a:p>
          <a:p>
            <a:endParaRPr lang="en-US" sz="1600"/>
          </a:p>
          <a:p>
            <a:endParaRPr lang="en-US" sz="1600"/>
          </a:p>
        </p:txBody>
      </p:sp>
      <p:sp>
        <p:nvSpPr>
          <p:cNvPr id="103453" name="Rectangle 33"/>
          <p:cNvSpPr>
            <a:spLocks noChangeArrowheads="1"/>
          </p:cNvSpPr>
          <p:nvPr/>
        </p:nvSpPr>
        <p:spPr bwMode="auto">
          <a:xfrm>
            <a:off x="5330825" y="5610225"/>
            <a:ext cx="3190875" cy="962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4" name="Text Box 34"/>
          <p:cNvSpPr txBox="1">
            <a:spLocks noChangeArrowheads="1"/>
          </p:cNvSpPr>
          <p:nvPr/>
        </p:nvSpPr>
        <p:spPr bwMode="auto">
          <a:xfrm>
            <a:off x="7312025" y="5734050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108C1"/>
                </a:solidFill>
              </a:rPr>
              <a:t>Validated!</a:t>
            </a:r>
          </a:p>
          <a:p>
            <a:r>
              <a:rPr lang="en-US" sz="1600">
                <a:solidFill>
                  <a:srgbClr val="0108C1"/>
                </a:solidFill>
              </a:rPr>
              <a:t>Submission</a:t>
            </a:r>
          </a:p>
        </p:txBody>
      </p:sp>
      <p:sp>
        <p:nvSpPr>
          <p:cNvPr id="103455" name="AutoShape 35"/>
          <p:cNvSpPr>
            <a:spLocks noChangeArrowheads="1"/>
          </p:cNvSpPr>
          <p:nvPr/>
        </p:nvSpPr>
        <p:spPr bwMode="auto">
          <a:xfrm>
            <a:off x="6931025" y="5848350"/>
            <a:ext cx="304800" cy="1143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6" name="AutoShape 36"/>
          <p:cNvSpPr>
            <a:spLocks noChangeArrowheads="1"/>
          </p:cNvSpPr>
          <p:nvPr/>
        </p:nvSpPr>
        <p:spPr bwMode="auto">
          <a:xfrm>
            <a:off x="6111875" y="6030913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7" name="Text Box 37"/>
          <p:cNvSpPr txBox="1">
            <a:spLocks noChangeArrowheads="1"/>
          </p:cNvSpPr>
          <p:nvPr/>
        </p:nvSpPr>
        <p:spPr bwMode="auto">
          <a:xfrm>
            <a:off x="5565775" y="622935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ambiguities</a:t>
            </a:r>
          </a:p>
        </p:txBody>
      </p:sp>
      <p:sp>
        <p:nvSpPr>
          <p:cNvPr id="103458" name="Text Box 38"/>
          <p:cNvSpPr txBox="1">
            <a:spLocks noChangeArrowheads="1"/>
          </p:cNvSpPr>
          <p:nvPr/>
        </p:nvSpPr>
        <p:spPr bwMode="auto">
          <a:xfrm>
            <a:off x="796925" y="3143250"/>
            <a:ext cx="1506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AutoEditing</a:t>
            </a:r>
          </a:p>
          <a:p>
            <a:pPr algn="ctr"/>
            <a:r>
              <a:rPr lang="en-US" sz="1600"/>
              <a:t>Manual editing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</p:txBody>
      </p:sp>
      <p:sp>
        <p:nvSpPr>
          <p:cNvPr id="103459" name="Rectangle 39"/>
          <p:cNvSpPr>
            <a:spLocks noChangeArrowheads="1"/>
          </p:cNvSpPr>
          <p:nvPr/>
        </p:nvSpPr>
        <p:spPr bwMode="auto">
          <a:xfrm>
            <a:off x="738188" y="3048000"/>
            <a:ext cx="3190875" cy="13017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0" name="Text Box 40"/>
          <p:cNvSpPr txBox="1">
            <a:spLocks noChangeArrowheads="1"/>
          </p:cNvSpPr>
          <p:nvPr/>
        </p:nvSpPr>
        <p:spPr bwMode="auto">
          <a:xfrm>
            <a:off x="2719388" y="3171825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108C1"/>
                </a:solidFill>
              </a:rPr>
              <a:t>Validated!</a:t>
            </a:r>
          </a:p>
          <a:p>
            <a:r>
              <a:rPr lang="en-US" sz="1600">
                <a:solidFill>
                  <a:srgbClr val="0108C1"/>
                </a:solidFill>
              </a:rPr>
              <a:t>Submission</a:t>
            </a:r>
          </a:p>
        </p:txBody>
      </p:sp>
      <p:sp>
        <p:nvSpPr>
          <p:cNvPr id="103461" name="AutoShape 41"/>
          <p:cNvSpPr>
            <a:spLocks noChangeArrowheads="1"/>
          </p:cNvSpPr>
          <p:nvPr/>
        </p:nvSpPr>
        <p:spPr bwMode="auto">
          <a:xfrm>
            <a:off x="2338388" y="3286125"/>
            <a:ext cx="304800" cy="73025"/>
          </a:xfrm>
          <a:prstGeom prst="rightArrow">
            <a:avLst>
              <a:gd name="adj1" fmla="val 50000"/>
              <a:gd name="adj2" fmla="val 10434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2" name="Text Box 42"/>
          <p:cNvSpPr txBox="1">
            <a:spLocks noChangeArrowheads="1"/>
          </p:cNvSpPr>
          <p:nvPr/>
        </p:nvSpPr>
        <p:spPr bwMode="auto">
          <a:xfrm>
            <a:off x="954088" y="3914775"/>
            <a:ext cx="121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ambiguities</a:t>
            </a:r>
          </a:p>
        </p:txBody>
      </p:sp>
      <p:sp>
        <p:nvSpPr>
          <p:cNvPr id="103463" name="AutoShape 43"/>
          <p:cNvSpPr>
            <a:spLocks noChangeArrowheads="1"/>
          </p:cNvSpPr>
          <p:nvPr/>
        </p:nvSpPr>
        <p:spPr bwMode="auto">
          <a:xfrm>
            <a:off x="1509713" y="3678238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4" name="Line 44"/>
          <p:cNvSpPr>
            <a:spLocks noChangeShapeType="1"/>
          </p:cNvSpPr>
          <p:nvPr/>
        </p:nvSpPr>
        <p:spPr bwMode="auto">
          <a:xfrm flipV="1">
            <a:off x="4591050" y="2916238"/>
            <a:ext cx="0" cy="177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5" name="Line 45"/>
          <p:cNvSpPr>
            <a:spLocks noChangeShapeType="1"/>
          </p:cNvSpPr>
          <p:nvPr/>
        </p:nvSpPr>
        <p:spPr bwMode="auto">
          <a:xfrm>
            <a:off x="4572000" y="2943225"/>
            <a:ext cx="461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6" name="Line 46"/>
          <p:cNvSpPr>
            <a:spLocks noChangeShapeType="1"/>
          </p:cNvSpPr>
          <p:nvPr/>
        </p:nvSpPr>
        <p:spPr bwMode="auto">
          <a:xfrm flipH="1">
            <a:off x="1555750" y="4705350"/>
            <a:ext cx="301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7" name="Line 47"/>
          <p:cNvSpPr>
            <a:spLocks noChangeShapeType="1"/>
          </p:cNvSpPr>
          <p:nvPr/>
        </p:nvSpPr>
        <p:spPr bwMode="auto">
          <a:xfrm flipV="1">
            <a:off x="1547813" y="4368800"/>
            <a:ext cx="0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8" name="Line 48"/>
          <p:cNvSpPr>
            <a:spLocks noChangeShapeType="1"/>
          </p:cNvSpPr>
          <p:nvPr/>
        </p:nvSpPr>
        <p:spPr bwMode="auto">
          <a:xfrm flipH="1">
            <a:off x="4119563" y="6394450"/>
            <a:ext cx="1196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9" name="Text Box 49"/>
          <p:cNvSpPr txBox="1">
            <a:spLocks noChangeArrowheads="1"/>
          </p:cNvSpPr>
          <p:nvPr/>
        </p:nvSpPr>
        <p:spPr bwMode="auto">
          <a:xfrm>
            <a:off x="3087688" y="5740400"/>
            <a:ext cx="9064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Special </a:t>
            </a:r>
          </a:p>
          <a:p>
            <a:pPr algn="ctr"/>
            <a:r>
              <a:rPr lang="en-US" sz="1600"/>
              <a:t>Closure</a:t>
            </a:r>
          </a:p>
          <a:p>
            <a:pPr algn="ctr"/>
            <a:r>
              <a:rPr lang="en-US" sz="1600"/>
              <a:t>Bin</a:t>
            </a:r>
          </a:p>
          <a:p>
            <a:pPr algn="ctr"/>
            <a:r>
              <a:rPr lang="en-US" sz="1600"/>
              <a:t> </a:t>
            </a:r>
          </a:p>
        </p:txBody>
      </p:sp>
      <p:sp>
        <p:nvSpPr>
          <p:cNvPr id="103470" name="Rectangle 50"/>
          <p:cNvSpPr>
            <a:spLocks noChangeArrowheads="1"/>
          </p:cNvSpPr>
          <p:nvPr/>
        </p:nvSpPr>
        <p:spPr bwMode="auto">
          <a:xfrm>
            <a:off x="3038475" y="5673725"/>
            <a:ext cx="1006475" cy="990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flu_prog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7010400" y="2133600"/>
            <a:ext cx="2057400" cy="10064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A0AFF"/>
                </a:solidFill>
              </a:rPr>
              <a:t>March 2007:</a:t>
            </a:r>
          </a:p>
          <a:p>
            <a:r>
              <a:rPr lang="en-US" sz="2000" b="1">
                <a:solidFill>
                  <a:srgbClr val="0A0AFF"/>
                </a:solidFill>
              </a:rPr>
              <a:t>2000 complete genomes</a:t>
            </a:r>
          </a:p>
        </p:txBody>
      </p:sp>
      <p:sp>
        <p:nvSpPr>
          <p:cNvPr id="628740" name="Line 4"/>
          <p:cNvSpPr>
            <a:spLocks noChangeShapeType="1"/>
          </p:cNvSpPr>
          <p:nvPr/>
        </p:nvSpPr>
        <p:spPr bwMode="auto">
          <a:xfrm flipH="1">
            <a:off x="6096000" y="2362200"/>
            <a:ext cx="914400" cy="228600"/>
          </a:xfrm>
          <a:prstGeom prst="line">
            <a:avLst/>
          </a:prstGeom>
          <a:noFill/>
          <a:ln w="38100">
            <a:solidFill>
              <a:srgbClr val="6666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0A0AFF"/>
                </a:solidFill>
              </a:rPr>
              <a:t>Influenza Genome Sequencing Project, January 2005 - 2007</a:t>
            </a:r>
            <a:endParaRPr lang="en-US" sz="2400" b="1">
              <a:solidFill>
                <a:srgbClr val="0A0A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34200" y="3429000"/>
            <a:ext cx="2057400" cy="10064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A0AFF"/>
                </a:solidFill>
              </a:rPr>
              <a:t>March 2008:</a:t>
            </a:r>
          </a:p>
          <a:p>
            <a:r>
              <a:rPr lang="en-US" sz="2000" b="1">
                <a:solidFill>
                  <a:srgbClr val="0A0AFF"/>
                </a:solidFill>
              </a:rPr>
              <a:t>3000 complete genomes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550"/>
            <a:ext cx="91440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96888" y="185738"/>
            <a:ext cx="3433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i="1">
                <a:latin typeface="Verdana" charset="0"/>
              </a:rPr>
              <a:t>Science</a:t>
            </a:r>
            <a:r>
              <a:rPr lang="en-US">
                <a:latin typeface="Verdana" charset="0"/>
              </a:rPr>
              <a:t>, 28 November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457200" y="5791200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Influenza Genome Sequencing Project, 2005 - 2010</a:t>
            </a:r>
          </a:p>
        </p:txBody>
      </p:sp>
      <p:pic>
        <p:nvPicPr>
          <p:cNvPr id="7" name="Picture 6" descr="flu_progr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892"/>
            <a:ext cx="7467600" cy="57443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57200" eaLnBrk="1" hangingPunct="1"/>
            <a:endParaRPr lang="en-US"/>
          </a:p>
        </p:txBody>
      </p:sp>
      <p:pic>
        <p:nvPicPr>
          <p:cNvPr id="109571" name="Picture 3" descr="flu_page2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1825" y="249238"/>
            <a:ext cx="7810500" cy="6569075"/>
          </a:xfrm>
          <a:noFill/>
          <a:ln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1025" y="1562100"/>
            <a:ext cx="5257800" cy="4564063"/>
            <a:chOff x="2167" y="1085"/>
            <a:chExt cx="3652" cy="3169"/>
          </a:xfrm>
        </p:grpSpPr>
        <p:pic>
          <p:nvPicPr>
            <p:cNvPr id="109573" name="Picture 5" descr="flu_ta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37" y="1111"/>
              <a:ext cx="2382" cy="31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 flipV="1">
              <a:off x="2167" y="1085"/>
              <a:ext cx="1248" cy="24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5" name="Line 7"/>
            <p:cNvSpPr>
              <a:spLocks noChangeShapeType="1"/>
            </p:cNvSpPr>
            <p:nvPr/>
          </p:nvSpPr>
          <p:spPr bwMode="auto">
            <a:xfrm>
              <a:off x="2167" y="3533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108C1"/>
                </a:solidFill>
                <a:latin typeface="Tahoma" charset="0"/>
              </a:rPr>
              <a:t>Influenza assemblies are available at NCBI Assembly Archive</a:t>
            </a:r>
          </a:p>
        </p:txBody>
      </p:sp>
      <p:pic>
        <p:nvPicPr>
          <p:cNvPr id="111619" name="Picture 9" descr="HASegmentAssemblyArchiv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44600"/>
            <a:ext cx="9144000" cy="5586413"/>
          </a:xfrm>
          <a:noFill/>
          <a:ln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2286000"/>
          </a:xfrm>
        </p:spPr>
        <p:txBody>
          <a:bodyPr/>
          <a:lstStyle/>
          <a:p>
            <a:pPr algn="l" eaLnBrk="1" hangingPunct="1"/>
            <a:r>
              <a:rPr lang="en-US"/>
              <a:t>Phylogenetic analysis of the first 156 isolates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flu-tree-NA-segment-PL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0" y="0"/>
            <a:ext cx="603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3276600" cy="1562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197 NA segments from NYS and other sites worldwide, 1999-2005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84150"/>
            <a:ext cx="7772400" cy="6223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EAE906"/>
                </a:solidFill>
              </a:rPr>
              <a:t>H3N2 Analysis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075" y="811213"/>
            <a:ext cx="7575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flu-trees-reassort-PLoS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7"/>
          <p:cNvSpPr>
            <a:spLocks noGrp="1" noChangeArrowheads="1"/>
          </p:cNvSpPr>
          <p:nvPr>
            <p:ph type="title"/>
          </p:nvPr>
        </p:nvSpPr>
        <p:spPr>
          <a:xfrm>
            <a:off x="4876800" y="4114800"/>
            <a:ext cx="4038600" cy="1752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ahoma" charset="0"/>
              </a:rPr>
              <a:t>Re-assortment event in 2002: “Fujian” strain acquired HA from minor clade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/>
              <a:t>Antigenic shift event, 2002-2003</a:t>
            </a:r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>
            <a:off x="2090738" y="1676400"/>
            <a:ext cx="9620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2090738" y="1905000"/>
            <a:ext cx="9620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2090738" y="2133600"/>
            <a:ext cx="72866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2090738" y="2362200"/>
            <a:ext cx="60166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2090738" y="2590800"/>
            <a:ext cx="554037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2090738" y="2819400"/>
            <a:ext cx="476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2090738" y="3048000"/>
            <a:ext cx="3778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2090738" y="3276600"/>
            <a:ext cx="29051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1006475" y="1504950"/>
            <a:ext cx="11033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</a:pPr>
            <a:r>
              <a:rPr lang="en-US" sz="1400"/>
              <a:t>Seg1 (PB2)</a:t>
            </a:r>
          </a:p>
          <a:p>
            <a:pPr>
              <a:lnSpc>
                <a:spcPct val="105000"/>
              </a:lnSpc>
            </a:pPr>
            <a:r>
              <a:rPr lang="en-US" sz="1400"/>
              <a:t>Seg2 (PB1)</a:t>
            </a:r>
          </a:p>
          <a:p>
            <a:pPr>
              <a:lnSpc>
                <a:spcPct val="105000"/>
              </a:lnSpc>
            </a:pPr>
            <a:r>
              <a:rPr lang="en-US" sz="1400"/>
              <a:t>Seg3 (PA)</a:t>
            </a:r>
          </a:p>
          <a:p>
            <a:pPr>
              <a:lnSpc>
                <a:spcPct val="105000"/>
              </a:lnSpc>
            </a:pPr>
            <a:r>
              <a:rPr lang="en-US" sz="1400"/>
              <a:t>Seg4 (HA)</a:t>
            </a:r>
          </a:p>
          <a:p>
            <a:pPr>
              <a:lnSpc>
                <a:spcPct val="105000"/>
              </a:lnSpc>
            </a:pPr>
            <a:r>
              <a:rPr lang="en-US" sz="1400"/>
              <a:t>Seg5 (NP)</a:t>
            </a:r>
          </a:p>
          <a:p>
            <a:pPr>
              <a:lnSpc>
                <a:spcPct val="105000"/>
              </a:lnSpc>
            </a:pPr>
            <a:r>
              <a:rPr lang="en-US" sz="1400"/>
              <a:t>Seg6 (NA)</a:t>
            </a:r>
          </a:p>
          <a:p>
            <a:pPr>
              <a:lnSpc>
                <a:spcPct val="105000"/>
              </a:lnSpc>
            </a:pPr>
            <a:r>
              <a:rPr lang="en-US" sz="1400"/>
              <a:t>Seg7 (M)</a:t>
            </a:r>
          </a:p>
          <a:p>
            <a:pPr>
              <a:lnSpc>
                <a:spcPct val="105000"/>
              </a:lnSpc>
            </a:pPr>
            <a:r>
              <a:rPr lang="en-US" sz="1400"/>
              <a:t>Seg8 (NS)</a:t>
            </a:r>
            <a:endParaRPr 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6342063" y="1676400"/>
            <a:ext cx="9620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6342063" y="1905000"/>
            <a:ext cx="9620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6342063" y="2133600"/>
            <a:ext cx="728662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6342063" y="2362200"/>
            <a:ext cx="601662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6342063" y="2590800"/>
            <a:ext cx="554037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6342063" y="2819400"/>
            <a:ext cx="47625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6342063" y="3048000"/>
            <a:ext cx="3778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6342063" y="3276600"/>
            <a:ext cx="290512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5257800" y="1524000"/>
            <a:ext cx="11033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</a:pPr>
            <a:r>
              <a:rPr lang="en-US" sz="1400"/>
              <a:t>Seg1 (PB2)</a:t>
            </a:r>
          </a:p>
          <a:p>
            <a:pPr>
              <a:lnSpc>
                <a:spcPct val="105000"/>
              </a:lnSpc>
            </a:pPr>
            <a:r>
              <a:rPr lang="en-US" sz="1400"/>
              <a:t>Seg2 (PB1)</a:t>
            </a:r>
          </a:p>
          <a:p>
            <a:pPr>
              <a:lnSpc>
                <a:spcPct val="105000"/>
              </a:lnSpc>
            </a:pPr>
            <a:r>
              <a:rPr lang="en-US" sz="1400"/>
              <a:t>Seg3 (PA)</a:t>
            </a:r>
          </a:p>
          <a:p>
            <a:pPr>
              <a:lnSpc>
                <a:spcPct val="105000"/>
              </a:lnSpc>
            </a:pPr>
            <a:r>
              <a:rPr lang="en-US" sz="1400"/>
              <a:t>Seg4 (HA)</a:t>
            </a:r>
          </a:p>
          <a:p>
            <a:pPr>
              <a:lnSpc>
                <a:spcPct val="105000"/>
              </a:lnSpc>
            </a:pPr>
            <a:r>
              <a:rPr lang="en-US" sz="1400"/>
              <a:t>Seg5 (NP)</a:t>
            </a:r>
          </a:p>
          <a:p>
            <a:pPr>
              <a:lnSpc>
                <a:spcPct val="105000"/>
              </a:lnSpc>
            </a:pPr>
            <a:r>
              <a:rPr lang="en-US" sz="1400"/>
              <a:t>Seg6 (NA)</a:t>
            </a:r>
          </a:p>
          <a:p>
            <a:pPr>
              <a:lnSpc>
                <a:spcPct val="105000"/>
              </a:lnSpc>
            </a:pPr>
            <a:r>
              <a:rPr lang="en-US" sz="1400"/>
              <a:t>Seg7 (M)</a:t>
            </a:r>
          </a:p>
          <a:p>
            <a:pPr>
              <a:lnSpc>
                <a:spcPct val="105000"/>
              </a:lnSpc>
            </a:pPr>
            <a:r>
              <a:rPr lang="en-US" sz="1400"/>
              <a:t>Seg8 (NS)</a:t>
            </a:r>
            <a:endParaRPr lang="en-US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5029200" y="117475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Verdana" charset="0"/>
              </a:rPr>
              <a:t>H3N2 Clade B (1999-)</a:t>
            </a: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762000" y="1174750"/>
            <a:ext cx="281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Verdana" charset="0"/>
              </a:rPr>
              <a:t>H3N2 Clade A(2001-3)</a:t>
            </a:r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838200" y="1143000"/>
            <a:ext cx="3276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5105400" y="1143000"/>
            <a:ext cx="3276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3995738" y="4648200"/>
            <a:ext cx="9620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>
            <a:off x="3995738" y="4876800"/>
            <a:ext cx="9620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>
            <a:off x="3995738" y="5105400"/>
            <a:ext cx="72866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>
            <a:off x="3995738" y="5334000"/>
            <a:ext cx="601662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>
            <a:off x="3995738" y="5562600"/>
            <a:ext cx="554037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>
            <a:off x="3995738" y="5791200"/>
            <a:ext cx="476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>
            <a:off x="3995738" y="6019800"/>
            <a:ext cx="3778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8" name="Line 32"/>
          <p:cNvSpPr>
            <a:spLocks noChangeShapeType="1"/>
          </p:cNvSpPr>
          <p:nvPr/>
        </p:nvSpPr>
        <p:spPr bwMode="auto">
          <a:xfrm>
            <a:off x="3995738" y="6248400"/>
            <a:ext cx="29051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2911475" y="4476750"/>
            <a:ext cx="11033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</a:pPr>
            <a:r>
              <a:rPr lang="en-US" sz="1400"/>
              <a:t>Seg1 (PB2)</a:t>
            </a:r>
          </a:p>
          <a:p>
            <a:pPr>
              <a:lnSpc>
                <a:spcPct val="105000"/>
              </a:lnSpc>
            </a:pPr>
            <a:r>
              <a:rPr lang="en-US" sz="1400"/>
              <a:t>Seg2 (PB1)</a:t>
            </a:r>
          </a:p>
          <a:p>
            <a:pPr>
              <a:lnSpc>
                <a:spcPct val="105000"/>
              </a:lnSpc>
            </a:pPr>
            <a:r>
              <a:rPr lang="en-US" sz="1400"/>
              <a:t>Seg3 (PA)</a:t>
            </a:r>
          </a:p>
          <a:p>
            <a:pPr>
              <a:lnSpc>
                <a:spcPct val="105000"/>
              </a:lnSpc>
            </a:pPr>
            <a:r>
              <a:rPr lang="en-US" sz="1400"/>
              <a:t>Seg4 (HA)</a:t>
            </a:r>
          </a:p>
          <a:p>
            <a:pPr>
              <a:lnSpc>
                <a:spcPct val="105000"/>
              </a:lnSpc>
            </a:pPr>
            <a:r>
              <a:rPr lang="en-US" sz="1400"/>
              <a:t>Seg5 (NP)</a:t>
            </a:r>
          </a:p>
          <a:p>
            <a:pPr>
              <a:lnSpc>
                <a:spcPct val="105000"/>
              </a:lnSpc>
            </a:pPr>
            <a:r>
              <a:rPr lang="en-US" sz="1400"/>
              <a:t>Seg6 (NA)</a:t>
            </a:r>
          </a:p>
          <a:p>
            <a:pPr>
              <a:lnSpc>
                <a:spcPct val="105000"/>
              </a:lnSpc>
            </a:pPr>
            <a:r>
              <a:rPr lang="en-US" sz="1400"/>
              <a:t>Seg7 (M)</a:t>
            </a:r>
          </a:p>
          <a:p>
            <a:pPr>
              <a:lnSpc>
                <a:spcPct val="105000"/>
              </a:lnSpc>
            </a:pPr>
            <a:r>
              <a:rPr lang="en-US" sz="1400"/>
              <a:t>Seg8 (NS)</a:t>
            </a:r>
            <a:endParaRPr lang="en-US"/>
          </a:p>
        </p:txBody>
      </p:sp>
      <p:sp>
        <p:nvSpPr>
          <p:cNvPr id="121890" name="Text Box 34"/>
          <p:cNvSpPr txBox="1">
            <a:spLocks noChangeArrowheads="1"/>
          </p:cNvSpPr>
          <p:nvPr/>
        </p:nvSpPr>
        <p:spPr bwMode="auto">
          <a:xfrm>
            <a:off x="2743200" y="4146550"/>
            <a:ext cx="368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Verdana" charset="0"/>
              </a:rPr>
              <a:t>H3N2 dominant strain (2003-)</a:t>
            </a: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2743200" y="4114800"/>
            <a:ext cx="3657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1892" name="AutoShape 36"/>
          <p:cNvCxnSpPr>
            <a:cxnSpLocks noChangeShapeType="1"/>
            <a:stCxn id="121879" idx="2"/>
            <a:endCxn id="121891" idx="0"/>
          </p:cNvCxnSpPr>
          <p:nvPr/>
        </p:nvCxnSpPr>
        <p:spPr bwMode="auto">
          <a:xfrm>
            <a:off x="2476500" y="3429000"/>
            <a:ext cx="20955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1893" name="AutoShape 37"/>
          <p:cNvCxnSpPr>
            <a:cxnSpLocks noChangeShapeType="1"/>
            <a:stCxn id="121880" idx="2"/>
            <a:endCxn id="121891" idx="0"/>
          </p:cNvCxnSpPr>
          <p:nvPr/>
        </p:nvCxnSpPr>
        <p:spPr bwMode="auto">
          <a:xfrm flipH="1">
            <a:off x="4572000" y="3429000"/>
            <a:ext cx="21717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74295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</a:rPr>
              <a:t>What Happened?</a:t>
            </a:r>
          </a:p>
        </p:txBody>
      </p:sp>
      <p:sp>
        <p:nvSpPr>
          <p:cNvPr id="612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104900"/>
            <a:ext cx="8229600" cy="4914900"/>
          </a:xfrm>
          <a:solidFill>
            <a:srgbClr val="000080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>
                <a:solidFill>
                  <a:srgbClr val="EAE906"/>
                </a:solidFill>
              </a:rPr>
              <a:t>Minor variant (Clade B) diverged genetically for several years but not antigenically as measured by HI test </a:t>
            </a:r>
            <a:r>
              <a:rPr lang="en-US" sz="1800">
                <a:solidFill>
                  <a:srgbClr val="EAE906"/>
                </a:solidFill>
              </a:rPr>
              <a:t>(changes did affect egg growth)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" charset="0"/>
              <a:buChar char="•"/>
            </a:pPr>
            <a:r>
              <a:rPr lang="en-US" sz="1600" i="1">
                <a:solidFill>
                  <a:srgbClr val="EAE906"/>
                </a:solidFill>
              </a:rPr>
              <a:t>In some sense, less fit than Clade A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>
                <a:solidFill>
                  <a:srgbClr val="EAE906"/>
                </a:solidFill>
              </a:rPr>
              <a:t>In 2002/2003 season, HA position 155 mutated, with antigenic consequences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" charset="0"/>
              <a:buChar char="•"/>
            </a:pPr>
            <a:r>
              <a:rPr lang="en-US" sz="1800" i="1">
                <a:solidFill>
                  <a:srgbClr val="EAE906"/>
                </a:solidFill>
              </a:rPr>
              <a:t>H-&gt;T requires additional prior replacement, so this was 2nd change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>
                <a:solidFill>
                  <a:srgbClr val="EAE906"/>
                </a:solidFill>
              </a:rPr>
              <a:t>Followed by Q -&gt; H in position 156 with major antigenic impact, creating Fujian HA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" charset="0"/>
              <a:buChar char="•"/>
            </a:pPr>
            <a:r>
              <a:rPr lang="en-US" sz="1800" i="1">
                <a:solidFill>
                  <a:srgbClr val="EAE906"/>
                </a:solidFill>
              </a:rPr>
              <a:t>HH was not stable in experiments, so position 155 had to mutate from H-&gt;T first</a:t>
            </a:r>
            <a:endParaRPr lang="en-US" sz="1800">
              <a:solidFill>
                <a:srgbClr val="EAE90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>
                <a:solidFill>
                  <a:srgbClr val="EAE906"/>
                </a:solidFill>
              </a:rPr>
              <a:t>Fujian HA spread by reassortment to all other H3N2 strains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" charset="0"/>
              <a:buChar char="•"/>
            </a:pPr>
            <a:r>
              <a:rPr lang="en-US" sz="2000" i="1">
                <a:solidFill>
                  <a:srgbClr val="EAE906"/>
                </a:solidFill>
              </a:rPr>
              <a:t>Why not initially dominant?</a:t>
            </a:r>
            <a:endParaRPr lang="en-US" sz="1800" i="1">
              <a:solidFill>
                <a:srgbClr val="EAE90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>
                <a:solidFill>
                  <a:srgbClr val="EAE906"/>
                </a:solidFill>
              </a:rPr>
              <a:t>Initial 2003-2004 dominant strain was reassortant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000">
                <a:solidFill>
                  <a:srgbClr val="EAE906"/>
                </a:solidFill>
              </a:rPr>
              <a:t>Later 2003-2004 and 2005 dominant strain was Clade B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" charset="0"/>
              <a:buChar char="•"/>
            </a:pPr>
            <a:r>
              <a:rPr lang="en-US" sz="2000" i="1">
                <a:solidFill>
                  <a:srgbClr val="EAE906"/>
                </a:solidFill>
              </a:rPr>
              <a:t>What changed in Clade B?</a:t>
            </a:r>
            <a:endParaRPr lang="en-US" sz="1800" i="1">
              <a:solidFill>
                <a:srgbClr val="EAE906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5" descr="PLoSlogo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5029200"/>
            <a:ext cx="7772400" cy="1012825"/>
          </a:xfrm>
          <a:noFill/>
          <a:ln>
            <a:miter lim="800000"/>
            <a:headEnd/>
            <a:tailEnd/>
          </a:ln>
        </p:spPr>
      </p:pic>
      <p:pic>
        <p:nvPicPr>
          <p:cNvPr id="125955" name="Picture 6" descr="PLoSFlu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91440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2989263" y="4495800"/>
            <a:ext cx="3487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PLoS Biol</a:t>
            </a:r>
            <a:r>
              <a:rPr lang="en-US">
                <a:solidFill>
                  <a:schemeClr val="bg1"/>
                </a:solidFill>
              </a:rPr>
              <a:t> 3(9), e300 (July 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Dominant influenza strains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35125"/>
            <a:ext cx="7620000" cy="4410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Current human influenza A: strains H3N2 and H1N1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Avian influenza A: strain H5N1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1918 “Spanish flu”: H1N1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Originally an avian 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Killed 30-50 million (est.) in 4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Deaths were reported to occur within 24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One-fifth of the world’s population infected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Estimated 43,000 U.S. soldiers in WWI died of influenza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1889 and 1957 pandemics: H2N2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1968 “Hong Kong” pandemic: H3N2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1977 “Russian” outbreak: H1N1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2009 “Swine flu”: H1N1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 descr="Flu-mutations-207isolate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20750"/>
            <a:ext cx="9144000" cy="5632450"/>
          </a:xfrm>
          <a:noFill/>
          <a:ln>
            <a:miter lim="800000"/>
            <a:headEnd/>
            <a:tailEnd/>
          </a:ln>
        </p:spPr>
      </p:pic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228600" y="166688"/>
            <a:ext cx="8742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108C1"/>
                </a:solidFill>
              </a:rPr>
              <a:t>Genome-wide mutational analysis across five seasons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6" descr="flu-correlated-mutation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4688" y="847725"/>
            <a:ext cx="7935912" cy="5934075"/>
          </a:xfrm>
          <a:noFill/>
          <a:ln>
            <a:miter lim="800000"/>
            <a:headEnd/>
            <a:tailEnd/>
          </a:ln>
        </p:spPr>
      </p:pic>
      <p:sp>
        <p:nvSpPr>
          <p:cNvPr id="130051" name="Text Box 7"/>
          <p:cNvSpPr txBox="1">
            <a:spLocks noChangeArrowheads="1"/>
          </p:cNvSpPr>
          <p:nvPr/>
        </p:nvSpPr>
        <p:spPr bwMode="auto">
          <a:xfrm>
            <a:off x="990600" y="90488"/>
            <a:ext cx="724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108C1"/>
                </a:solidFill>
              </a:rPr>
              <a:t>Correlated mutations - possible co-mutations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05200" y="2667000"/>
            <a:ext cx="3124200" cy="1981200"/>
            <a:chOff x="2208" y="1728"/>
            <a:chExt cx="1968" cy="1152"/>
          </a:xfrm>
        </p:grpSpPr>
        <p:sp>
          <p:nvSpPr>
            <p:cNvPr id="130053" name="Line 8"/>
            <p:cNvSpPr>
              <a:spLocks noChangeShapeType="1"/>
            </p:cNvSpPr>
            <p:nvPr/>
          </p:nvSpPr>
          <p:spPr bwMode="auto">
            <a:xfrm>
              <a:off x="2208" y="1728"/>
              <a:ext cx="0" cy="1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4" name="Line 9"/>
            <p:cNvSpPr>
              <a:spLocks noChangeShapeType="1"/>
            </p:cNvSpPr>
            <p:nvPr/>
          </p:nvSpPr>
          <p:spPr bwMode="auto">
            <a:xfrm>
              <a:off x="2400" y="1728"/>
              <a:ext cx="0" cy="1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5" name="Line 10"/>
            <p:cNvSpPr>
              <a:spLocks noChangeShapeType="1"/>
            </p:cNvSpPr>
            <p:nvPr/>
          </p:nvSpPr>
          <p:spPr bwMode="auto">
            <a:xfrm>
              <a:off x="2544" y="1728"/>
              <a:ext cx="0" cy="1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6" name="Line 11"/>
            <p:cNvSpPr>
              <a:spLocks noChangeShapeType="1"/>
            </p:cNvSpPr>
            <p:nvPr/>
          </p:nvSpPr>
          <p:spPr bwMode="auto">
            <a:xfrm>
              <a:off x="2640" y="1728"/>
              <a:ext cx="0" cy="1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7" name="Line 12"/>
            <p:cNvSpPr>
              <a:spLocks noChangeShapeType="1"/>
            </p:cNvSpPr>
            <p:nvPr/>
          </p:nvSpPr>
          <p:spPr bwMode="auto">
            <a:xfrm>
              <a:off x="2976" y="1728"/>
              <a:ext cx="0" cy="1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8" name="Line 13"/>
            <p:cNvSpPr>
              <a:spLocks noChangeShapeType="1"/>
            </p:cNvSpPr>
            <p:nvPr/>
          </p:nvSpPr>
          <p:spPr bwMode="auto">
            <a:xfrm>
              <a:off x="3264" y="1728"/>
              <a:ext cx="0" cy="1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9" name="Line 14"/>
            <p:cNvSpPr>
              <a:spLocks noChangeShapeType="1"/>
            </p:cNvSpPr>
            <p:nvPr/>
          </p:nvSpPr>
          <p:spPr bwMode="auto">
            <a:xfrm>
              <a:off x="4176" y="1728"/>
              <a:ext cx="0" cy="1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a-fulltree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56063" y="457200"/>
            <a:ext cx="4021137" cy="6019800"/>
          </a:xfrm>
          <a:noFill/>
          <a:ln>
            <a:miter lim="800000"/>
            <a:headEnd/>
            <a:tailEnd/>
          </a:ln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04800" y="454025"/>
            <a:ext cx="4267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does it look like with 500 genomes?</a:t>
            </a:r>
          </a:p>
          <a:p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- including New Zealand</a:t>
            </a:r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2971800"/>
            <a:ext cx="2519363" cy="941388"/>
            <a:chOff x="3888" y="1872"/>
            <a:chExt cx="1587" cy="593"/>
          </a:xfrm>
        </p:grpSpPr>
        <p:sp>
          <p:nvSpPr>
            <p:cNvPr id="132108" name="Rectangle 5"/>
            <p:cNvSpPr>
              <a:spLocks noChangeArrowheads="1"/>
            </p:cNvSpPr>
            <p:nvPr/>
          </p:nvSpPr>
          <p:spPr bwMode="auto">
            <a:xfrm>
              <a:off x="3888" y="1872"/>
              <a:ext cx="528" cy="192"/>
            </a:xfrm>
            <a:prstGeom prst="rect">
              <a:avLst/>
            </a:prstGeom>
            <a:solidFill>
              <a:srgbClr val="008000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9" name="Text Box 6"/>
            <p:cNvSpPr txBox="1">
              <a:spLocks noChangeArrowheads="1"/>
            </p:cNvSpPr>
            <p:nvPr/>
          </p:nvSpPr>
          <p:spPr bwMode="auto">
            <a:xfrm>
              <a:off x="4790" y="2215"/>
              <a:ext cx="6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Clade B</a:t>
              </a:r>
            </a:p>
          </p:txBody>
        </p:sp>
        <p:sp>
          <p:nvSpPr>
            <p:cNvPr id="132110" name="Line 7"/>
            <p:cNvSpPr>
              <a:spLocks noChangeShapeType="1"/>
            </p:cNvSpPr>
            <p:nvPr/>
          </p:nvSpPr>
          <p:spPr bwMode="auto">
            <a:xfrm flipH="1" flipV="1">
              <a:off x="4416" y="1968"/>
              <a:ext cx="384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0" y="660400"/>
            <a:ext cx="1808163" cy="2387600"/>
            <a:chOff x="4224" y="416"/>
            <a:chExt cx="1139" cy="1504"/>
          </a:xfrm>
        </p:grpSpPr>
        <p:sp>
          <p:nvSpPr>
            <p:cNvPr id="132105" name="Rectangle 9"/>
            <p:cNvSpPr>
              <a:spLocks noChangeArrowheads="1"/>
            </p:cNvSpPr>
            <p:nvPr/>
          </p:nvSpPr>
          <p:spPr bwMode="auto">
            <a:xfrm>
              <a:off x="4224" y="1200"/>
              <a:ext cx="864" cy="720"/>
            </a:xfrm>
            <a:prstGeom prst="rect">
              <a:avLst/>
            </a:prstGeom>
            <a:solidFill>
              <a:schemeClr val="tx2">
                <a:alpha val="3686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4704" y="416"/>
              <a:ext cx="6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2004-5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isolates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107" name="Line 11"/>
            <p:cNvSpPr>
              <a:spLocks noChangeShapeType="1"/>
            </p:cNvSpPr>
            <p:nvPr/>
          </p:nvSpPr>
          <p:spPr bwMode="auto">
            <a:xfrm flipH="1">
              <a:off x="4656" y="816"/>
              <a:ext cx="192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102" name="Text Box 12"/>
          <p:cNvSpPr txBox="1">
            <a:spLocks noChangeArrowheads="1"/>
          </p:cNvSpPr>
          <p:nvPr/>
        </p:nvSpPr>
        <p:spPr bwMode="auto">
          <a:xfrm>
            <a:off x="6172200" y="56134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132103" name="Text Box 13"/>
          <p:cNvSpPr txBox="1">
            <a:spLocks noChangeArrowheads="1"/>
          </p:cNvSpPr>
          <p:nvPr/>
        </p:nvSpPr>
        <p:spPr bwMode="auto">
          <a:xfrm>
            <a:off x="7315200" y="518160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Reassortants</a:t>
            </a:r>
          </a:p>
        </p:txBody>
      </p:sp>
      <p:sp>
        <p:nvSpPr>
          <p:cNvPr id="132104" name="Line 14"/>
          <p:cNvSpPr>
            <a:spLocks noChangeShapeType="1"/>
          </p:cNvSpPr>
          <p:nvPr/>
        </p:nvSpPr>
        <p:spPr bwMode="auto">
          <a:xfrm flipH="1" flipV="1">
            <a:off x="7086600" y="4114800"/>
            <a:ext cx="8382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lu-genome-titlepage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763000" cy="3576638"/>
          </a:xfrm>
          <a:noFill/>
          <a:ln>
            <a:miter lim="800000"/>
            <a:headEnd/>
            <a:tailEnd/>
          </a:ln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81000" y="4292600"/>
            <a:ext cx="569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Nature</a:t>
            </a:r>
            <a:r>
              <a:rPr lang="en-US" sz="2800">
                <a:solidFill>
                  <a:schemeClr val="bg1"/>
                </a:solidFill>
              </a:rPr>
              <a:t>, 20 October 2005,1162-66.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Flu collections sequenced by the TIGR project</a:t>
            </a:r>
          </a:p>
        </p:txBody>
      </p:sp>
      <p:sp>
        <p:nvSpPr>
          <p:cNvPr id="136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New Zealand human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Australia human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St. Jude’s (R. Webster) historical human, swine, equine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Ohio State (R. Slemens) avian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NIH historical human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Italy (Ilaria Capua) - avian H5N1, highly pathogenic, current outbreak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5943600" cy="1143000"/>
          </a:xfrm>
        </p:spPr>
        <p:txBody>
          <a:bodyPr/>
          <a:lstStyle/>
          <a:p>
            <a:pPr algn="l" eaLnBrk="1" hangingPunct="1"/>
            <a:r>
              <a:rPr lang="en-US" sz="4000"/>
              <a:t>Data release still a major issue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61722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Most flu labs still don’t release samples or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Traditionally there was no urgency to release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Scientists - in the US and abroad - are concerned about “credit”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Data release not required by funders (yet)</a:t>
            </a:r>
          </a:p>
        </p:txBody>
      </p:sp>
      <p:pic>
        <p:nvPicPr>
          <p:cNvPr id="138244" name="Picture 4" descr="flu-letter-Nature2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513" y="0"/>
            <a:ext cx="224948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z="5400"/>
              <a:t>The 2009 Pandemic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1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4343400" cy="762000"/>
          </a:xfrm>
        </p:spPr>
        <p:txBody>
          <a:bodyPr/>
          <a:lstStyle/>
          <a:p>
            <a:pPr eaLnBrk="1" hangingPunct="1"/>
            <a:r>
              <a:rPr lang="en-US" sz="3200">
                <a:latin typeface="Tahoma" charset="0"/>
              </a:rPr>
              <a:t>1918 Spanish flu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11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Impact so severe that average U.S. life span decreased 10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28% of U.S. population infected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Mortality rate estimated at 2.5% (versus &lt;0.1% for most flu strains)</a:t>
            </a:r>
          </a:p>
          <a:p>
            <a:pPr eaLnBrk="1" hangingPunct="1">
              <a:lnSpc>
                <a:spcPct val="90000"/>
              </a:lnSpc>
            </a:pPr>
            <a:endParaRPr lang="en-US" sz="2100">
              <a:latin typeface="Tahoma" charset="0"/>
            </a:endParaRPr>
          </a:p>
        </p:txBody>
      </p:sp>
      <p:pic>
        <p:nvPicPr>
          <p:cNvPr id="74756" name="Picture 4" descr="Makeshift1918FluHospi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2672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fluma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55260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44500"/>
            <a:ext cx="8093075" cy="977900"/>
          </a:xfrm>
        </p:spPr>
        <p:txBody>
          <a:bodyPr/>
          <a:lstStyle/>
          <a:p>
            <a:pPr eaLnBrk="1" hangingPunct="1"/>
            <a:r>
              <a:rPr lang="en-US" sz="3200">
                <a:latin typeface="Tahoma" charset="0"/>
              </a:rPr>
              <a:t>Influenza crossing the species barrier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8600" y="1779588"/>
            <a:ext cx="8669338" cy="4140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000000"/>
                </a:solidFill>
                <a:latin typeface="Lucida Grande" charset="0"/>
              </a:rPr>
              <a:t>Asia Bird Flu Kills 8, Spreads to China</a:t>
            </a:r>
            <a:endParaRPr lang="en-US" sz="1900">
              <a:solidFill>
                <a:srgbClr val="000000"/>
              </a:solidFill>
              <a:latin typeface="Lucida Grande" charset="0"/>
            </a:endParaRPr>
          </a:p>
          <a:p>
            <a:endParaRPr lang="en-US" sz="190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By TED ANTHONY</a:t>
            </a: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The Associated Press</a:t>
            </a: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Tuesday, January 27, 2004</a:t>
            </a:r>
          </a:p>
          <a:p>
            <a:endParaRPr lang="en-US" sz="200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BEIJING - China confirmed bird flu Tuesday in at least one duck and</a:t>
            </a: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said it was investigating "suspect" cases of other dead poultry, an</a:t>
            </a: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announcement that opened a potentially fearsome new front in the</a:t>
            </a: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fight against the virus - the world's most populous country.</a:t>
            </a: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	</a:t>
            </a:r>
          </a:p>
          <a:p>
            <a:endParaRPr lang="en-US" sz="200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Bird flu has now appeared in 10 Asian nations.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ahoma" charset="0"/>
              </a:rPr>
              <a:t>Why do a flu genome project?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21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</a:rPr>
              <a:t>Vaccine formulation, i.e. predicting dominant strain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</a:rPr>
              <a:t>Antigenic drift: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Accumulation of nonsynonymous changes at sites of immunologic pressure; mainly functions on surface proteins HA &amp; 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</a:rPr>
              <a:t>Antigenic shift: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Reassortant event between two different influenza A strains, especially involving replacement of surface glycoprotein-encoding gene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Research questions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</a:rPr>
              <a:t>Study genotypic correlates of virulence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</a:rPr>
              <a:t>Study frequency of genetic re-assortment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good background data non-existent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</a:rPr>
              <a:t>Estimate evolutionary rate in different hosts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Where do pandemic strains adapt to human host?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</a:rPr>
              <a:t>Avian flu – how diverse?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>
                <a:latin typeface="Tahoma" charset="0"/>
              </a:rPr>
              <a:t>How does genetic material move around among wild and domestic birds?</a:t>
            </a:r>
          </a:p>
          <a:p>
            <a:pPr eaLnBrk="1" hangingPunct="1">
              <a:lnSpc>
                <a:spcPct val="90000"/>
              </a:lnSpc>
            </a:pPr>
            <a:endParaRPr lang="en-US" sz="25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5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4111625" cy="2133600"/>
          </a:xfrm>
        </p:spPr>
        <p:txBody>
          <a:bodyPr/>
          <a:lstStyle/>
          <a:p>
            <a:pPr eaLnBrk="1" hangingPunct="1"/>
            <a:r>
              <a:rPr lang="en-US" sz="2500">
                <a:latin typeface="Tahoma" charset="0"/>
              </a:rPr>
              <a:t>RNA virus</a:t>
            </a:r>
          </a:p>
          <a:p>
            <a:pPr eaLnBrk="1" hangingPunct="1"/>
            <a:r>
              <a:rPr lang="en-US" sz="2500">
                <a:latin typeface="Tahoma" charset="0"/>
              </a:rPr>
              <a:t>Viral particles contain 8 “segments”</a:t>
            </a:r>
          </a:p>
          <a:p>
            <a:pPr eaLnBrk="1" hangingPunct="1"/>
            <a:r>
              <a:rPr lang="en-US" sz="2500">
                <a:latin typeface="Tahoma" charset="0"/>
              </a:rPr>
              <a:t>Particles 100-200 nm</a:t>
            </a:r>
          </a:p>
        </p:txBody>
      </p:sp>
      <p:pic>
        <p:nvPicPr>
          <p:cNvPr id="82947" name="Picture 6" descr="flu3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733800"/>
            <a:ext cx="3144838" cy="2760663"/>
          </a:xfrm>
        </p:spPr>
      </p:pic>
      <p:pic>
        <p:nvPicPr>
          <p:cNvPr id="82948" name="Picture 7" descr="nfig001g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7200"/>
            <a:ext cx="3492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9"/>
          <p:cNvSpPr txBox="1">
            <a:spLocks noChangeArrowheads="1"/>
          </p:cNvSpPr>
          <p:nvPr/>
        </p:nvSpPr>
        <p:spPr bwMode="auto">
          <a:xfrm>
            <a:off x="4746625" y="5478463"/>
            <a:ext cx="3711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Photo credits: G.R. Whitaker (above), L. Stannards (left)</a:t>
            </a:r>
          </a:p>
        </p:txBody>
      </p:sp>
      <p:sp>
        <p:nvSpPr>
          <p:cNvPr id="82950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0" y="301625"/>
            <a:ext cx="3506788" cy="841375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Flu genome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7"/>
          <p:cNvSpPr txBox="1">
            <a:spLocks noChangeArrowheads="1"/>
          </p:cNvSpPr>
          <p:nvPr/>
        </p:nvSpPr>
        <p:spPr bwMode="auto">
          <a:xfrm>
            <a:off x="4800600" y="6415088"/>
            <a:ext cx="419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Credit: Paul Digard, Univ. of Cambridge</a:t>
            </a:r>
          </a:p>
        </p:txBody>
      </p:sp>
      <p:pic>
        <p:nvPicPr>
          <p:cNvPr id="84995" name="Picture 9" descr="flustruct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301625"/>
            <a:ext cx="5943600" cy="564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GR DNA">
  <a:themeElements>
    <a:clrScheme name="TIGR DNA 7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6699FF"/>
      </a:folHlink>
    </a:clrScheme>
    <a:fontScheme name="TIGR DN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GR DNA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GR DNA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R DNA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R DNA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GR DNA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GR DNA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GR DNA 7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TIGR DNA 4">
    <a:dk1>
      <a:srgbClr val="000F1E"/>
    </a:dk1>
    <a:lt1>
      <a:srgbClr val="FFFFFF"/>
    </a:lt1>
    <a:dk2>
      <a:srgbClr val="003366"/>
    </a:dk2>
    <a:lt2>
      <a:srgbClr val="33CCCC"/>
    </a:lt2>
    <a:accent1>
      <a:srgbClr val="006699"/>
    </a:accent1>
    <a:accent2>
      <a:srgbClr val="003366"/>
    </a:accent2>
    <a:accent3>
      <a:srgbClr val="AAADB8"/>
    </a:accent3>
    <a:accent4>
      <a:srgbClr val="DADADA"/>
    </a:accent4>
    <a:accent5>
      <a:srgbClr val="AAB8CA"/>
    </a:accent5>
    <a:accent6>
      <a:srgbClr val="002D5C"/>
    </a:accent6>
    <a:hlink>
      <a:srgbClr val="0099CC"/>
    </a:hlink>
    <a:folHlink>
      <a:srgbClr val="009999"/>
    </a:folHlink>
  </a:clrScheme>
</a:themeOverride>
</file>

<file path=ppt/theme/themeOverride4.xml><?xml version="1.0" encoding="utf-8"?>
<a:themeOverride xmlns:a="http://schemas.openxmlformats.org/drawingml/2006/main">
  <a:clrScheme name="TIGR DNA 7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TIGR DNA 7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6699FF"/>
    </a:folHlink>
  </a:clrScheme>
</a:themeOverride>
</file>

<file path=ppt/theme/themeOverride6.xml><?xml version="1.0" encoding="utf-8"?>
<a:themeOverride xmlns:a="http://schemas.openxmlformats.org/drawingml/2006/main">
  <a:clrScheme name="TIGR DNA 7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6699FF"/>
    </a:folHlink>
  </a:clrScheme>
</a:themeOverride>
</file>

<file path=ppt/theme/themeOverride7.xml><?xml version="1.0" encoding="utf-8"?>
<a:themeOverride xmlns:a="http://schemas.openxmlformats.org/drawingml/2006/main">
  <a:clrScheme name="TIGR DNA 7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6699FF"/>
    </a:folHlink>
  </a:clrScheme>
</a:themeOverride>
</file>

<file path=ppt/theme/themeOverride8.xml><?xml version="1.0" encoding="utf-8"?>
<a:themeOverride xmlns:a="http://schemas.openxmlformats.org/drawingml/2006/main">
  <a:clrScheme name="TIGR DNA 7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Steven's laptop:Applications:Microsoft Office 2004:Templates:Presentations:Designs:Gleam</Template>
  <TotalTime>13680</TotalTime>
  <Words>1462</Words>
  <Application>Microsoft Macintosh PowerPoint</Application>
  <PresentationFormat>On-screen Show (4:3)</PresentationFormat>
  <Paragraphs>256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ＭＳ Ｐゴシック</vt:lpstr>
      <vt:lpstr>Times New Roman</vt:lpstr>
      <vt:lpstr>Verdana</vt:lpstr>
      <vt:lpstr>Wingdings</vt:lpstr>
      <vt:lpstr>Tahoma</vt:lpstr>
      <vt:lpstr>Lucida Grande</vt:lpstr>
      <vt:lpstr>Monotype Sorts</vt:lpstr>
      <vt:lpstr>Times</vt:lpstr>
      <vt:lpstr>TIGR DNA</vt:lpstr>
      <vt:lpstr>Eclipse</vt:lpstr>
      <vt:lpstr>Gleam</vt:lpstr>
      <vt:lpstr>Mountain Top</vt:lpstr>
      <vt:lpstr>Default Design</vt:lpstr>
      <vt:lpstr>Large-Scale Sequencing of the Influenza Virus Genome</vt:lpstr>
      <vt:lpstr>Slide 2</vt:lpstr>
      <vt:lpstr>Dominant influenza strains</vt:lpstr>
      <vt:lpstr>1918 Spanish flu</vt:lpstr>
      <vt:lpstr>Influenza crossing the species barrier</vt:lpstr>
      <vt:lpstr>Why do a flu genome project?</vt:lpstr>
      <vt:lpstr>Research questions</vt:lpstr>
      <vt:lpstr>Flu genome</vt:lpstr>
      <vt:lpstr>Slide 9</vt:lpstr>
      <vt:lpstr>Slide 10</vt:lpstr>
      <vt:lpstr>Paucity of Public Sequence Data</vt:lpstr>
      <vt:lpstr>Influenza genome sequencing project</vt:lpstr>
      <vt:lpstr>Slide 13</vt:lpstr>
      <vt:lpstr>Original Plate Format One Sample per 96-well Plate</vt:lpstr>
      <vt:lpstr>Slide 15</vt:lpstr>
      <vt:lpstr>TIGR high-throughput pipeline</vt:lpstr>
      <vt:lpstr>Slide 17</vt:lpstr>
      <vt:lpstr>Slide 18</vt:lpstr>
      <vt:lpstr>Slide 19</vt:lpstr>
      <vt:lpstr>Slide 20</vt:lpstr>
      <vt:lpstr>Slide 21</vt:lpstr>
      <vt:lpstr>Influenza assemblies are available at NCBI Assembly Archive</vt:lpstr>
      <vt:lpstr>Phylogenetic analysis of the first 156 isolates</vt:lpstr>
      <vt:lpstr>Slide 24</vt:lpstr>
      <vt:lpstr>H3N2 Analysis</vt:lpstr>
      <vt:lpstr>Re-assortment event in 2002: “Fujian” strain acquired HA from minor clade</vt:lpstr>
      <vt:lpstr>Antigenic shift event, 2002-2003</vt:lpstr>
      <vt:lpstr>What Happened?</vt:lpstr>
      <vt:lpstr>Slide 29</vt:lpstr>
      <vt:lpstr>Slide 30</vt:lpstr>
      <vt:lpstr>Slide 31</vt:lpstr>
      <vt:lpstr>Slide 32</vt:lpstr>
      <vt:lpstr>Slide 33</vt:lpstr>
      <vt:lpstr>Flu collections sequenced by the TIGR project</vt:lpstr>
      <vt:lpstr>Data release still a major issue</vt:lpstr>
      <vt:lpstr>The 2009 Pandemic</vt:lpstr>
      <vt:lpstr>Slide 37</vt:lpstr>
      <vt:lpstr>Slide 38</vt:lpstr>
    </vt:vector>
  </TitlesOfParts>
  <Company>TIGR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Salzberg</dc:creator>
  <cp:lastModifiedBy>Steven Salzberg</cp:lastModifiedBy>
  <cp:revision>93</cp:revision>
  <dcterms:created xsi:type="dcterms:W3CDTF">2010-11-22T16:01:54Z</dcterms:created>
  <dcterms:modified xsi:type="dcterms:W3CDTF">2010-11-22T16:22:30Z</dcterms:modified>
</cp:coreProperties>
</file>