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2" r:id="rId1"/>
  </p:sldMasterIdLst>
  <p:notesMasterIdLst>
    <p:notesMasterId r:id="rId41"/>
  </p:notesMasterIdLst>
  <p:sldIdLst>
    <p:sldId id="256" r:id="rId2"/>
    <p:sldId id="258" r:id="rId3"/>
    <p:sldId id="346" r:id="rId4"/>
    <p:sldId id="266" r:id="rId5"/>
    <p:sldId id="424" r:id="rId6"/>
    <p:sldId id="316" r:id="rId7"/>
    <p:sldId id="400" r:id="rId8"/>
    <p:sldId id="417" r:id="rId9"/>
    <p:sldId id="422" r:id="rId10"/>
    <p:sldId id="423" r:id="rId11"/>
    <p:sldId id="349" r:id="rId12"/>
    <p:sldId id="320" r:id="rId13"/>
    <p:sldId id="415" r:id="rId14"/>
    <p:sldId id="416" r:id="rId15"/>
    <p:sldId id="295" r:id="rId16"/>
    <p:sldId id="326" r:id="rId17"/>
    <p:sldId id="387" r:id="rId18"/>
    <p:sldId id="392" r:id="rId19"/>
    <p:sldId id="418" r:id="rId20"/>
    <p:sldId id="421" r:id="rId21"/>
    <p:sldId id="419" r:id="rId22"/>
    <p:sldId id="393" r:id="rId23"/>
    <p:sldId id="333" r:id="rId24"/>
    <p:sldId id="365" r:id="rId25"/>
    <p:sldId id="376" r:id="rId26"/>
    <p:sldId id="401" r:id="rId27"/>
    <p:sldId id="403" r:id="rId28"/>
    <p:sldId id="405" r:id="rId29"/>
    <p:sldId id="406" r:id="rId30"/>
    <p:sldId id="411" r:id="rId31"/>
    <p:sldId id="407" r:id="rId32"/>
    <p:sldId id="408" r:id="rId33"/>
    <p:sldId id="409" r:id="rId34"/>
    <p:sldId id="412" r:id="rId35"/>
    <p:sldId id="413" r:id="rId36"/>
    <p:sldId id="410" r:id="rId37"/>
    <p:sldId id="354" r:id="rId38"/>
    <p:sldId id="420" r:id="rId39"/>
    <p:sldId id="361"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6D634"/>
    <a:srgbClr val="DA32F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Objects="1">
      <p:cViewPr>
        <p:scale>
          <a:sx n="150" d="100"/>
          <a:sy n="150" d="100"/>
        </p:scale>
        <p:origin x="-11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106" charset="0"/>
                <a:ea typeface="ＭＳ Ｐゴシック" pitchFamily="-106" charset="-128"/>
                <a:cs typeface="ＭＳ Ｐゴシック" pitchFamily="-106" charset="-128"/>
              </a:defRPr>
            </a:lvl1pPr>
          </a:lstStyle>
          <a:p>
            <a:pPr>
              <a:defRPr/>
            </a:pPr>
            <a:fld id="{084A4AAB-E5D5-194C-B404-56BCDBBFCD63}" type="datetime1">
              <a:rPr lang="en-US"/>
              <a:pPr>
                <a:defRPr/>
              </a:pPr>
              <a:t>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106" charset="0"/>
                <a:ea typeface="ＭＳ Ｐゴシック" pitchFamily="-106" charset="-128"/>
                <a:cs typeface="ＭＳ Ｐゴシック" pitchFamily="-106" charset="-128"/>
              </a:defRPr>
            </a:lvl1pPr>
          </a:lstStyle>
          <a:p>
            <a:pPr>
              <a:defRPr/>
            </a:pPr>
            <a:fld id="{8D573C95-F592-5B46-A950-C965C5C331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buFontTx/>
              <a:buChar char="•"/>
            </a:pPr>
            <a:r>
              <a:rPr lang="en-US" sz="2600" smtClean="0"/>
              <a:t>Fragment are very short compared to the length of the text</a:t>
            </a:r>
          </a:p>
          <a:p>
            <a:pPr lvl="1" eaLnBrk="1" hangingPunct="1">
              <a:buFont typeface="Arial" charset="0"/>
              <a:buChar char="–"/>
            </a:pPr>
            <a:r>
              <a:rPr lang="en-US" sz="2200" smtClean="0"/>
              <a:t>~5 words per fragment uniformly sampling the text</a:t>
            </a:r>
          </a:p>
          <a:p>
            <a:pPr eaLnBrk="1" hangingPunct="1">
              <a:buFontTx/>
              <a:buChar char="•"/>
            </a:pPr>
            <a:endParaRPr lang="en-US" sz="2600" smtClean="0"/>
          </a:p>
          <a:p>
            <a:pPr eaLnBrk="1" hangingPunct="1">
              <a:buFontTx/>
              <a:buChar char="•"/>
            </a:pPr>
            <a:r>
              <a:rPr lang="en-US" sz="2600" smtClean="0"/>
              <a:t>Fragment boundaries from different spools occur at different positions</a:t>
            </a:r>
          </a:p>
          <a:p>
            <a:pPr lvl="1" eaLnBrk="1" hangingPunct="1">
              <a:buFont typeface="Arial" charset="0"/>
              <a:buChar char="–"/>
            </a:pPr>
            <a:r>
              <a:rPr lang="en-US" sz="2200" smtClean="0"/>
              <a:t>Compare fragments to each other to find overlapping sequences</a:t>
            </a:r>
          </a:p>
          <a:p>
            <a:endParaRPr lang="en-US" sz="1100"/>
          </a:p>
        </p:txBody>
      </p:sp>
      <p:sp>
        <p:nvSpPr>
          <p:cNvPr id="16388" name="Slide Number Placeholder 3"/>
          <p:cNvSpPr>
            <a:spLocks noGrp="1"/>
          </p:cNvSpPr>
          <p:nvPr>
            <p:ph type="sldNum" sz="quarter" idx="5"/>
          </p:nvPr>
        </p:nvSpPr>
        <p:spPr bwMode="auto">
          <a:noFill/>
          <a:ln>
            <a:miter lim="800000"/>
            <a:headEnd/>
            <a:tailEnd/>
          </a:ln>
        </p:spPr>
        <p:txBody>
          <a:bodyPr/>
          <a:lstStyle/>
          <a:p>
            <a:fld id="{7C4AC843-C26A-CE47-8BAF-DE6ADE2F424D}" type="slidenum">
              <a:rPr lang="en-US" smtClean="0">
                <a:latin typeface="Arial" charset="0"/>
                <a:ea typeface="ＭＳ Ｐゴシック" charset="-128"/>
                <a:cs typeface="ＭＳ Ｐゴシック" charset="-128"/>
              </a:rPr>
              <a:pPr/>
              <a:t>2</a:t>
            </a:fld>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62467" name="Text Box 2"/>
          <p:cNvSpPr txBox="1">
            <a:spLocks noChangeArrowheads="1"/>
          </p:cNvSpPr>
          <p:nvPr>
            <p:ph type="body"/>
          </p:nvPr>
        </p:nvSpPr>
        <p:spPr bwMode="auto">
          <a:xfrm>
            <a:off x="1046163" y="4352925"/>
            <a:ext cx="4770437" cy="3478213"/>
          </a:xfrm>
          <a:noFill/>
        </p:spPr>
        <p:txBody>
          <a:bodyPr lIns="0" tIns="0" rIns="0" bIns="0"/>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a:latin typeface="Arial" charset="0"/>
                <a:ea typeface="msgothic" charset="0"/>
                <a:cs typeface="msgothic" charset="0"/>
              </a:rPr>
              <a:t>Effect of coverage on contig length with experimental Streptococcus data.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29699" name="Text Box 2"/>
          <p:cNvSpPr txBox="1">
            <a:spLocks noChangeArrowheads="1"/>
          </p:cNvSpPr>
          <p:nvPr>
            <p:ph type="body"/>
          </p:nvPr>
        </p:nvSpPr>
        <p:spPr bwMode="auto">
          <a:xfrm>
            <a:off x="1046163" y="4352925"/>
            <a:ext cx="4770437" cy="3478213"/>
          </a:xfrm>
          <a:noFill/>
        </p:spPr>
        <p:txBody>
          <a:bodyPr lIns="0" tIns="0" rIns="0" bIns="0"/>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a:latin typeface="Arial" charset="0"/>
                <a:ea typeface="msgothic" charset="0"/>
                <a:cs typeface="msgothic" charset="0"/>
              </a:rPr>
              <a:t>Schematic representation of our implementation of the de Bruijn graph. Each node, represented by a single rectangle, represents a series of overlapping k-mers (in this case, k = 5), listed directly above or below. (Red) The last nucleotide of each k-mer. The sequence of those final nucleotides, copied in large letters in the rectangle, is the sequence of the node. The twin node, directly attached to the node, either below or above, represents the reverse series of reverse complement k-mers. Arcs are represented as arrows between nodes. The last k-mer of an arc’s origin overlaps with the first of its destination. Each arc has a symmetric arc. Note that the two nodes on the left could be merged into one without loss of information, because they form a chain.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marL="342900" indent="-342900">
              <a:spcBef>
                <a:spcPct val="20000"/>
              </a:spcBef>
              <a:buFontTx/>
              <a:buChar char="•"/>
            </a:pPr>
            <a:r>
              <a:rPr lang="en-US" sz="2000" smtClean="0">
                <a:latin typeface="Gill Sans MT" charset="0"/>
              </a:rPr>
              <a:t>Compression must work using just local information</a:t>
            </a:r>
          </a:p>
          <a:p>
            <a:pPr marL="800100" lvl="1" indent="-342900">
              <a:spcBef>
                <a:spcPct val="20000"/>
              </a:spcBef>
              <a:buFontTx/>
              <a:buChar char="•"/>
            </a:pPr>
            <a:r>
              <a:rPr lang="en-US" sz="2000" smtClean="0">
                <a:latin typeface="Gill Sans MT" charset="0"/>
              </a:rPr>
              <a:t>Adjacent nodes are potentially stored on different nodes</a:t>
            </a:r>
          </a:p>
          <a:p>
            <a:pPr marL="800100" lvl="1" indent="-342900">
              <a:spcBef>
                <a:spcPct val="20000"/>
              </a:spcBef>
              <a:buFontTx/>
              <a:buChar char="•"/>
            </a:pPr>
            <a:r>
              <a:rPr lang="en-US" sz="2000" smtClean="0">
                <a:latin typeface="Gill Sans MT" charset="0"/>
              </a:rPr>
              <a:t>Maintain global consistency</a:t>
            </a:r>
          </a:p>
          <a:p>
            <a:pPr marL="342900" indent="-342900"/>
            <a:endParaRPr 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5F33F542-1058-644C-AFF5-DCDD2E554DAB}" type="slidenum">
              <a:rPr lang="en-US" smtClean="0">
                <a:latin typeface="Arial" charset="0"/>
                <a:ea typeface="ＭＳ Ｐゴシック" charset="-128"/>
                <a:cs typeface="ＭＳ Ｐゴシック" charset="-128"/>
              </a:rPr>
              <a:pPr/>
              <a:t>16</a:t>
            </a:fld>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r>
              <a:rPr lang="en-US" smtClean="0"/>
              <a:t>After correction, more opportunities for path compression</a:t>
            </a:r>
          </a:p>
          <a:p>
            <a:r>
              <a:rPr lang="en-US" smtClean="0"/>
              <a:t>Hard to distinguish errors from repeats -&gt; coverage can indicate</a:t>
            </a:r>
          </a:p>
        </p:txBody>
      </p:sp>
      <p:sp>
        <p:nvSpPr>
          <p:cNvPr id="35844" name="Slide Number Placeholder 3"/>
          <p:cNvSpPr>
            <a:spLocks noGrp="1"/>
          </p:cNvSpPr>
          <p:nvPr>
            <p:ph type="sldNum" sz="quarter" idx="5"/>
          </p:nvPr>
        </p:nvSpPr>
        <p:spPr bwMode="auto">
          <a:noFill/>
          <a:ln>
            <a:miter lim="800000"/>
            <a:headEnd/>
            <a:tailEnd/>
          </a:ln>
        </p:spPr>
        <p:txBody>
          <a:bodyPr/>
          <a:lstStyle/>
          <a:p>
            <a:fld id="{EA116498-BBF2-CB4F-A886-9DE336125F57}" type="slidenum">
              <a:rPr lang="en-US" smtClean="0">
                <a:latin typeface="Arial" charset="0"/>
                <a:ea typeface="ＭＳ Ｐゴシック" charset="-128"/>
                <a:cs typeface="ＭＳ Ｐゴシック" charset="-128"/>
              </a:rPr>
              <a:pPr/>
              <a:t>18</a:t>
            </a:fld>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37891" name="Text Box 2"/>
          <p:cNvSpPr txBox="1">
            <a:spLocks noChangeArrowheads="1"/>
          </p:cNvSpPr>
          <p:nvPr>
            <p:ph type="body"/>
          </p:nvPr>
        </p:nvSpPr>
        <p:spPr bwMode="auto">
          <a:xfrm>
            <a:off x="1046163" y="4352925"/>
            <a:ext cx="4770437" cy="3478213"/>
          </a:xfrm>
          <a:noFill/>
        </p:spPr>
        <p:txBody>
          <a:bodyPr lIns="0" tIns="0" rIns="0" bIns="0"/>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a:latin typeface="Arial" charset="0"/>
                <a:ea typeface="msgothic" charset="0"/>
                <a:cs typeface="msgothic" charset="0"/>
              </a:rPr>
              <a:t>Example of Tour Bus error correction. (A) Original graph. (B) The search starts from A and spreads toward the right. The progression of the top path (through B′ and C′) is stopped because D was previously visited. The nucleotide sequences corresponding to the alternate paths B′C′ and BC are extracted from the graph, aligned, and compared. (C) The two paths are judged similar, so the longer one, B′C′, is merged into the shorter one, BC. The merging is directed by the alignment of the consensus sequences, indicated in red lines in B. Note that node X, which was connected to node B′, is now connected to node B. The search progresses, and the bottom path (through C′ and D′) arrives second in E. Once again, the corresponding paths, C′D′ and CD are compared. (D) CD and C′D′ are judged similar enough. The longer path is merged into the shorter one.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39939" name="Text Box 2"/>
          <p:cNvSpPr txBox="1">
            <a:spLocks noChangeArrowheads="1"/>
          </p:cNvSpPr>
          <p:nvPr>
            <p:ph type="body"/>
          </p:nvPr>
        </p:nvSpPr>
        <p:spPr bwMode="auto">
          <a:xfrm>
            <a:off x="1046163" y="4352925"/>
            <a:ext cx="4770437" cy="3478213"/>
          </a:xfrm>
          <a:noFill/>
        </p:spPr>
        <p:txBody>
          <a:bodyPr lIns="0" tIns="0" rIns="0" bIns="0"/>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a:latin typeface="Arial" charset="0"/>
                <a:ea typeface="msgothic" charset="0"/>
                <a:cs typeface="msgothic" charset="0"/>
              </a:rPr>
              <a:t>Simulations of Tour Bus. The genome of E. coli and 5-Mb samples of DNA from three other species (S. cerevisiae, C. elegans, and H. sapiens, respectively) were used to generate 35-bp read sets of varying read depths (X-axis of each plot). We measured the contig length N50 (Y-axis, log scale) after tip-clipping (black curve) then after the subsequent bubble smoothing (red curve). In the first column are the results for perfect, error-free reads. In the second column, we inserted errors in the reads at a rate of 1%. In the third column, we generated a slightly variant genome from the original by inserting random SNPs at a rate of 1 in 500. The reads were then generated with errors from both variants, thus simulating a diploid assembly.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41987" name="Text Box 2"/>
          <p:cNvSpPr txBox="1">
            <a:spLocks noChangeArrowheads="1"/>
          </p:cNvSpPr>
          <p:nvPr>
            <p:ph type="body"/>
          </p:nvPr>
        </p:nvSpPr>
        <p:spPr bwMode="auto">
          <a:xfrm>
            <a:off x="1046163" y="4352925"/>
            <a:ext cx="4770437" cy="3478213"/>
          </a:xfrm>
          <a:noFill/>
        </p:spPr>
        <p:txBody>
          <a:bodyPr lIns="0" tIns="0" rIns="0" bIns="0"/>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a:latin typeface="Arial" charset="0"/>
                <a:ea typeface="msgothic" charset="0"/>
                <a:cs typeface="msgothic" charset="0"/>
              </a:rPr>
              <a:t>Breadcrumb algorithm. Two long contigs produced after error correction, A and B, are joined by several paired reads (red and blue arcs). The path between the two can be broken up because of a repeat internal to the connecting sequence, because of an overlap with a distinct part of the genome, or because of some unresolved errors. The small square nodes represent either nodes of the path between A and B, or other nodes of the graph connected to the former. Finding the exact path in the graph from A to B is not straightforward because of all the alternate paths that need to be explored. However, if we mark all the nodes that are paired up to either A or B (with a blue circle), we can define a subgraph much simpler to explore. Ideally, only a linear path connects both nodes.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r>
              <a:rPr lang="en-US" smtClean="0"/>
              <a:t>Velvet 54,359</a:t>
            </a:r>
          </a:p>
        </p:txBody>
      </p:sp>
      <p:sp>
        <p:nvSpPr>
          <p:cNvPr id="45060" name="Slide Number Placeholder 3"/>
          <p:cNvSpPr>
            <a:spLocks noGrp="1"/>
          </p:cNvSpPr>
          <p:nvPr>
            <p:ph type="sldNum" sz="quarter" idx="5"/>
          </p:nvPr>
        </p:nvSpPr>
        <p:spPr bwMode="auto">
          <a:noFill/>
          <a:ln>
            <a:miter lim="800000"/>
            <a:headEnd/>
            <a:tailEnd/>
          </a:ln>
        </p:spPr>
        <p:txBody>
          <a:bodyPr/>
          <a:lstStyle/>
          <a:p>
            <a:fld id="{A0537ED7-A8E7-8F42-80A9-4C0325D4B2A7}" type="slidenum">
              <a:rPr lang="en-US" smtClean="0">
                <a:latin typeface="Arial" charset="0"/>
                <a:ea typeface="ＭＳ Ｐゴシック" charset="-128"/>
                <a:cs typeface="ＭＳ Ｐゴシック" charset="-128"/>
              </a:rPr>
              <a:pPr/>
              <a:t>23</a:t>
            </a:fld>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marL="742950" lvl="1" indent="-285750">
              <a:spcBef>
                <a:spcPct val="20000"/>
              </a:spcBef>
              <a:buFont typeface="Arial" charset="0"/>
              <a:buChar char="–"/>
            </a:pPr>
            <a:r>
              <a:rPr lang="en-US" sz="2000" smtClean="0"/>
              <a:t>E=O(log S) MapReduce cycles</a:t>
            </a:r>
          </a:p>
          <a:p>
            <a:pPr marL="1143000" lvl="2" indent="-228600">
              <a:spcBef>
                <a:spcPct val="20000"/>
              </a:spcBef>
              <a:buFontTx/>
              <a:buChar char="•"/>
            </a:pPr>
            <a:r>
              <a:rPr lang="en-US" sz="1600" i="1" smtClean="0"/>
              <a:t>B. anthracis</a:t>
            </a:r>
            <a:r>
              <a:rPr lang="en-US" sz="1600" smtClean="0"/>
              <a:t> 268,925 -&gt; 19 cycles</a:t>
            </a:r>
          </a:p>
          <a:p>
            <a:pPr marL="1143000" lvl="2" indent="-228600">
              <a:spcBef>
                <a:spcPct val="20000"/>
              </a:spcBef>
              <a:buFontTx/>
              <a:buChar char="•"/>
            </a:pPr>
            <a:r>
              <a:rPr lang="en-US" sz="1600" smtClean="0"/>
              <a:t>Human:  37,172 -&gt;16 cycles</a:t>
            </a:r>
          </a:p>
          <a:p>
            <a:endParaRPr lang="en-US"/>
          </a:p>
        </p:txBody>
      </p:sp>
      <p:sp>
        <p:nvSpPr>
          <p:cNvPr id="48132" name="Slide Number Placeholder 3"/>
          <p:cNvSpPr>
            <a:spLocks noGrp="1"/>
          </p:cNvSpPr>
          <p:nvPr>
            <p:ph type="sldNum" sz="quarter" idx="5"/>
          </p:nvPr>
        </p:nvSpPr>
        <p:spPr bwMode="auto">
          <a:noFill/>
          <a:ln>
            <a:miter lim="800000"/>
            <a:headEnd/>
            <a:tailEnd/>
          </a:ln>
        </p:spPr>
        <p:txBody>
          <a:bodyPr/>
          <a:lstStyle/>
          <a:p>
            <a:fld id="{EE483BBC-CC0C-8940-8179-96C31484E588}" type="slidenum">
              <a:rPr lang="en-US" smtClean="0">
                <a:latin typeface="Arial" charset="0"/>
                <a:ea typeface="ＭＳ Ｐゴシック" charset="-128"/>
                <a:cs typeface="ＭＳ Ｐゴシック" charset="-128"/>
              </a:rPr>
              <a:pPr/>
              <a:t>25</a:t>
            </a:fld>
            <a:endParaRPr lang="en-US" smtClean="0">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071188B-93C1-024E-B769-83819C316A2E}" type="datetime1">
              <a:rPr lang="en-US"/>
              <a:pPr>
                <a:defRPr/>
              </a:pPr>
              <a:t>10/20/10</a:t>
            </a:fld>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C5BB75B9-B959-864D-A7C1-08E8EEE5ADF8}" type="slidenum">
              <a:rPr lang="en-US"/>
              <a:pPr>
                <a:defRPr/>
              </a:pPr>
              <a:t>‹#›</a:t>
            </a:fld>
            <a:endParaRPr lang="en-US"/>
          </a:p>
        </p:txBody>
      </p:sp>
      <p:sp>
        <p:nvSpPr>
          <p:cNvPr id="6" name="Footer Placeholder 4"/>
          <p:cNvSpPr>
            <a:spLocks noGrp="1"/>
          </p:cNvSpPr>
          <p:nvPr>
            <p:ph type="ftr" sz="quarter" idx="12"/>
          </p:nvPr>
        </p:nvSpPr>
        <p:spPr/>
        <p:txBody>
          <a:bodyPr/>
          <a:lstStyle>
            <a:lvl1pPr algn="r">
              <a:defRPr sz="1000">
                <a:solidFill>
                  <a:srgbClr val="898989"/>
                </a:solidFill>
                <a:latin typeface="Arial" pitchFamily="-106" charset="0"/>
                <a:ea typeface="ＭＳ Ｐゴシック" pitchFamily="-106" charset="-128"/>
                <a:cs typeface="ＭＳ Ｐゴシック" pitchFamily="-106" charset="-128"/>
              </a:defRPr>
            </a:lvl1pPr>
          </a:lstStyle>
          <a:p>
            <a:pPr>
              <a:defRPr/>
            </a:pPr>
            <a:r>
              <a:rPr lang="en-US"/>
              <a:t>slides by Mike Schatz, CBCB, Univ. of Maryland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E27C97-645D-104C-8342-69A9F2C4E4CA}" type="datetime1">
              <a:rPr lang="en-US"/>
              <a:pPr>
                <a:defRPr/>
              </a:pPr>
              <a:t>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E29CB01-4053-8249-B017-4F3AC46683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C57A19-695C-6645-9B6D-8EF8507B21D0}" type="datetime1">
              <a:rPr lang="en-US"/>
              <a:pPr>
                <a:defRPr/>
              </a:pPr>
              <a:t>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B2D18E-D393-6648-A709-6E06774A1C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5BFE17-AF2A-E349-876D-8991B48B5592}" type="datetime1">
              <a:rPr lang="en-US"/>
              <a:pPr>
                <a:defRPr/>
              </a:pPr>
              <a:t>10/20/10</a:t>
            </a:fld>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C14CF1A2-0910-9F4C-A2D9-F67CF2780B45}" type="slidenum">
              <a:rPr lang="en-US"/>
              <a:pPr>
                <a:defRPr/>
              </a:pPr>
              <a:t>‹#›</a:t>
            </a:fld>
            <a:endParaRPr lang="en-US"/>
          </a:p>
        </p:txBody>
      </p:sp>
      <p:sp>
        <p:nvSpPr>
          <p:cNvPr id="6" name="Footer Placeholder 4"/>
          <p:cNvSpPr>
            <a:spLocks noGrp="1"/>
          </p:cNvSpPr>
          <p:nvPr>
            <p:ph type="ftr" sz="quarter" idx="12"/>
          </p:nvPr>
        </p:nvSpPr>
        <p:spPr/>
        <p:txBody>
          <a:bodyPr/>
          <a:lstStyle>
            <a:lvl1pPr algn="r">
              <a:defRPr sz="1000">
                <a:solidFill>
                  <a:srgbClr val="898989"/>
                </a:solidFill>
                <a:latin typeface="Arial" pitchFamily="-106" charset="0"/>
                <a:ea typeface="ＭＳ Ｐゴシック" pitchFamily="-106" charset="-128"/>
                <a:cs typeface="ＭＳ Ｐゴシック" pitchFamily="-106" charset="-128"/>
              </a:defRPr>
            </a:lvl1pPr>
          </a:lstStyle>
          <a:p>
            <a:pPr>
              <a:defRPr/>
            </a:pPr>
            <a:r>
              <a:rPr lang="en-US"/>
              <a:t>slides by Mike Schatz, CBCB, Univ. of Maryland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29850BB-27D8-4A4E-8984-DEA739D4F787}" type="datetime1">
              <a:rPr lang="en-US"/>
              <a:pPr>
                <a:defRPr/>
              </a:pPr>
              <a:t>10/20/10</a:t>
            </a:fld>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DD9E00CC-7004-D248-8085-5382F358B0FC}" type="slidenum">
              <a:rPr lang="en-US"/>
              <a:pPr>
                <a:defRPr/>
              </a:pPr>
              <a:t>‹#›</a:t>
            </a:fld>
            <a:endParaRPr lang="en-US"/>
          </a:p>
        </p:txBody>
      </p:sp>
      <p:sp>
        <p:nvSpPr>
          <p:cNvPr id="6" name="Footer Placeholder 4"/>
          <p:cNvSpPr>
            <a:spLocks noGrp="1"/>
          </p:cNvSpPr>
          <p:nvPr>
            <p:ph type="ftr" sz="quarter" idx="12"/>
          </p:nvPr>
        </p:nvSpPr>
        <p:spPr/>
        <p:txBody>
          <a:bodyPr/>
          <a:lstStyle>
            <a:lvl1pPr algn="r">
              <a:defRPr sz="1000">
                <a:solidFill>
                  <a:srgbClr val="898989"/>
                </a:solidFill>
                <a:latin typeface="Arial" pitchFamily="-106" charset="0"/>
                <a:ea typeface="ＭＳ Ｐゴシック" pitchFamily="-106" charset="-128"/>
                <a:cs typeface="ＭＳ Ｐゴシック" pitchFamily="-106" charset="-128"/>
              </a:defRPr>
            </a:lvl1pPr>
          </a:lstStyle>
          <a:p>
            <a:pPr>
              <a:defRPr/>
            </a:pPr>
            <a:r>
              <a:rPr lang="en-US"/>
              <a:t>slides by Mike Schatz, CBCB, Univ. of Maryland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01F8CA6-E8F2-5B47-820F-24DDC05259E7}" type="datetime1">
              <a:rPr lang="en-US"/>
              <a:pPr>
                <a:defRPr/>
              </a:pPr>
              <a:t>10/20/10</a:t>
            </a:fld>
            <a:endParaRPr lang="en-US"/>
          </a:p>
        </p:txBody>
      </p:sp>
      <p:sp>
        <p:nvSpPr>
          <p:cNvPr id="6"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B1D1F18D-93A9-2745-BE4A-CF3D9B95E040}" type="slidenum">
              <a:rPr lang="en-US"/>
              <a:pPr>
                <a:defRPr/>
              </a:pPr>
              <a:t>‹#›</a:t>
            </a:fld>
            <a:endParaRPr lang="en-US"/>
          </a:p>
        </p:txBody>
      </p:sp>
      <p:sp>
        <p:nvSpPr>
          <p:cNvPr id="7" name="Footer Placeholder 4"/>
          <p:cNvSpPr>
            <a:spLocks noGrp="1"/>
          </p:cNvSpPr>
          <p:nvPr>
            <p:ph type="ftr" sz="quarter" idx="12"/>
          </p:nvPr>
        </p:nvSpPr>
        <p:spPr/>
        <p:txBody>
          <a:bodyPr/>
          <a:lstStyle>
            <a:lvl1pPr algn="r">
              <a:defRPr sz="1000">
                <a:solidFill>
                  <a:srgbClr val="898989"/>
                </a:solidFill>
                <a:latin typeface="Arial" pitchFamily="-106" charset="0"/>
                <a:ea typeface="ＭＳ Ｐゴシック" pitchFamily="-106" charset="-128"/>
                <a:cs typeface="ＭＳ Ｐゴシック" pitchFamily="-106" charset="-128"/>
              </a:defRPr>
            </a:lvl1pPr>
          </a:lstStyle>
          <a:p>
            <a:pPr>
              <a:defRPr/>
            </a:pPr>
            <a:r>
              <a:rPr lang="en-US"/>
              <a:t>slides by Mike Schatz, CBCB, Univ. of Maryland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7718E28-8B6B-EC4F-9FC9-412598DE0DA5}" type="datetime1">
              <a:rPr lang="en-US"/>
              <a:pPr>
                <a:defRPr/>
              </a:pPr>
              <a:t>10/20/10</a:t>
            </a:fld>
            <a:endParaRPr lang="en-US"/>
          </a:p>
        </p:txBody>
      </p:sp>
      <p:sp>
        <p:nvSpPr>
          <p:cNvPr id="8"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6B88A47F-0DA9-7D43-9688-1843E42A3FD2}" type="slidenum">
              <a:rPr lang="en-US"/>
              <a:pPr>
                <a:defRPr/>
              </a:pPr>
              <a:t>‹#›</a:t>
            </a:fld>
            <a:endParaRPr lang="en-US"/>
          </a:p>
        </p:txBody>
      </p:sp>
      <p:sp>
        <p:nvSpPr>
          <p:cNvPr id="9" name="Footer Placeholder 4"/>
          <p:cNvSpPr>
            <a:spLocks noGrp="1"/>
          </p:cNvSpPr>
          <p:nvPr>
            <p:ph type="ftr" sz="quarter" idx="12"/>
          </p:nvPr>
        </p:nvSpPr>
        <p:spPr/>
        <p:txBody>
          <a:bodyPr/>
          <a:lstStyle>
            <a:lvl1pPr algn="r">
              <a:defRPr sz="1000">
                <a:solidFill>
                  <a:srgbClr val="898989"/>
                </a:solidFill>
                <a:latin typeface="Arial" pitchFamily="-106" charset="0"/>
                <a:ea typeface="ＭＳ Ｐゴシック" pitchFamily="-106" charset="-128"/>
                <a:cs typeface="ＭＳ Ｐゴシック" pitchFamily="-106" charset="-128"/>
              </a:defRPr>
            </a:lvl1pPr>
          </a:lstStyle>
          <a:p>
            <a:pPr>
              <a:defRPr/>
            </a:pPr>
            <a:r>
              <a:rPr lang="en-US"/>
              <a:t>slides by Mike Schatz, CBCB, Univ. of Maryland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F053CE-D221-B643-9087-C29FA4AF8247}" type="datetime1">
              <a:rPr lang="en-US"/>
              <a:pPr>
                <a:defRPr/>
              </a:pPr>
              <a:t>10/20/10</a:t>
            </a:fld>
            <a:endParaRPr lang="en-US"/>
          </a:p>
        </p:txBody>
      </p:sp>
      <p:sp>
        <p:nvSpPr>
          <p:cNvPr id="4"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C4A1D334-46F4-8448-BC9F-6A2FAE752B06}" type="slidenum">
              <a:rPr lang="en-US"/>
              <a:pPr>
                <a:defRPr/>
              </a:pPr>
              <a:t>‹#›</a:t>
            </a:fld>
            <a:endParaRPr lang="en-US"/>
          </a:p>
        </p:txBody>
      </p:sp>
      <p:sp>
        <p:nvSpPr>
          <p:cNvPr id="5" name="Footer Placeholder 4"/>
          <p:cNvSpPr>
            <a:spLocks noGrp="1"/>
          </p:cNvSpPr>
          <p:nvPr>
            <p:ph type="ftr" sz="quarter" idx="12"/>
          </p:nvPr>
        </p:nvSpPr>
        <p:spPr/>
        <p:txBody>
          <a:bodyPr/>
          <a:lstStyle>
            <a:lvl1pPr algn="r">
              <a:defRPr sz="1000">
                <a:solidFill>
                  <a:srgbClr val="898989"/>
                </a:solidFill>
                <a:latin typeface="Arial" pitchFamily="-106" charset="0"/>
                <a:ea typeface="ＭＳ Ｐゴシック" pitchFamily="-106" charset="-128"/>
                <a:cs typeface="ＭＳ Ｐゴシック" pitchFamily="-106" charset="-128"/>
              </a:defRPr>
            </a:lvl1pPr>
          </a:lstStyle>
          <a:p>
            <a:pPr>
              <a:defRPr/>
            </a:pPr>
            <a:r>
              <a:rPr lang="en-US"/>
              <a:t>slides by Mike Schatz, CBCB, Univ. of Maryland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4B7C1B-B48F-D246-AA7D-0C430A677184}" type="datetime1">
              <a:rPr lang="en-US"/>
              <a:pPr>
                <a:defRPr/>
              </a:pPr>
              <a:t>10/20/10</a:t>
            </a:fld>
            <a:endParaRPr lang="en-US"/>
          </a:p>
        </p:txBody>
      </p:sp>
      <p:sp>
        <p:nvSpPr>
          <p:cNvPr id="3"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F0F0642D-923C-2D4C-B0C2-F61974A35E4B}" type="slidenum">
              <a:rPr lang="en-US"/>
              <a:pPr>
                <a:defRPr/>
              </a:pPr>
              <a:t>‹#›</a:t>
            </a:fld>
            <a:endParaRPr lang="en-US"/>
          </a:p>
        </p:txBody>
      </p:sp>
      <p:sp>
        <p:nvSpPr>
          <p:cNvPr id="4" name="Footer Placeholder 4"/>
          <p:cNvSpPr>
            <a:spLocks noGrp="1"/>
          </p:cNvSpPr>
          <p:nvPr>
            <p:ph type="ftr" sz="quarter" idx="12"/>
          </p:nvPr>
        </p:nvSpPr>
        <p:spPr/>
        <p:txBody>
          <a:bodyPr/>
          <a:lstStyle>
            <a:lvl1pPr algn="r">
              <a:defRPr sz="1000">
                <a:solidFill>
                  <a:srgbClr val="898989"/>
                </a:solidFill>
                <a:latin typeface="Arial" pitchFamily="-106" charset="0"/>
                <a:ea typeface="ＭＳ Ｐゴシック" pitchFamily="-106" charset="-128"/>
                <a:cs typeface="ＭＳ Ｐゴシック" pitchFamily="-106" charset="-128"/>
              </a:defRPr>
            </a:lvl1pPr>
          </a:lstStyle>
          <a:p>
            <a:pPr>
              <a:defRPr/>
            </a:pPr>
            <a:r>
              <a:rPr lang="en-US"/>
              <a:t>slides by Mike Schatz, CBCB, Univ. of Maryland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972206-272F-904B-99DB-FB26D52FAF83}" type="datetime1">
              <a:rPr lang="en-US"/>
              <a:pPr>
                <a:defRPr/>
              </a:pPr>
              <a:t>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98B0604-7470-2E48-AEDE-2806CA471E3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82CB26-91DC-E048-8AE7-AA8A3598452A}" type="datetime1">
              <a:rPr lang="en-US"/>
              <a:pPr>
                <a:defRPr/>
              </a:pPr>
              <a:t>10/20/10</a:t>
            </a:fld>
            <a:endParaRPr lang="en-US"/>
          </a:p>
        </p:txBody>
      </p:sp>
      <p:sp>
        <p:nvSpPr>
          <p:cNvPr id="6"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C185D891-98D2-604E-A9F4-D4C4C097806A}" type="slidenum">
              <a:rPr lang="en-US"/>
              <a:pPr>
                <a:defRPr/>
              </a:pPr>
              <a:t>‹#›</a:t>
            </a:fld>
            <a:endParaRPr lang="en-US"/>
          </a:p>
        </p:txBody>
      </p:sp>
      <p:sp>
        <p:nvSpPr>
          <p:cNvPr id="7" name="Footer Placeholder 4"/>
          <p:cNvSpPr>
            <a:spLocks noGrp="1"/>
          </p:cNvSpPr>
          <p:nvPr>
            <p:ph type="ftr" sz="quarter" idx="12"/>
          </p:nvPr>
        </p:nvSpPr>
        <p:spPr/>
        <p:txBody>
          <a:bodyPr/>
          <a:lstStyle>
            <a:lvl1pPr algn="r">
              <a:defRPr sz="1000">
                <a:solidFill>
                  <a:srgbClr val="898989"/>
                </a:solidFill>
                <a:latin typeface="Arial" pitchFamily="-106" charset="0"/>
                <a:ea typeface="ＭＳ Ｐゴシック" pitchFamily="-106" charset="-128"/>
                <a:cs typeface="ＭＳ Ｐゴシック" pitchFamily="-106" charset="-128"/>
              </a:defRPr>
            </a:lvl1pPr>
          </a:lstStyle>
          <a:p>
            <a:pPr>
              <a:defRPr/>
            </a:pPr>
            <a:r>
              <a:rPr lang="en-US"/>
              <a:t>slides by Mike Schatz, CBCB, Univ. of Maryland</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106" charset="0"/>
                <a:ea typeface="ＭＳ Ｐゴシック" pitchFamily="-106" charset="-128"/>
                <a:cs typeface="ＭＳ Ｐゴシック" pitchFamily="-106" charset="-128"/>
              </a:defRPr>
            </a:lvl1pPr>
          </a:lstStyle>
          <a:p>
            <a:pPr>
              <a:defRPr/>
            </a:pPr>
            <a:fld id="{0E8E68E9-E25E-ED49-8AE2-1C6EDDFFED53}" type="datetime1">
              <a:rPr lang="en-US"/>
              <a:pPr>
                <a:defRPr/>
              </a:pPr>
              <a:t>10/20/10</a:t>
            </a:fld>
            <a:endParaRPr lang="en-US"/>
          </a:p>
        </p:txBody>
      </p:sp>
      <p:sp>
        <p:nvSpPr>
          <p:cNvPr id="5" name="Footer Placeholder 4"/>
          <p:cNvSpPr>
            <a:spLocks noGrp="1"/>
          </p:cNvSpPr>
          <p:nvPr>
            <p:ph type="ftr" sz="quarter" idx="3"/>
          </p:nvPr>
        </p:nvSpPr>
        <p:spPr>
          <a:xfrm>
            <a:off x="4876800" y="6629400"/>
            <a:ext cx="4267200"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Arial" pitchFamily="-106" charset="0"/>
                <a:ea typeface="ＭＳ Ｐゴシック" pitchFamily="-106" charset="-128"/>
                <a:cs typeface="ＭＳ Ｐゴシック" pitchFamily="-106" charset="-128"/>
              </a:defRPr>
            </a:lvl1pPr>
          </a:lstStyle>
          <a:p>
            <a:pPr>
              <a:defRPr/>
            </a:pPr>
            <a:r>
              <a:rPr lang="en-US"/>
              <a:t>slides by Mike Schatz, CBCB, Univ. of Maryland</a:t>
            </a:r>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457200" rtl="0" eaLnBrk="0" fontAlgn="base" hangingPunct="0">
        <a:spcBef>
          <a:spcPct val="0"/>
        </a:spcBef>
        <a:spcAft>
          <a:spcPct val="0"/>
        </a:spcAft>
        <a:defRPr sz="4400" kern="1200">
          <a:solidFill>
            <a:srgbClr val="964305"/>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964305"/>
          </a:solidFill>
          <a:latin typeface="Gill Sans MT" charset="-18"/>
          <a:ea typeface="ＭＳ Ｐゴシック" charset="-128"/>
          <a:cs typeface="ＭＳ Ｐゴシック" charset="-128"/>
        </a:defRPr>
      </a:lvl2pPr>
      <a:lvl3pPr algn="ctr" defTabSz="457200" rtl="0" eaLnBrk="0" fontAlgn="base" hangingPunct="0">
        <a:spcBef>
          <a:spcPct val="0"/>
        </a:spcBef>
        <a:spcAft>
          <a:spcPct val="0"/>
        </a:spcAft>
        <a:defRPr sz="4400">
          <a:solidFill>
            <a:srgbClr val="964305"/>
          </a:solidFill>
          <a:latin typeface="Gill Sans MT" charset="-18"/>
          <a:ea typeface="ＭＳ Ｐゴシック" charset="-128"/>
          <a:cs typeface="ＭＳ Ｐゴシック" charset="-128"/>
        </a:defRPr>
      </a:lvl3pPr>
      <a:lvl4pPr algn="ctr" defTabSz="457200" rtl="0" eaLnBrk="0" fontAlgn="base" hangingPunct="0">
        <a:spcBef>
          <a:spcPct val="0"/>
        </a:spcBef>
        <a:spcAft>
          <a:spcPct val="0"/>
        </a:spcAft>
        <a:defRPr sz="4400">
          <a:solidFill>
            <a:srgbClr val="964305"/>
          </a:solidFill>
          <a:latin typeface="Gill Sans MT" charset="-18"/>
          <a:ea typeface="ＭＳ Ｐゴシック" charset="-128"/>
          <a:cs typeface="ＭＳ Ｐゴシック" charset="-128"/>
        </a:defRPr>
      </a:lvl4pPr>
      <a:lvl5pPr algn="ctr" defTabSz="457200" rtl="0" eaLnBrk="0" fontAlgn="base" hangingPunct="0">
        <a:spcBef>
          <a:spcPct val="0"/>
        </a:spcBef>
        <a:spcAft>
          <a:spcPct val="0"/>
        </a:spcAft>
        <a:defRPr sz="4400">
          <a:solidFill>
            <a:srgbClr val="964305"/>
          </a:solidFill>
          <a:latin typeface="Gill Sans MT" charset="-18"/>
          <a:ea typeface="ＭＳ Ｐゴシック" charset="-128"/>
          <a:cs typeface="ＭＳ Ｐゴシック" charset="-128"/>
        </a:defRPr>
      </a:lvl5pPr>
      <a:lvl6pPr marL="457200" algn="ctr" defTabSz="457200" rtl="0" fontAlgn="base">
        <a:spcBef>
          <a:spcPct val="0"/>
        </a:spcBef>
        <a:spcAft>
          <a:spcPct val="0"/>
        </a:spcAft>
        <a:defRPr sz="4400">
          <a:solidFill>
            <a:srgbClr val="964305"/>
          </a:solidFill>
          <a:latin typeface="Gill Sans MT" charset="-18"/>
          <a:ea typeface="ＭＳ Ｐゴシック" charset="-128"/>
          <a:cs typeface="ＭＳ Ｐゴシック" charset="-128"/>
        </a:defRPr>
      </a:lvl6pPr>
      <a:lvl7pPr marL="914400" algn="ctr" defTabSz="457200" rtl="0" fontAlgn="base">
        <a:spcBef>
          <a:spcPct val="0"/>
        </a:spcBef>
        <a:spcAft>
          <a:spcPct val="0"/>
        </a:spcAft>
        <a:defRPr sz="4400">
          <a:solidFill>
            <a:srgbClr val="964305"/>
          </a:solidFill>
          <a:latin typeface="Gill Sans MT" charset="-18"/>
          <a:ea typeface="ＭＳ Ｐゴシック" charset="-128"/>
          <a:cs typeface="ＭＳ Ｐゴシック" charset="-128"/>
        </a:defRPr>
      </a:lvl7pPr>
      <a:lvl8pPr marL="1371600" algn="ctr" defTabSz="457200" rtl="0" fontAlgn="base">
        <a:spcBef>
          <a:spcPct val="0"/>
        </a:spcBef>
        <a:spcAft>
          <a:spcPct val="0"/>
        </a:spcAft>
        <a:defRPr sz="4400">
          <a:solidFill>
            <a:srgbClr val="964305"/>
          </a:solidFill>
          <a:latin typeface="Gill Sans MT" charset="-18"/>
          <a:ea typeface="ＭＳ Ｐゴシック" charset="-128"/>
          <a:cs typeface="ＭＳ Ｐゴシック" charset="-128"/>
        </a:defRPr>
      </a:lvl8pPr>
      <a:lvl9pPr marL="1828800" algn="ctr" defTabSz="457200" rtl="0" fontAlgn="base">
        <a:spcBef>
          <a:spcPct val="0"/>
        </a:spcBef>
        <a:spcAft>
          <a:spcPct val="0"/>
        </a:spcAft>
        <a:defRPr sz="4400">
          <a:solidFill>
            <a:srgbClr val="964305"/>
          </a:solidFill>
          <a:latin typeface="Gill Sans MT" charset="-18"/>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228600" y="609600"/>
            <a:ext cx="8839200" cy="1981200"/>
          </a:xfrm>
        </p:spPr>
        <p:txBody>
          <a:bodyPr/>
          <a:lstStyle/>
          <a:p>
            <a:pPr algn="l" eaLnBrk="1" hangingPunct="1"/>
            <a:r>
              <a:rPr lang="en-US" sz="3600" smtClean="0"/>
              <a:t>De Bruijn graph assembly</a:t>
            </a:r>
          </a:p>
        </p:txBody>
      </p:sp>
      <p:sp>
        <p:nvSpPr>
          <p:cNvPr id="14339" name="Subtitle 2"/>
          <p:cNvSpPr>
            <a:spLocks noGrp="1"/>
          </p:cNvSpPr>
          <p:nvPr>
            <p:ph type="subTitle" idx="1"/>
          </p:nvPr>
        </p:nvSpPr>
        <p:spPr>
          <a:xfrm>
            <a:off x="228600" y="2362200"/>
            <a:ext cx="7391400" cy="3581400"/>
          </a:xfrm>
        </p:spPr>
        <p:txBody>
          <a:bodyPr/>
          <a:lstStyle/>
          <a:p>
            <a:pPr algn="l" eaLnBrk="1" hangingPunct="1">
              <a:lnSpc>
                <a:spcPct val="90000"/>
              </a:lnSpc>
            </a:pPr>
            <a:r>
              <a:rPr lang="en-US" smtClean="0">
                <a:solidFill>
                  <a:schemeClr val="tx1"/>
                </a:solidFill>
              </a:rPr>
              <a:t>slides by Michael C. Schatz</a:t>
            </a:r>
          </a:p>
          <a:p>
            <a:pPr algn="l" eaLnBrk="1" hangingPunct="1">
              <a:lnSpc>
                <a:spcPct val="90000"/>
              </a:lnSpc>
            </a:pPr>
            <a:r>
              <a:rPr lang="en-US" sz="1800" smtClean="0">
                <a:solidFill>
                  <a:schemeClr val="tx1"/>
                </a:solidFill>
              </a:rPr>
              <a:t>(with exceptions where noted)</a:t>
            </a:r>
          </a:p>
          <a:p>
            <a:pPr algn="l" eaLnBrk="1" hangingPunct="1">
              <a:lnSpc>
                <a:spcPct val="90000"/>
              </a:lnSpc>
            </a:pPr>
            <a:endParaRPr lang="en-US" smtClean="0">
              <a:solidFill>
                <a:schemeClr val="tx1"/>
              </a:solidFill>
            </a:endParaRPr>
          </a:p>
          <a:p>
            <a:pPr algn="l" eaLnBrk="1" hangingPunct="1">
              <a:lnSpc>
                <a:spcPct val="90000"/>
              </a:lnSpc>
            </a:pPr>
            <a:endParaRPr lang="en-US" smtClean="0">
              <a:solidFill>
                <a:schemeClr val="tx1"/>
              </a:solidFill>
            </a:endParaRPr>
          </a:p>
          <a:p>
            <a:pPr algn="l" eaLnBrk="1" hangingPunct="1">
              <a:lnSpc>
                <a:spcPct val="90000"/>
              </a:lnSpc>
            </a:pPr>
            <a:endParaRPr lang="en-US" smtClean="0">
              <a:solidFill>
                <a:schemeClr val="tx1"/>
              </a:solidFill>
            </a:endParaRPr>
          </a:p>
          <a:p>
            <a:pPr algn="l" eaLnBrk="1" hangingPunct="1">
              <a:lnSpc>
                <a:spcPct val="90000"/>
              </a:lnSpc>
            </a:pPr>
            <a:endParaRPr lang="en-US" smtClean="0">
              <a:solidFill>
                <a:schemeClr val="tx1"/>
              </a:solidFill>
            </a:endParaRPr>
          </a:p>
          <a:p>
            <a:pPr algn="l" eaLnBrk="1" hangingPunct="1">
              <a:lnSpc>
                <a:spcPct val="90000"/>
              </a:lnSpc>
            </a:pPr>
            <a:endParaRPr lang="en-US" smtClean="0">
              <a:solidFill>
                <a:schemeClr val="tx1"/>
              </a:solidFill>
            </a:endParaRPr>
          </a:p>
        </p:txBody>
      </p:sp>
      <p:pic>
        <p:nvPicPr>
          <p:cNvPr id="14340" name="Picture 3"/>
          <p:cNvPicPr>
            <a:picLocks noChangeAspect="1"/>
          </p:cNvPicPr>
          <p:nvPr/>
        </p:nvPicPr>
        <p:blipFill>
          <a:blip r:embed="rId2"/>
          <a:srcRect/>
          <a:stretch>
            <a:fillRect/>
          </a:stretch>
        </p:blipFill>
        <p:spPr bwMode="auto">
          <a:xfrm>
            <a:off x="7010400" y="4191000"/>
            <a:ext cx="1709738"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en-US"/>
              <a:t>Graph size (de Bruijn graph)</a:t>
            </a:r>
          </a:p>
        </p:txBody>
      </p:sp>
      <p:sp>
        <p:nvSpPr>
          <p:cNvPr id="24579" name="Content Placeholder 4"/>
          <p:cNvSpPr>
            <a:spLocks noGrp="1"/>
          </p:cNvSpPr>
          <p:nvPr>
            <p:ph idx="1"/>
          </p:nvPr>
        </p:nvSpPr>
        <p:spPr/>
        <p:txBody>
          <a:bodyPr/>
          <a:lstStyle/>
          <a:p>
            <a:r>
              <a:rPr lang="en-US"/>
              <a:t>One node per k-mer</a:t>
            </a:r>
          </a:p>
          <a:p>
            <a:r>
              <a:rPr lang="en-US"/>
              <a:t>Overall size limited by genome size G</a:t>
            </a:r>
          </a:p>
          <a:p>
            <a:r>
              <a:rPr lang="en-US"/>
              <a:t>But if k is small, then</a:t>
            </a:r>
          </a:p>
          <a:p>
            <a:pPr lvl="1"/>
            <a:r>
              <a:rPr lang="en-US"/>
              <a:t>graph size should limited by 4</a:t>
            </a:r>
            <a:r>
              <a:rPr lang="en-US" baseline="30000"/>
              <a:t>k</a:t>
            </a:r>
          </a:p>
          <a:p>
            <a:r>
              <a:rPr lang="en-US"/>
              <a:t>Question: is this really true?</a:t>
            </a:r>
          </a:p>
          <a:p>
            <a:pPr lvl="1"/>
            <a:r>
              <a:rPr lang="en-US"/>
              <a:t>what about sequencing errors?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76200" y="2917825"/>
            <a:ext cx="8915400" cy="3940175"/>
          </a:xfrm>
        </p:spPr>
        <p:txBody>
          <a:bodyPr/>
          <a:lstStyle/>
          <a:p>
            <a:pPr eaLnBrk="1" hangingPunct="1">
              <a:buFont typeface="Arial" charset="0"/>
              <a:buNone/>
            </a:pPr>
            <a:r>
              <a:rPr lang="en-US" sz="2400" smtClean="0"/>
              <a:t>	Generally an exponential number of compatible sequences</a:t>
            </a:r>
          </a:p>
          <a:p>
            <a:pPr lvl="1" eaLnBrk="1" hangingPunct="1"/>
            <a:r>
              <a:rPr lang="en-US" sz="2000" smtClean="0"/>
              <a:t>Value computed by application of the BEST theorem (Hutchinson, 1975)</a:t>
            </a:r>
          </a:p>
          <a:p>
            <a:pPr eaLnBrk="1" hangingPunct="1">
              <a:buFont typeface="Wingdings 2" charset="2"/>
              <a:buNone/>
            </a:pPr>
            <a:endParaRPr lang="en-US" sz="2400" smtClean="0"/>
          </a:p>
          <a:p>
            <a:pPr eaLnBrk="1" hangingPunct="1">
              <a:buFont typeface="Wingdings 2" charset="2"/>
              <a:buNone/>
            </a:pPr>
            <a:endParaRPr lang="en-US" sz="2400" smtClean="0"/>
          </a:p>
          <a:p>
            <a:pPr eaLnBrk="1" hangingPunct="1">
              <a:buFont typeface="Wingdings 2" charset="2"/>
              <a:buNone/>
            </a:pPr>
            <a:r>
              <a:rPr lang="en-US" sz="1800" smtClean="0"/>
              <a:t> 		       L = </a:t>
            </a:r>
            <a:r>
              <a:rPr lang="en-US" sz="1800" i="1" smtClean="0"/>
              <a:t>n x n</a:t>
            </a:r>
            <a:r>
              <a:rPr lang="en-US" sz="1800" smtClean="0"/>
              <a:t> matrix with </a:t>
            </a:r>
            <a:r>
              <a:rPr lang="en-US" sz="1800" i="1" smtClean="0"/>
              <a:t>r</a:t>
            </a:r>
            <a:r>
              <a:rPr lang="en-US" sz="1800" i="1" baseline="-25000" smtClean="0"/>
              <a:t>u</a:t>
            </a:r>
            <a:r>
              <a:rPr lang="en-US" sz="1800" i="1" smtClean="0"/>
              <a:t>-a</a:t>
            </a:r>
            <a:r>
              <a:rPr lang="en-US" sz="1800" i="1" baseline="-25000" smtClean="0"/>
              <a:t>uu</a:t>
            </a:r>
            <a:r>
              <a:rPr lang="en-US" sz="1800" smtClean="0"/>
              <a:t> along the diagonal and </a:t>
            </a:r>
            <a:r>
              <a:rPr lang="en-US" sz="1800" i="1" smtClean="0"/>
              <a:t>-a</a:t>
            </a:r>
            <a:r>
              <a:rPr lang="en-US" sz="1800" i="1" baseline="-25000" smtClean="0"/>
              <a:t>uv</a:t>
            </a:r>
            <a:r>
              <a:rPr lang="en-US" sz="1800" smtClean="0"/>
              <a:t> in entry uv</a:t>
            </a:r>
          </a:p>
          <a:p>
            <a:pPr eaLnBrk="1" hangingPunct="1">
              <a:buFont typeface="Wingdings 2" charset="2"/>
              <a:buNone/>
            </a:pPr>
            <a:r>
              <a:rPr lang="en-US" sz="1800" i="1" smtClean="0"/>
              <a:t>			r</a:t>
            </a:r>
            <a:r>
              <a:rPr lang="en-US" sz="1800" i="1" baseline="-25000" smtClean="0"/>
              <a:t>u</a:t>
            </a:r>
            <a:r>
              <a:rPr lang="en-US" sz="1800" i="1" smtClean="0"/>
              <a:t> = d</a:t>
            </a:r>
            <a:r>
              <a:rPr lang="en-US" sz="1800" i="1" baseline="30000" smtClean="0"/>
              <a:t>+</a:t>
            </a:r>
            <a:r>
              <a:rPr lang="en-US" sz="1800" i="1" smtClean="0"/>
              <a:t>(u)+1</a:t>
            </a:r>
            <a:r>
              <a:rPr lang="en-US" sz="1800" smtClean="0"/>
              <a:t> if </a:t>
            </a:r>
            <a:r>
              <a:rPr lang="en-US" sz="1800" i="1" smtClean="0"/>
              <a:t>u=t</a:t>
            </a:r>
            <a:r>
              <a:rPr lang="en-US" sz="1800" smtClean="0"/>
              <a:t>, or </a:t>
            </a:r>
            <a:r>
              <a:rPr lang="en-US" sz="1800" i="1" smtClean="0"/>
              <a:t>d</a:t>
            </a:r>
            <a:r>
              <a:rPr lang="en-US" sz="1800" i="1" baseline="30000" smtClean="0"/>
              <a:t>+</a:t>
            </a:r>
            <a:r>
              <a:rPr lang="en-US" sz="1800" i="1" smtClean="0"/>
              <a:t>(u)</a:t>
            </a:r>
            <a:r>
              <a:rPr lang="en-US" sz="1800" smtClean="0"/>
              <a:t> otherwise</a:t>
            </a:r>
          </a:p>
          <a:p>
            <a:pPr eaLnBrk="1" hangingPunct="1">
              <a:buFont typeface="Wingdings 2" charset="2"/>
              <a:buNone/>
            </a:pPr>
            <a:r>
              <a:rPr lang="en-US" sz="1800" i="1" smtClean="0"/>
              <a:t>			a</a:t>
            </a:r>
            <a:r>
              <a:rPr lang="en-US" sz="1800" i="1" baseline="-25000" smtClean="0"/>
              <a:t>uv</a:t>
            </a:r>
            <a:r>
              <a:rPr lang="en-US" sz="1800" smtClean="0"/>
              <a:t> = multiplicity of edge from </a:t>
            </a:r>
            <a:r>
              <a:rPr lang="en-US" sz="1800" i="1" smtClean="0"/>
              <a:t>u</a:t>
            </a:r>
            <a:r>
              <a:rPr lang="en-US" sz="1800" smtClean="0"/>
              <a:t> to </a:t>
            </a:r>
            <a:r>
              <a:rPr lang="en-US" sz="1800" i="1" smtClean="0"/>
              <a:t>v</a:t>
            </a:r>
            <a:endParaRPr lang="en-US" sz="2400" i="1" smtClean="0"/>
          </a:p>
        </p:txBody>
      </p:sp>
      <p:pic>
        <p:nvPicPr>
          <p:cNvPr id="25603" name="Picture 22"/>
          <p:cNvPicPr>
            <a:picLocks noChangeAspect="1"/>
          </p:cNvPicPr>
          <p:nvPr/>
        </p:nvPicPr>
        <p:blipFill>
          <a:blip r:embed="rId2"/>
          <a:srcRect t="10345" b="13792"/>
          <a:stretch>
            <a:fillRect/>
          </a:stretch>
        </p:blipFill>
        <p:spPr bwMode="auto">
          <a:xfrm>
            <a:off x="1028700" y="3810000"/>
            <a:ext cx="6057900" cy="838200"/>
          </a:xfrm>
          <a:prstGeom prst="rect">
            <a:avLst/>
          </a:prstGeom>
          <a:noFill/>
          <a:ln w="9525">
            <a:noFill/>
            <a:miter lim="800000"/>
            <a:headEnd/>
            <a:tailEnd/>
          </a:ln>
        </p:spPr>
      </p:pic>
      <p:sp>
        <p:nvSpPr>
          <p:cNvPr id="25604" name="Title 21"/>
          <p:cNvSpPr>
            <a:spLocks noGrp="1"/>
          </p:cNvSpPr>
          <p:nvPr>
            <p:ph type="title"/>
          </p:nvPr>
        </p:nvSpPr>
        <p:spPr/>
        <p:txBody>
          <a:bodyPr/>
          <a:lstStyle/>
          <a:p>
            <a:r>
              <a:rPr lang="en-US" smtClean="0"/>
              <a:t>Counting Eulerian Tours</a:t>
            </a:r>
          </a:p>
        </p:txBody>
      </p:sp>
      <p:grpSp>
        <p:nvGrpSpPr>
          <p:cNvPr id="25605" name="Group 43"/>
          <p:cNvGrpSpPr>
            <a:grpSpLocks/>
          </p:cNvGrpSpPr>
          <p:nvPr/>
        </p:nvGrpSpPr>
        <p:grpSpPr bwMode="auto">
          <a:xfrm>
            <a:off x="2286000" y="1025525"/>
            <a:ext cx="4664075" cy="1717675"/>
            <a:chOff x="2057400" y="746455"/>
            <a:chExt cx="4664075" cy="1717306"/>
          </a:xfrm>
        </p:grpSpPr>
        <p:sp>
          <p:nvSpPr>
            <p:cNvPr id="25607" name="TextBox 34"/>
            <p:cNvSpPr txBox="1">
              <a:spLocks noChangeArrowheads="1"/>
            </p:cNvSpPr>
            <p:nvPr/>
          </p:nvSpPr>
          <p:spPr bwMode="auto">
            <a:xfrm>
              <a:off x="5255734" y="1168400"/>
              <a:ext cx="1465741" cy="1015445"/>
            </a:xfrm>
            <a:prstGeom prst="rect">
              <a:avLst/>
            </a:prstGeom>
            <a:noFill/>
            <a:ln w="9525">
              <a:noFill/>
              <a:miter lim="800000"/>
              <a:headEnd/>
              <a:tailEnd/>
            </a:ln>
          </p:spPr>
          <p:txBody>
            <a:bodyPr wrap="none">
              <a:prstTxWarp prst="textNoShape">
                <a:avLst/>
              </a:prstTxWarp>
              <a:spAutoFit/>
            </a:bodyPr>
            <a:lstStyle/>
            <a:p>
              <a:pPr algn="ctr"/>
              <a:r>
                <a:rPr lang="en-US" sz="2000"/>
                <a:t>AR</a:t>
              </a:r>
              <a:r>
                <a:rPr lang="en-US" sz="2000">
                  <a:solidFill>
                    <a:schemeClr val="accent2"/>
                  </a:solidFill>
                </a:rPr>
                <a:t>B</a:t>
              </a:r>
              <a:r>
                <a:rPr lang="en-US" sz="2000"/>
                <a:t>R</a:t>
              </a:r>
              <a:r>
                <a:rPr lang="en-US" sz="2000">
                  <a:solidFill>
                    <a:srgbClr val="84AA33"/>
                  </a:solidFill>
                </a:rPr>
                <a:t>C</a:t>
              </a:r>
              <a:r>
                <a:rPr lang="en-US" sz="2000"/>
                <a:t>RD</a:t>
              </a:r>
            </a:p>
            <a:p>
              <a:pPr algn="ctr"/>
              <a:r>
                <a:rPr lang="en-US" sz="2000"/>
                <a:t>or</a:t>
              </a:r>
            </a:p>
            <a:p>
              <a:pPr algn="ctr"/>
              <a:r>
                <a:rPr lang="en-US" sz="2000"/>
                <a:t>AR</a:t>
              </a:r>
              <a:r>
                <a:rPr lang="en-US" sz="2000">
                  <a:solidFill>
                    <a:srgbClr val="84AA33"/>
                  </a:solidFill>
                </a:rPr>
                <a:t>C</a:t>
              </a:r>
              <a:r>
                <a:rPr lang="en-US" sz="2000"/>
                <a:t>R</a:t>
              </a:r>
              <a:r>
                <a:rPr lang="en-US" sz="2000">
                  <a:solidFill>
                    <a:schemeClr val="accent2"/>
                  </a:solidFill>
                </a:rPr>
                <a:t>B</a:t>
              </a:r>
              <a:r>
                <a:rPr lang="en-US" sz="2000"/>
                <a:t>RD</a:t>
              </a:r>
            </a:p>
          </p:txBody>
        </p:sp>
        <p:grpSp>
          <p:nvGrpSpPr>
            <p:cNvPr id="25608" name="Group 42"/>
            <p:cNvGrpSpPr>
              <a:grpSpLocks/>
            </p:cNvGrpSpPr>
            <p:nvPr/>
          </p:nvGrpSpPr>
          <p:grpSpPr bwMode="auto">
            <a:xfrm>
              <a:off x="2057400" y="746455"/>
              <a:ext cx="2319259" cy="1717306"/>
              <a:chOff x="2057400" y="746455"/>
              <a:chExt cx="2319259" cy="1717306"/>
            </a:xfrm>
          </p:grpSpPr>
          <p:cxnSp>
            <p:nvCxnSpPr>
              <p:cNvPr id="11" name="Straight Arrow Connector 10"/>
              <p:cNvCxnSpPr/>
              <p:nvPr/>
            </p:nvCxnSpPr>
            <p:spPr bwMode="auto">
              <a:xfrm>
                <a:off x="2514600" y="1617806"/>
                <a:ext cx="457200" cy="11110"/>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bwMode="auto">
              <a:xfrm>
                <a:off x="3505200" y="1617806"/>
                <a:ext cx="457200" cy="11110"/>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sp>
            <p:nvSpPr>
              <p:cNvPr id="18" name="Arc 17"/>
              <p:cNvSpPr/>
              <p:nvPr/>
            </p:nvSpPr>
            <p:spPr bwMode="auto">
              <a:xfrm flipV="1">
                <a:off x="3124200" y="1019446"/>
                <a:ext cx="411163" cy="504717"/>
              </a:xfrm>
              <a:prstGeom prst="arc">
                <a:avLst>
                  <a:gd name="adj1" fmla="val 17595932"/>
                  <a:gd name="adj2" fmla="val 4374599"/>
                </a:avLst>
              </a:prstGeom>
              <a:ln w="12700">
                <a:tailEnd type="triangle"/>
              </a:ln>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en-US">
                  <a:ea typeface="ＭＳ Ｐゴシック" pitchFamily="-106" charset="-128"/>
                  <a:cs typeface="ＭＳ Ｐゴシック" pitchFamily="-106" charset="-128"/>
                </a:endParaRPr>
              </a:p>
            </p:txBody>
          </p:sp>
          <p:sp>
            <p:nvSpPr>
              <p:cNvPr id="19" name="Arc 18"/>
              <p:cNvSpPr/>
              <p:nvPr/>
            </p:nvSpPr>
            <p:spPr bwMode="auto">
              <a:xfrm flipH="1">
                <a:off x="2957513" y="1019446"/>
                <a:ext cx="319087" cy="504717"/>
              </a:xfrm>
              <a:prstGeom prst="arc">
                <a:avLst>
                  <a:gd name="adj1" fmla="val 17595932"/>
                  <a:gd name="adj2" fmla="val 4374599"/>
                </a:avLst>
              </a:prstGeom>
              <a:ln w="12700">
                <a:tailEnd type="triangle"/>
              </a:ln>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en-US">
                  <a:ea typeface="ＭＳ Ｐゴシック" pitchFamily="-106" charset="-128"/>
                  <a:cs typeface="ＭＳ Ｐゴシック" pitchFamily="-106" charset="-128"/>
                </a:endParaRPr>
              </a:p>
            </p:txBody>
          </p:sp>
          <p:sp>
            <p:nvSpPr>
              <p:cNvPr id="25" name="Arc 24"/>
              <p:cNvSpPr/>
              <p:nvPr/>
            </p:nvSpPr>
            <p:spPr bwMode="auto">
              <a:xfrm>
                <a:off x="3124200" y="1781283"/>
                <a:ext cx="411163" cy="504717"/>
              </a:xfrm>
              <a:prstGeom prst="arc">
                <a:avLst>
                  <a:gd name="adj1" fmla="val 17595932"/>
                  <a:gd name="adj2" fmla="val 4374599"/>
                </a:avLst>
              </a:prstGeom>
              <a:ln w="12700">
                <a:tailEnd type="triangle"/>
              </a:ln>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en-US">
                  <a:ea typeface="ＭＳ Ｐゴシック" pitchFamily="-106" charset="-128"/>
                  <a:cs typeface="ＭＳ Ｐゴシック" pitchFamily="-106" charset="-128"/>
                </a:endParaRPr>
              </a:p>
            </p:txBody>
          </p:sp>
          <p:sp>
            <p:nvSpPr>
              <p:cNvPr id="26" name="Arc 25"/>
              <p:cNvSpPr/>
              <p:nvPr/>
            </p:nvSpPr>
            <p:spPr bwMode="auto">
              <a:xfrm flipH="1" flipV="1">
                <a:off x="2943225" y="1752714"/>
                <a:ext cx="319088" cy="504717"/>
              </a:xfrm>
              <a:prstGeom prst="arc">
                <a:avLst>
                  <a:gd name="adj1" fmla="val 17595932"/>
                  <a:gd name="adj2" fmla="val 4374599"/>
                </a:avLst>
              </a:prstGeom>
              <a:ln w="12700">
                <a:tailEnd type="triangle"/>
              </a:ln>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en-US">
                  <a:ea typeface="ＭＳ Ｐゴシック" pitchFamily="-106" charset="-128"/>
                  <a:cs typeface="ＭＳ Ｐゴシック" pitchFamily="-106" charset="-128"/>
                </a:endParaRPr>
              </a:p>
            </p:txBody>
          </p:sp>
          <p:grpSp>
            <p:nvGrpSpPr>
              <p:cNvPr id="25615" name="Group 39"/>
              <p:cNvGrpSpPr>
                <a:grpSpLocks/>
              </p:cNvGrpSpPr>
              <p:nvPr/>
            </p:nvGrpSpPr>
            <p:grpSpPr bwMode="auto">
              <a:xfrm>
                <a:off x="2057400" y="1414418"/>
                <a:ext cx="320040" cy="351875"/>
                <a:chOff x="2057400" y="1414418"/>
                <a:chExt cx="320040" cy="351875"/>
              </a:xfrm>
            </p:grpSpPr>
            <p:sp>
              <p:nvSpPr>
                <p:cNvPr id="5" name="Oval 4"/>
                <p:cNvSpPr/>
                <p:nvPr/>
              </p:nvSpPr>
              <p:spPr bwMode="auto">
                <a:xfrm>
                  <a:off x="2057400" y="1449566"/>
                  <a:ext cx="320675" cy="317431"/>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6" charset="-128"/>
                    <a:cs typeface="ＭＳ Ｐゴシック" pitchFamily="-106" charset="-128"/>
                  </a:endParaRPr>
                </a:p>
              </p:txBody>
            </p:sp>
            <p:sp>
              <p:nvSpPr>
                <p:cNvPr id="25628" name="TextBox 27"/>
                <p:cNvSpPr txBox="1">
                  <a:spLocks noChangeArrowheads="1"/>
                </p:cNvSpPr>
                <p:nvPr/>
              </p:nvSpPr>
              <p:spPr bwMode="auto">
                <a:xfrm>
                  <a:off x="2063692" y="1414418"/>
                  <a:ext cx="307456" cy="320040"/>
                </a:xfrm>
                <a:prstGeom prst="rect">
                  <a:avLst/>
                </a:prstGeom>
                <a:noFill/>
                <a:ln w="9525">
                  <a:noFill/>
                  <a:miter lim="800000"/>
                  <a:headEnd/>
                  <a:tailEnd/>
                </a:ln>
              </p:spPr>
              <p:txBody>
                <a:bodyPr wrap="none">
                  <a:prstTxWarp prst="textNoShape">
                    <a:avLst/>
                  </a:prstTxWarp>
                  <a:spAutoFit/>
                </a:bodyPr>
                <a:lstStyle/>
                <a:p>
                  <a:pPr algn="ctr"/>
                  <a:r>
                    <a:rPr lang="en-US"/>
                    <a:t>A</a:t>
                  </a:r>
                </a:p>
              </p:txBody>
            </p:sp>
          </p:grpSp>
          <p:sp>
            <p:nvSpPr>
              <p:cNvPr id="27" name="Oval 26"/>
              <p:cNvSpPr/>
              <p:nvPr/>
            </p:nvSpPr>
            <p:spPr bwMode="auto">
              <a:xfrm>
                <a:off x="3063875" y="1449567"/>
                <a:ext cx="319088" cy="317432"/>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6" charset="-128"/>
                  <a:cs typeface="ＭＳ Ｐゴシック" pitchFamily="-106" charset="-128"/>
                </a:endParaRPr>
              </a:p>
            </p:txBody>
          </p:sp>
          <p:sp>
            <p:nvSpPr>
              <p:cNvPr id="25617" name="TextBox 27"/>
              <p:cNvSpPr txBox="1">
                <a:spLocks noChangeArrowheads="1"/>
              </p:cNvSpPr>
              <p:nvPr/>
            </p:nvSpPr>
            <p:spPr bwMode="auto">
              <a:xfrm>
                <a:off x="3078603" y="1420587"/>
                <a:ext cx="307456" cy="320040"/>
              </a:xfrm>
              <a:prstGeom prst="rect">
                <a:avLst/>
              </a:prstGeom>
              <a:noFill/>
              <a:ln w="9525">
                <a:noFill/>
                <a:miter lim="800000"/>
                <a:headEnd/>
                <a:tailEnd/>
              </a:ln>
            </p:spPr>
            <p:txBody>
              <a:bodyPr wrap="none">
                <a:prstTxWarp prst="textNoShape">
                  <a:avLst/>
                </a:prstTxWarp>
                <a:spAutoFit/>
              </a:bodyPr>
              <a:lstStyle/>
              <a:p>
                <a:pPr algn="ctr"/>
                <a:r>
                  <a:rPr lang="en-US"/>
                  <a:t>R</a:t>
                </a:r>
              </a:p>
            </p:txBody>
          </p:sp>
          <p:grpSp>
            <p:nvGrpSpPr>
              <p:cNvPr id="25618" name="Group 38"/>
              <p:cNvGrpSpPr>
                <a:grpSpLocks/>
              </p:cNvGrpSpPr>
              <p:nvPr/>
            </p:nvGrpSpPr>
            <p:grpSpPr bwMode="auto">
              <a:xfrm>
                <a:off x="4053840" y="1420587"/>
                <a:ext cx="322819" cy="345706"/>
                <a:chOff x="4053840" y="1420587"/>
                <a:chExt cx="322819" cy="345706"/>
              </a:xfrm>
            </p:grpSpPr>
            <p:sp>
              <p:nvSpPr>
                <p:cNvPr id="30" name="Oval 29"/>
                <p:cNvSpPr/>
                <p:nvPr/>
              </p:nvSpPr>
              <p:spPr bwMode="auto">
                <a:xfrm>
                  <a:off x="4054475" y="1449567"/>
                  <a:ext cx="319088" cy="317432"/>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6" charset="-128"/>
                    <a:cs typeface="ＭＳ Ｐゴシック" pitchFamily="-106" charset="-128"/>
                  </a:endParaRPr>
                </a:p>
              </p:txBody>
            </p:sp>
            <p:sp>
              <p:nvSpPr>
                <p:cNvPr id="25626" name="TextBox 30"/>
                <p:cNvSpPr txBox="1">
                  <a:spLocks noChangeArrowheads="1"/>
                </p:cNvSpPr>
                <p:nvPr/>
              </p:nvSpPr>
              <p:spPr bwMode="auto">
                <a:xfrm>
                  <a:off x="4069203" y="1420587"/>
                  <a:ext cx="307456" cy="320040"/>
                </a:xfrm>
                <a:prstGeom prst="rect">
                  <a:avLst/>
                </a:prstGeom>
                <a:noFill/>
                <a:ln w="9525">
                  <a:noFill/>
                  <a:miter lim="800000"/>
                  <a:headEnd/>
                  <a:tailEnd/>
                </a:ln>
              </p:spPr>
              <p:txBody>
                <a:bodyPr wrap="none">
                  <a:prstTxWarp prst="textNoShape">
                    <a:avLst/>
                  </a:prstTxWarp>
                  <a:spAutoFit/>
                </a:bodyPr>
                <a:lstStyle/>
                <a:p>
                  <a:pPr algn="ctr"/>
                  <a:r>
                    <a:rPr lang="en-US"/>
                    <a:t>D</a:t>
                  </a:r>
                </a:p>
              </p:txBody>
            </p:sp>
          </p:grpSp>
          <p:grpSp>
            <p:nvGrpSpPr>
              <p:cNvPr id="25619" name="Group 40"/>
              <p:cNvGrpSpPr>
                <a:grpSpLocks/>
              </p:cNvGrpSpPr>
              <p:nvPr/>
            </p:nvGrpSpPr>
            <p:grpSpPr bwMode="auto">
              <a:xfrm>
                <a:off x="3075213" y="746455"/>
                <a:ext cx="325598" cy="354777"/>
                <a:chOff x="3075213" y="746455"/>
                <a:chExt cx="325598" cy="354777"/>
              </a:xfrm>
            </p:grpSpPr>
            <p:sp>
              <p:nvSpPr>
                <p:cNvPr id="33" name="Oval 32"/>
                <p:cNvSpPr/>
                <p:nvPr/>
              </p:nvSpPr>
              <p:spPr bwMode="auto">
                <a:xfrm>
                  <a:off x="3074988" y="784547"/>
                  <a:ext cx="320675" cy="317432"/>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25624" name="TextBox 27"/>
                <p:cNvSpPr txBox="1">
                  <a:spLocks noChangeArrowheads="1"/>
                </p:cNvSpPr>
                <p:nvPr/>
              </p:nvSpPr>
              <p:spPr bwMode="auto">
                <a:xfrm>
                  <a:off x="3093355" y="746455"/>
                  <a:ext cx="307456" cy="320040"/>
                </a:xfrm>
                <a:prstGeom prst="rect">
                  <a:avLst/>
                </a:prstGeom>
                <a:noFill/>
                <a:ln w="9525">
                  <a:noFill/>
                  <a:miter lim="800000"/>
                  <a:headEnd/>
                  <a:tailEnd/>
                </a:ln>
              </p:spPr>
              <p:txBody>
                <a:bodyPr wrap="none">
                  <a:prstTxWarp prst="textNoShape">
                    <a:avLst/>
                  </a:prstTxWarp>
                  <a:spAutoFit/>
                </a:bodyPr>
                <a:lstStyle/>
                <a:p>
                  <a:pPr algn="ctr"/>
                  <a:r>
                    <a:rPr lang="en-US"/>
                    <a:t>B</a:t>
                  </a:r>
                </a:p>
              </p:txBody>
            </p:sp>
          </p:grpSp>
          <p:grpSp>
            <p:nvGrpSpPr>
              <p:cNvPr id="25620" name="Group 41"/>
              <p:cNvGrpSpPr>
                <a:grpSpLocks/>
              </p:cNvGrpSpPr>
              <p:nvPr/>
            </p:nvGrpSpPr>
            <p:grpSpPr bwMode="auto">
              <a:xfrm>
                <a:off x="3066142" y="2106387"/>
                <a:ext cx="320040" cy="357374"/>
                <a:chOff x="3066142" y="2106387"/>
                <a:chExt cx="320040" cy="357374"/>
              </a:xfrm>
            </p:grpSpPr>
            <p:sp>
              <p:nvSpPr>
                <p:cNvPr id="37" name="Oval 36"/>
                <p:cNvSpPr/>
                <p:nvPr/>
              </p:nvSpPr>
              <p:spPr bwMode="auto">
                <a:xfrm>
                  <a:off x="3065463" y="2146329"/>
                  <a:ext cx="320675" cy="317432"/>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a:solidFill>
                      <a:srgbClr val="FFFFFF"/>
                    </a:solidFill>
                    <a:ea typeface="ＭＳ Ｐゴシック" pitchFamily="-106" charset="-128"/>
                    <a:cs typeface="ＭＳ Ｐゴシック" pitchFamily="-106" charset="-128"/>
                  </a:endParaRPr>
                </a:p>
              </p:txBody>
            </p:sp>
            <p:sp>
              <p:nvSpPr>
                <p:cNvPr id="25622" name="TextBox 27"/>
                <p:cNvSpPr txBox="1">
                  <a:spLocks noChangeArrowheads="1"/>
                </p:cNvSpPr>
                <p:nvPr/>
              </p:nvSpPr>
              <p:spPr bwMode="auto">
                <a:xfrm>
                  <a:off x="3075213" y="2106387"/>
                  <a:ext cx="307456" cy="320040"/>
                </a:xfrm>
                <a:prstGeom prst="rect">
                  <a:avLst/>
                </a:prstGeom>
                <a:noFill/>
                <a:ln w="9525">
                  <a:noFill/>
                  <a:miter lim="800000"/>
                  <a:headEnd/>
                  <a:tailEnd/>
                </a:ln>
              </p:spPr>
              <p:txBody>
                <a:bodyPr wrap="none">
                  <a:prstTxWarp prst="textNoShape">
                    <a:avLst/>
                  </a:prstTxWarp>
                  <a:spAutoFit/>
                </a:bodyPr>
                <a:lstStyle/>
                <a:p>
                  <a:pPr algn="ctr"/>
                  <a:r>
                    <a:rPr lang="en-US"/>
                    <a:t>C</a:t>
                  </a:r>
                </a:p>
              </p:txBody>
            </p:sp>
          </p:grpSp>
        </p:grpSp>
      </p:grpSp>
      <p:sp>
        <p:nvSpPr>
          <p:cNvPr id="25606" name="TextBox 4"/>
          <p:cNvSpPr txBox="1">
            <a:spLocks noChangeArrowheads="1"/>
          </p:cNvSpPr>
          <p:nvPr/>
        </p:nvSpPr>
        <p:spPr bwMode="auto">
          <a:xfrm>
            <a:off x="533400" y="6135688"/>
            <a:ext cx="8001000" cy="646112"/>
          </a:xfrm>
          <a:prstGeom prst="rect">
            <a:avLst/>
          </a:prstGeom>
          <a:noFill/>
          <a:ln w="9525">
            <a:noFill/>
            <a:miter lim="800000"/>
            <a:headEnd/>
            <a:tailEnd/>
          </a:ln>
        </p:spPr>
        <p:txBody>
          <a:bodyPr>
            <a:prstTxWarp prst="textNoShape">
              <a:avLst/>
            </a:prstTxWarp>
            <a:spAutoFit/>
          </a:bodyPr>
          <a:lstStyle/>
          <a:p>
            <a:r>
              <a:rPr lang="en-US" b="1">
                <a:latin typeface="Gill Sans MT" charset="0"/>
              </a:rPr>
              <a:t>Assembly Complexity of Prokaryotic Genomes using Short Reads.</a:t>
            </a:r>
          </a:p>
          <a:p>
            <a:r>
              <a:rPr lang="en-US">
                <a:latin typeface="Gill Sans MT" charset="0"/>
              </a:rPr>
              <a:t>Kingsford C, Schatz MC, Pop M (2010) </a:t>
            </a:r>
            <a:r>
              <a:rPr lang="en-US" i="1">
                <a:latin typeface="Gill Sans MT" charset="0"/>
              </a:rPr>
              <a:t>BMC Bioinformatics.</a:t>
            </a:r>
            <a:r>
              <a:rPr lang="en-US">
                <a:latin typeface="Gill Sans MT"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228600"/>
            <a:ext cx="8229600" cy="609600"/>
          </a:xfrm>
        </p:spPr>
        <p:txBody>
          <a:bodyPr/>
          <a:lstStyle/>
          <a:p>
            <a:pPr eaLnBrk="1" hangingPunct="1"/>
            <a:r>
              <a:rPr lang="en-US" smtClean="0"/>
              <a:t>Short Read Assembly</a:t>
            </a:r>
          </a:p>
        </p:txBody>
      </p:sp>
      <p:sp>
        <p:nvSpPr>
          <p:cNvPr id="26627" name="TextBox 3"/>
          <p:cNvSpPr txBox="1">
            <a:spLocks noChangeArrowheads="1"/>
          </p:cNvSpPr>
          <p:nvPr/>
        </p:nvSpPr>
        <p:spPr bwMode="auto">
          <a:xfrm>
            <a:off x="469900" y="1423988"/>
            <a:ext cx="1130300" cy="2462212"/>
          </a:xfrm>
          <a:prstGeom prst="rect">
            <a:avLst/>
          </a:prstGeom>
          <a:noFill/>
          <a:ln w="9525">
            <a:noFill/>
            <a:miter lim="800000"/>
            <a:headEnd/>
            <a:tailEnd/>
          </a:ln>
        </p:spPr>
        <p:txBody>
          <a:bodyPr>
            <a:prstTxWarp prst="textNoShape">
              <a:avLst/>
            </a:prstTxWarp>
            <a:spAutoFit/>
          </a:bodyPr>
          <a:lstStyle/>
          <a:p>
            <a:r>
              <a:rPr lang="en-US" sz="1400">
                <a:latin typeface="Gill Sans MT" charset="0"/>
              </a:rPr>
              <a:t>AAGA</a:t>
            </a:r>
          </a:p>
          <a:p>
            <a:r>
              <a:rPr lang="en-US" sz="1400">
                <a:latin typeface="Gill Sans MT" charset="0"/>
              </a:rPr>
              <a:t>ACTT	</a:t>
            </a:r>
          </a:p>
          <a:p>
            <a:r>
              <a:rPr lang="en-US" sz="1400">
                <a:latin typeface="Gill Sans MT" charset="0"/>
              </a:rPr>
              <a:t>ACTC</a:t>
            </a:r>
          </a:p>
          <a:p>
            <a:r>
              <a:rPr lang="en-US" sz="1400">
                <a:latin typeface="Gill Sans MT" charset="0"/>
              </a:rPr>
              <a:t>ACTG</a:t>
            </a:r>
          </a:p>
          <a:p>
            <a:r>
              <a:rPr lang="en-US" sz="1400">
                <a:latin typeface="Gill Sans MT" charset="0"/>
              </a:rPr>
              <a:t>AGAG</a:t>
            </a:r>
          </a:p>
          <a:p>
            <a:r>
              <a:rPr lang="en-US" sz="1400">
                <a:latin typeface="Gill Sans MT" charset="0"/>
              </a:rPr>
              <a:t>CCGA</a:t>
            </a:r>
          </a:p>
          <a:p>
            <a:r>
              <a:rPr lang="en-US" sz="1400">
                <a:latin typeface="Gill Sans MT" charset="0"/>
              </a:rPr>
              <a:t>CGAC</a:t>
            </a:r>
          </a:p>
          <a:p>
            <a:r>
              <a:rPr lang="en-US" sz="1400">
                <a:latin typeface="Gill Sans MT" charset="0"/>
              </a:rPr>
              <a:t>CTCC</a:t>
            </a:r>
          </a:p>
          <a:p>
            <a:r>
              <a:rPr lang="en-US" sz="1400">
                <a:latin typeface="Gill Sans MT" charset="0"/>
              </a:rPr>
              <a:t>CTGG</a:t>
            </a:r>
          </a:p>
          <a:p>
            <a:r>
              <a:rPr lang="en-US" sz="1400">
                <a:latin typeface="Gill Sans MT" charset="0"/>
              </a:rPr>
              <a:t>CTTT</a:t>
            </a:r>
          </a:p>
          <a:p>
            <a:r>
              <a:rPr lang="en-US" sz="1400">
                <a:latin typeface="Gill Sans MT" charset="0"/>
              </a:rPr>
              <a:t>…</a:t>
            </a:r>
          </a:p>
        </p:txBody>
      </p:sp>
      <p:sp>
        <p:nvSpPr>
          <p:cNvPr id="26628" name="TextBox 100"/>
          <p:cNvSpPr txBox="1">
            <a:spLocks noChangeArrowheads="1"/>
          </p:cNvSpPr>
          <p:nvPr/>
        </p:nvSpPr>
        <p:spPr bwMode="auto">
          <a:xfrm>
            <a:off x="3429000" y="914400"/>
            <a:ext cx="1684338" cy="369888"/>
          </a:xfrm>
          <a:prstGeom prst="rect">
            <a:avLst/>
          </a:prstGeom>
          <a:noFill/>
          <a:ln w="9525">
            <a:noFill/>
            <a:miter lim="800000"/>
            <a:headEnd/>
            <a:tailEnd/>
          </a:ln>
        </p:spPr>
        <p:txBody>
          <a:bodyPr>
            <a:prstTxWarp prst="textNoShape">
              <a:avLst/>
            </a:prstTxWarp>
            <a:spAutoFit/>
          </a:bodyPr>
          <a:lstStyle/>
          <a:p>
            <a:r>
              <a:rPr lang="en-US" u="sng">
                <a:latin typeface="Gill Sans MT" charset="0"/>
              </a:rPr>
              <a:t>de Bruijn Graph</a:t>
            </a:r>
          </a:p>
        </p:txBody>
      </p:sp>
      <p:sp>
        <p:nvSpPr>
          <p:cNvPr id="26629" name="TextBox 135"/>
          <p:cNvSpPr txBox="1">
            <a:spLocks noChangeArrowheads="1"/>
          </p:cNvSpPr>
          <p:nvPr/>
        </p:nvSpPr>
        <p:spPr bwMode="auto">
          <a:xfrm>
            <a:off x="6437313" y="982663"/>
            <a:ext cx="2190750" cy="369887"/>
          </a:xfrm>
          <a:prstGeom prst="rect">
            <a:avLst/>
          </a:prstGeom>
          <a:noFill/>
          <a:ln w="9525">
            <a:noFill/>
            <a:miter lim="800000"/>
            <a:headEnd/>
            <a:tailEnd/>
          </a:ln>
        </p:spPr>
        <p:txBody>
          <a:bodyPr>
            <a:prstTxWarp prst="textNoShape">
              <a:avLst/>
            </a:prstTxWarp>
            <a:spAutoFit/>
          </a:bodyPr>
          <a:lstStyle/>
          <a:p>
            <a:pPr algn="ctr"/>
            <a:r>
              <a:rPr lang="en-US" u="sng">
                <a:latin typeface="Gill Sans MT" charset="0"/>
              </a:rPr>
              <a:t>Potential Genomes</a:t>
            </a:r>
          </a:p>
        </p:txBody>
      </p:sp>
      <p:sp>
        <p:nvSpPr>
          <p:cNvPr id="18462" name="TextBox 30"/>
          <p:cNvSpPr txBox="1">
            <a:spLocks noChangeArrowheads="1"/>
          </p:cNvSpPr>
          <p:nvPr/>
        </p:nvSpPr>
        <p:spPr bwMode="auto">
          <a:xfrm>
            <a:off x="5997575" y="1447800"/>
            <a:ext cx="3070225" cy="338138"/>
          </a:xfrm>
          <a:prstGeom prst="rect">
            <a:avLst/>
          </a:prstGeom>
          <a:noFill/>
          <a:ln w="9525">
            <a:noFill/>
            <a:miter lim="800000"/>
            <a:headEnd/>
            <a:tailEnd/>
          </a:ln>
        </p:spPr>
        <p:txBody>
          <a:bodyPr>
            <a:prstTxWarp prst="textNoShape">
              <a:avLst/>
            </a:prstTxWarp>
            <a:spAutoFit/>
          </a:bodyPr>
          <a:lstStyle/>
          <a:p>
            <a:pPr algn="ctr">
              <a:defRPr/>
            </a:pPr>
            <a:r>
              <a:rPr lang="en-US" sz="1600" dirty="0">
                <a:solidFill>
                  <a:srgbClr val="FFC800"/>
                </a:solidFill>
                <a:latin typeface="Gill Sans MT" charset="-18"/>
                <a:ea typeface="Courier" charset="0"/>
                <a:cs typeface="Courier" charset="0"/>
              </a:rPr>
              <a:t>AA</a:t>
            </a:r>
            <a:r>
              <a:rPr lang="en-US" sz="1600" dirty="0">
                <a:solidFill>
                  <a:schemeClr val="accent3"/>
                </a:solidFill>
                <a:latin typeface="Gill Sans MT" charset="-18"/>
                <a:ea typeface="Courier" charset="0"/>
                <a:cs typeface="Courier" charset="0"/>
              </a:rPr>
              <a:t>GACT</a:t>
            </a:r>
            <a:r>
              <a:rPr lang="en-US" sz="1600" dirty="0">
                <a:solidFill>
                  <a:schemeClr val="accent1"/>
                </a:solidFill>
                <a:latin typeface="Gill Sans MT" charset="-18"/>
                <a:ea typeface="Courier" charset="0"/>
                <a:cs typeface="Courier" charset="0"/>
              </a:rPr>
              <a:t>CC</a:t>
            </a:r>
            <a:r>
              <a:rPr lang="en-US" sz="1600" dirty="0">
                <a:solidFill>
                  <a:srgbClr val="C32D2E"/>
                </a:solidFill>
                <a:latin typeface="Gill Sans MT" charset="-18"/>
                <a:ea typeface="Courier" charset="0"/>
                <a:cs typeface="Courier" charset="0"/>
              </a:rPr>
              <a:t>GACT</a:t>
            </a:r>
            <a:r>
              <a:rPr lang="en-US" sz="1600" dirty="0">
                <a:solidFill>
                  <a:srgbClr val="FF00FF"/>
                </a:solidFill>
                <a:latin typeface="Gill Sans MT" charset="-18"/>
                <a:ea typeface="Courier" charset="0"/>
                <a:cs typeface="Courier" charset="0"/>
              </a:rPr>
              <a:t>GG</a:t>
            </a:r>
            <a:r>
              <a:rPr lang="en-US" sz="1600" dirty="0">
                <a:solidFill>
                  <a:srgbClr val="C32D2E"/>
                </a:solidFill>
                <a:latin typeface="Gill Sans MT" charset="-18"/>
                <a:ea typeface="Courier" charset="0"/>
                <a:cs typeface="Courier" charset="0"/>
              </a:rPr>
              <a:t>GACT</a:t>
            </a:r>
            <a:r>
              <a:rPr lang="en-US" sz="1600" dirty="0">
                <a:solidFill>
                  <a:schemeClr val="accent4"/>
                </a:solidFill>
                <a:latin typeface="Gill Sans MT" charset="-18"/>
                <a:ea typeface="Courier" charset="0"/>
                <a:cs typeface="Courier" charset="0"/>
              </a:rPr>
              <a:t>TT</a:t>
            </a:r>
          </a:p>
        </p:txBody>
      </p:sp>
      <p:sp>
        <p:nvSpPr>
          <p:cNvPr id="26631" name="Content Placeholder 2"/>
          <p:cNvSpPr>
            <a:spLocks noGrp="1"/>
          </p:cNvSpPr>
          <p:nvPr>
            <p:ph idx="1"/>
          </p:nvPr>
        </p:nvSpPr>
        <p:spPr>
          <a:xfrm>
            <a:off x="76200" y="4191000"/>
            <a:ext cx="8875713" cy="2438400"/>
          </a:xfrm>
        </p:spPr>
        <p:txBody>
          <a:bodyPr/>
          <a:lstStyle/>
          <a:p>
            <a:r>
              <a:rPr lang="en-US" sz="2400" smtClean="0"/>
              <a:t>Genome assembly as finding an Eulerian tour of the de Bruijn graph</a:t>
            </a:r>
          </a:p>
          <a:p>
            <a:pPr lvl="1"/>
            <a:r>
              <a:rPr lang="en-US" sz="2000" smtClean="0"/>
              <a:t>Human genome: &gt;3B nodes, &gt;10B edges</a:t>
            </a:r>
          </a:p>
          <a:p>
            <a:pPr lvl="3"/>
            <a:endParaRPr lang="en-US" sz="1200" smtClean="0"/>
          </a:p>
          <a:p>
            <a:r>
              <a:rPr lang="en-US" sz="2400" smtClean="0"/>
              <a:t>The new short read assemblers require tremendous computation</a:t>
            </a:r>
          </a:p>
          <a:p>
            <a:pPr lvl="1"/>
            <a:r>
              <a:rPr lang="en-US" sz="2000" smtClean="0"/>
              <a:t>Velvet (Zerbino &amp; Birney, 2008) serial: &gt; 2TB of RAM</a:t>
            </a:r>
          </a:p>
          <a:p>
            <a:pPr lvl="1"/>
            <a:r>
              <a:rPr lang="en-US" sz="2000" smtClean="0"/>
              <a:t>ABySS (Simpson </a:t>
            </a:r>
            <a:r>
              <a:rPr lang="en-US" sz="2000" i="1" smtClean="0"/>
              <a:t>et al.</a:t>
            </a:r>
            <a:r>
              <a:rPr lang="en-US" sz="2000" smtClean="0"/>
              <a:t>, 2009) MPI: 168 cores x ~96 hours</a:t>
            </a:r>
          </a:p>
          <a:p>
            <a:pPr lvl="1"/>
            <a:r>
              <a:rPr lang="en-US" sz="2000" smtClean="0"/>
              <a:t>SOAPdenovo (Li </a:t>
            </a:r>
            <a:r>
              <a:rPr lang="en-US" sz="2000" i="1" smtClean="0"/>
              <a:t>et al.</a:t>
            </a:r>
            <a:r>
              <a:rPr lang="en-US" sz="2000" smtClean="0"/>
              <a:t>, 2010) pthreads: 40 cores x 40 hours, &gt;140 GB RAM</a:t>
            </a:r>
          </a:p>
        </p:txBody>
      </p:sp>
      <p:grpSp>
        <p:nvGrpSpPr>
          <p:cNvPr id="26632" name="Group 107"/>
          <p:cNvGrpSpPr>
            <a:grpSpLocks/>
          </p:cNvGrpSpPr>
          <p:nvPr/>
        </p:nvGrpSpPr>
        <p:grpSpPr bwMode="auto">
          <a:xfrm>
            <a:off x="1676400" y="1447800"/>
            <a:ext cx="5105400" cy="2514600"/>
            <a:chOff x="1905000" y="1600200"/>
            <a:chExt cx="5105400" cy="2514600"/>
          </a:xfrm>
        </p:grpSpPr>
        <p:sp>
          <p:nvSpPr>
            <p:cNvPr id="54" name="Oval 53"/>
            <p:cNvSpPr/>
            <p:nvPr/>
          </p:nvSpPr>
          <p:spPr>
            <a:xfrm>
              <a:off x="5178425" y="2181225"/>
              <a:ext cx="520700" cy="304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636" name="TextBox 101"/>
            <p:cNvSpPr txBox="1">
              <a:spLocks noChangeArrowheads="1"/>
            </p:cNvSpPr>
            <p:nvPr/>
          </p:nvSpPr>
          <p:spPr bwMode="auto">
            <a:xfrm>
              <a:off x="5105400" y="2160817"/>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CTC</a:t>
              </a:r>
            </a:p>
          </p:txBody>
        </p:sp>
        <p:sp>
          <p:nvSpPr>
            <p:cNvPr id="63" name="Oval 62"/>
            <p:cNvSpPr/>
            <p:nvPr/>
          </p:nvSpPr>
          <p:spPr>
            <a:xfrm>
              <a:off x="3209925" y="2181225"/>
              <a:ext cx="520700" cy="304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638" name="TextBox 101"/>
            <p:cNvSpPr txBox="1">
              <a:spLocks noChangeArrowheads="1"/>
            </p:cNvSpPr>
            <p:nvPr/>
          </p:nvSpPr>
          <p:spPr bwMode="auto">
            <a:xfrm>
              <a:off x="3136900" y="2160817"/>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CGA</a:t>
              </a:r>
            </a:p>
          </p:txBody>
        </p:sp>
        <p:sp>
          <p:nvSpPr>
            <p:cNvPr id="66" name="Oval 65"/>
            <p:cNvSpPr/>
            <p:nvPr/>
          </p:nvSpPr>
          <p:spPr>
            <a:xfrm>
              <a:off x="3209925" y="3249613"/>
              <a:ext cx="520700" cy="304800"/>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640" name="TextBox 101"/>
            <p:cNvSpPr txBox="1">
              <a:spLocks noChangeArrowheads="1"/>
            </p:cNvSpPr>
            <p:nvPr/>
          </p:nvSpPr>
          <p:spPr bwMode="auto">
            <a:xfrm>
              <a:off x="3136900" y="3228263"/>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GGA</a:t>
              </a:r>
            </a:p>
          </p:txBody>
        </p:sp>
        <p:sp>
          <p:nvSpPr>
            <p:cNvPr id="75" name="Oval 74"/>
            <p:cNvSpPr/>
            <p:nvPr/>
          </p:nvSpPr>
          <p:spPr>
            <a:xfrm>
              <a:off x="5178425" y="3249613"/>
              <a:ext cx="520700" cy="304800"/>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642" name="TextBox 101"/>
            <p:cNvSpPr txBox="1">
              <a:spLocks noChangeArrowheads="1"/>
            </p:cNvSpPr>
            <p:nvPr/>
          </p:nvSpPr>
          <p:spPr bwMode="auto">
            <a:xfrm>
              <a:off x="5105400" y="3228263"/>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CTG</a:t>
              </a:r>
            </a:p>
          </p:txBody>
        </p:sp>
        <p:sp>
          <p:nvSpPr>
            <p:cNvPr id="57" name="Oval 56"/>
            <p:cNvSpPr/>
            <p:nvPr/>
          </p:nvSpPr>
          <p:spPr>
            <a:xfrm>
              <a:off x="4645025" y="1620838"/>
              <a:ext cx="520700" cy="304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644" name="TextBox 101"/>
            <p:cNvSpPr txBox="1">
              <a:spLocks noChangeArrowheads="1"/>
            </p:cNvSpPr>
            <p:nvPr/>
          </p:nvSpPr>
          <p:spPr bwMode="auto">
            <a:xfrm>
              <a:off x="4572000" y="1600200"/>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TCC</a:t>
              </a:r>
            </a:p>
          </p:txBody>
        </p:sp>
        <p:sp>
          <p:nvSpPr>
            <p:cNvPr id="60" name="Oval 59"/>
            <p:cNvSpPr/>
            <p:nvPr/>
          </p:nvSpPr>
          <p:spPr>
            <a:xfrm>
              <a:off x="3730625" y="1620838"/>
              <a:ext cx="520700" cy="304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646" name="TextBox 101"/>
            <p:cNvSpPr txBox="1">
              <a:spLocks noChangeArrowheads="1"/>
            </p:cNvSpPr>
            <p:nvPr/>
          </p:nvSpPr>
          <p:spPr bwMode="auto">
            <a:xfrm>
              <a:off x="3657600" y="1600200"/>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CCG</a:t>
              </a:r>
            </a:p>
          </p:txBody>
        </p:sp>
        <p:cxnSp>
          <p:nvCxnSpPr>
            <p:cNvPr id="85" name="Straight Arrow Connector 84"/>
            <p:cNvCxnSpPr/>
            <p:nvPr/>
          </p:nvCxnSpPr>
          <p:spPr bwMode="auto">
            <a:xfrm flipH="1">
              <a:off x="4343400" y="1758950"/>
              <a:ext cx="241300" cy="9525"/>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69" name="Oval 68"/>
            <p:cNvSpPr/>
            <p:nvPr/>
          </p:nvSpPr>
          <p:spPr>
            <a:xfrm>
              <a:off x="3743325" y="3810000"/>
              <a:ext cx="520700" cy="304800"/>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649" name="TextBox 101"/>
            <p:cNvSpPr txBox="1">
              <a:spLocks noChangeArrowheads="1"/>
            </p:cNvSpPr>
            <p:nvPr/>
          </p:nvSpPr>
          <p:spPr bwMode="auto">
            <a:xfrm>
              <a:off x="3670300" y="3788881"/>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GGG</a:t>
              </a:r>
            </a:p>
          </p:txBody>
        </p:sp>
        <p:sp>
          <p:nvSpPr>
            <p:cNvPr id="72" name="Oval 71"/>
            <p:cNvSpPr/>
            <p:nvPr/>
          </p:nvSpPr>
          <p:spPr>
            <a:xfrm>
              <a:off x="4645025" y="3810000"/>
              <a:ext cx="520700" cy="304800"/>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651" name="TextBox 101"/>
            <p:cNvSpPr txBox="1">
              <a:spLocks noChangeArrowheads="1"/>
            </p:cNvSpPr>
            <p:nvPr/>
          </p:nvSpPr>
          <p:spPr bwMode="auto">
            <a:xfrm>
              <a:off x="4572000" y="3788881"/>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TGG</a:t>
              </a:r>
            </a:p>
          </p:txBody>
        </p:sp>
        <p:cxnSp>
          <p:nvCxnSpPr>
            <p:cNvPr id="86" name="Straight Arrow Connector 85"/>
            <p:cNvCxnSpPr/>
            <p:nvPr/>
          </p:nvCxnSpPr>
          <p:spPr bwMode="auto">
            <a:xfrm flipH="1">
              <a:off x="4302125" y="3946525"/>
              <a:ext cx="241300" cy="9525"/>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bwMode="auto">
            <a:xfrm flipV="1">
              <a:off x="5070475" y="2530475"/>
              <a:ext cx="211138" cy="147638"/>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bwMode="auto">
            <a:xfrm>
              <a:off x="3597275" y="2530475"/>
              <a:ext cx="212725" cy="147638"/>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bwMode="auto">
            <a:xfrm flipH="1">
              <a:off x="5054600" y="3597275"/>
              <a:ext cx="212725" cy="147638"/>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bwMode="auto">
            <a:xfrm flipH="1" flipV="1">
              <a:off x="3581400" y="3597275"/>
              <a:ext cx="212725" cy="147638"/>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bwMode="auto">
            <a:xfrm flipH="1">
              <a:off x="3597275" y="1970088"/>
              <a:ext cx="212725" cy="14763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bwMode="auto">
            <a:xfrm flipH="1" flipV="1">
              <a:off x="5029200" y="1970088"/>
              <a:ext cx="212725" cy="14763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1978025" y="2743200"/>
              <a:ext cx="520700" cy="30480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26660" name="TextBox 101"/>
            <p:cNvSpPr txBox="1">
              <a:spLocks noChangeArrowheads="1"/>
            </p:cNvSpPr>
            <p:nvPr/>
          </p:nvSpPr>
          <p:spPr bwMode="auto">
            <a:xfrm>
              <a:off x="1905000" y="2721434"/>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AAG</a:t>
              </a:r>
            </a:p>
          </p:txBody>
        </p:sp>
        <p:sp>
          <p:nvSpPr>
            <p:cNvPr id="39" name="Oval 38"/>
            <p:cNvSpPr/>
            <p:nvPr/>
          </p:nvSpPr>
          <p:spPr>
            <a:xfrm>
              <a:off x="2863850" y="2743200"/>
              <a:ext cx="520700" cy="30480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26662" name="TextBox 101"/>
            <p:cNvSpPr txBox="1">
              <a:spLocks noChangeArrowheads="1"/>
            </p:cNvSpPr>
            <p:nvPr/>
          </p:nvSpPr>
          <p:spPr bwMode="auto">
            <a:xfrm>
              <a:off x="2791460" y="2721434"/>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AGA</a:t>
              </a:r>
            </a:p>
          </p:txBody>
        </p:sp>
        <p:sp>
          <p:nvSpPr>
            <p:cNvPr id="42" name="Oval 41"/>
            <p:cNvSpPr/>
            <p:nvPr/>
          </p:nvSpPr>
          <p:spPr>
            <a:xfrm>
              <a:off x="3751263" y="2743200"/>
              <a:ext cx="520700" cy="30480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26664" name="TextBox 101"/>
            <p:cNvSpPr txBox="1">
              <a:spLocks noChangeArrowheads="1"/>
            </p:cNvSpPr>
            <p:nvPr/>
          </p:nvSpPr>
          <p:spPr bwMode="auto">
            <a:xfrm>
              <a:off x="3677920" y="2721434"/>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GAC</a:t>
              </a:r>
            </a:p>
          </p:txBody>
        </p:sp>
        <p:sp>
          <p:nvSpPr>
            <p:cNvPr id="45" name="Oval 44"/>
            <p:cNvSpPr/>
            <p:nvPr/>
          </p:nvSpPr>
          <p:spPr>
            <a:xfrm>
              <a:off x="4637088" y="2743200"/>
              <a:ext cx="520700" cy="30480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26666" name="TextBox 101"/>
            <p:cNvSpPr txBox="1">
              <a:spLocks noChangeArrowheads="1"/>
            </p:cNvSpPr>
            <p:nvPr/>
          </p:nvSpPr>
          <p:spPr bwMode="auto">
            <a:xfrm>
              <a:off x="4564380" y="2721434"/>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ACT</a:t>
              </a:r>
            </a:p>
          </p:txBody>
        </p:sp>
        <p:sp>
          <p:nvSpPr>
            <p:cNvPr id="48" name="Oval 47"/>
            <p:cNvSpPr/>
            <p:nvPr/>
          </p:nvSpPr>
          <p:spPr>
            <a:xfrm>
              <a:off x="5522913" y="2743200"/>
              <a:ext cx="520700" cy="304800"/>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p>
          </p:txBody>
        </p:sp>
        <p:sp>
          <p:nvSpPr>
            <p:cNvPr id="26668" name="TextBox 101"/>
            <p:cNvSpPr txBox="1">
              <a:spLocks noChangeArrowheads="1"/>
            </p:cNvSpPr>
            <p:nvPr/>
          </p:nvSpPr>
          <p:spPr bwMode="auto">
            <a:xfrm>
              <a:off x="5450840" y="2721434"/>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CTT</a:t>
              </a:r>
            </a:p>
          </p:txBody>
        </p:sp>
        <p:sp>
          <p:nvSpPr>
            <p:cNvPr id="51" name="Oval 50"/>
            <p:cNvSpPr/>
            <p:nvPr/>
          </p:nvSpPr>
          <p:spPr>
            <a:xfrm>
              <a:off x="6410325" y="2743200"/>
              <a:ext cx="520700" cy="304800"/>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p>
          </p:txBody>
        </p:sp>
        <p:sp>
          <p:nvSpPr>
            <p:cNvPr id="26670" name="TextBox 101"/>
            <p:cNvSpPr txBox="1">
              <a:spLocks noChangeArrowheads="1"/>
            </p:cNvSpPr>
            <p:nvPr/>
          </p:nvSpPr>
          <p:spPr bwMode="auto">
            <a:xfrm>
              <a:off x="6337300" y="2721434"/>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TTT</a:t>
              </a:r>
            </a:p>
          </p:txBody>
        </p:sp>
        <p:cxnSp>
          <p:nvCxnSpPr>
            <p:cNvPr id="78" name="Straight Arrow Connector 77"/>
            <p:cNvCxnSpPr/>
            <p:nvPr/>
          </p:nvCxnSpPr>
          <p:spPr bwMode="auto">
            <a:xfrm>
              <a:off x="2563813" y="2879725"/>
              <a:ext cx="241300" cy="9525"/>
            </a:xfrm>
            <a:prstGeom prst="straightConnector1">
              <a:avLst/>
            </a:prstGeom>
            <a:ln>
              <a:tailEnd type="triangle"/>
            </a:ln>
          </p:spPr>
          <p:style>
            <a:lnRef idx="1">
              <a:schemeClr val="accent2"/>
            </a:lnRef>
            <a:fillRef idx="3">
              <a:schemeClr val="accent2"/>
            </a:fillRef>
            <a:effectRef idx="2">
              <a:schemeClr val="accent2"/>
            </a:effectRef>
            <a:fontRef idx="minor">
              <a:schemeClr val="lt1"/>
            </a:fontRef>
          </p:style>
        </p:cxnSp>
        <p:cxnSp>
          <p:nvCxnSpPr>
            <p:cNvPr id="81" name="Straight Arrow Connector 80"/>
            <p:cNvCxnSpPr/>
            <p:nvPr/>
          </p:nvCxnSpPr>
          <p:spPr bwMode="auto">
            <a:xfrm>
              <a:off x="3451225" y="2879725"/>
              <a:ext cx="241300" cy="9525"/>
            </a:xfrm>
            <a:prstGeom prst="straightConnector1">
              <a:avLst/>
            </a:prstGeom>
            <a:ln>
              <a:tailEnd type="triangle"/>
            </a:ln>
          </p:spPr>
          <p:style>
            <a:lnRef idx="1">
              <a:schemeClr val="accent2"/>
            </a:lnRef>
            <a:fillRef idx="3">
              <a:schemeClr val="accent2"/>
            </a:fillRef>
            <a:effectRef idx="2">
              <a:schemeClr val="accent2"/>
            </a:effectRef>
            <a:fontRef idx="minor">
              <a:schemeClr val="lt1"/>
            </a:fontRef>
          </p:style>
        </p:cxnSp>
        <p:cxnSp>
          <p:nvCxnSpPr>
            <p:cNvPr id="82" name="Straight Arrow Connector 81"/>
            <p:cNvCxnSpPr/>
            <p:nvPr/>
          </p:nvCxnSpPr>
          <p:spPr bwMode="auto">
            <a:xfrm>
              <a:off x="4337050" y="2879725"/>
              <a:ext cx="241300" cy="952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83" name="Straight Arrow Connector 82"/>
            <p:cNvCxnSpPr/>
            <p:nvPr/>
          </p:nvCxnSpPr>
          <p:spPr bwMode="auto">
            <a:xfrm>
              <a:off x="5222875" y="2879725"/>
              <a:ext cx="241300" cy="9525"/>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cxnSp>
          <p:nvCxnSpPr>
            <p:cNvPr id="84" name="Straight Arrow Connector 83"/>
            <p:cNvCxnSpPr/>
            <p:nvPr/>
          </p:nvCxnSpPr>
          <p:spPr bwMode="auto">
            <a:xfrm>
              <a:off x="6110288" y="2879725"/>
              <a:ext cx="241300" cy="952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95" name="Straight Arrow Connector 94"/>
            <p:cNvCxnSpPr/>
            <p:nvPr/>
          </p:nvCxnSpPr>
          <p:spPr bwMode="auto">
            <a:xfrm flipV="1">
              <a:off x="3521075" y="3036888"/>
              <a:ext cx="212725" cy="14763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bwMode="auto">
            <a:xfrm>
              <a:off x="5105400" y="3036888"/>
              <a:ext cx="212725" cy="14763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grpSp>
      <p:sp>
        <p:nvSpPr>
          <p:cNvPr id="26633" name="TextBox 100"/>
          <p:cNvSpPr txBox="1">
            <a:spLocks noChangeArrowheads="1"/>
          </p:cNvSpPr>
          <p:nvPr/>
        </p:nvSpPr>
        <p:spPr bwMode="auto">
          <a:xfrm>
            <a:off x="228600" y="966788"/>
            <a:ext cx="1219200" cy="369887"/>
          </a:xfrm>
          <a:prstGeom prst="rect">
            <a:avLst/>
          </a:prstGeom>
          <a:noFill/>
          <a:ln w="9525">
            <a:noFill/>
            <a:miter lim="800000"/>
            <a:headEnd/>
            <a:tailEnd/>
          </a:ln>
        </p:spPr>
        <p:txBody>
          <a:bodyPr>
            <a:prstTxWarp prst="textNoShape">
              <a:avLst/>
            </a:prstTxWarp>
            <a:spAutoFit/>
          </a:bodyPr>
          <a:lstStyle/>
          <a:p>
            <a:pPr algn="ctr"/>
            <a:r>
              <a:rPr lang="en-US" u="sng">
                <a:latin typeface="Gill Sans MT" charset="0"/>
              </a:rPr>
              <a:t>Reads</a:t>
            </a:r>
          </a:p>
        </p:txBody>
      </p:sp>
      <p:sp>
        <p:nvSpPr>
          <p:cNvPr id="109" name="TextBox 30"/>
          <p:cNvSpPr txBox="1">
            <a:spLocks noChangeArrowheads="1"/>
          </p:cNvSpPr>
          <p:nvPr/>
        </p:nvSpPr>
        <p:spPr bwMode="auto">
          <a:xfrm>
            <a:off x="5997575" y="1825625"/>
            <a:ext cx="3070225" cy="338138"/>
          </a:xfrm>
          <a:prstGeom prst="rect">
            <a:avLst/>
          </a:prstGeom>
          <a:noFill/>
          <a:ln w="9525">
            <a:noFill/>
            <a:miter lim="800000"/>
            <a:headEnd/>
            <a:tailEnd/>
          </a:ln>
        </p:spPr>
        <p:txBody>
          <a:bodyPr>
            <a:prstTxWarp prst="textNoShape">
              <a:avLst/>
            </a:prstTxWarp>
            <a:spAutoFit/>
          </a:bodyPr>
          <a:lstStyle/>
          <a:p>
            <a:pPr algn="ctr">
              <a:defRPr/>
            </a:pPr>
            <a:r>
              <a:rPr lang="en-US" sz="1600" dirty="0">
                <a:solidFill>
                  <a:srgbClr val="FFC800"/>
                </a:solidFill>
                <a:latin typeface="Gill Sans MT" charset="-18"/>
                <a:ea typeface="Courier" charset="0"/>
                <a:cs typeface="Courier" charset="0"/>
              </a:rPr>
              <a:t>AA</a:t>
            </a:r>
            <a:r>
              <a:rPr lang="en-US" sz="1600" dirty="0">
                <a:solidFill>
                  <a:schemeClr val="accent3"/>
                </a:solidFill>
                <a:latin typeface="Gill Sans MT" charset="-18"/>
                <a:ea typeface="Courier" charset="0"/>
                <a:cs typeface="Courier" charset="0"/>
              </a:rPr>
              <a:t>GACT</a:t>
            </a:r>
            <a:r>
              <a:rPr lang="en-US" sz="1600" dirty="0">
                <a:solidFill>
                  <a:srgbClr val="FF00FF"/>
                </a:solidFill>
                <a:latin typeface="Gill Sans MT" charset="-18"/>
                <a:ea typeface="Courier" charset="0"/>
                <a:cs typeface="Courier" charset="0"/>
              </a:rPr>
              <a:t>GG</a:t>
            </a:r>
            <a:r>
              <a:rPr lang="en-US" sz="1600" dirty="0">
                <a:solidFill>
                  <a:srgbClr val="C32D2E"/>
                </a:solidFill>
                <a:latin typeface="Gill Sans MT" charset="-18"/>
                <a:ea typeface="Courier" charset="0"/>
                <a:cs typeface="Courier" charset="0"/>
              </a:rPr>
              <a:t>GACT</a:t>
            </a:r>
            <a:r>
              <a:rPr lang="en-US" sz="1600" dirty="0">
                <a:solidFill>
                  <a:schemeClr val="accent1"/>
                </a:solidFill>
                <a:latin typeface="Gill Sans MT" charset="-18"/>
                <a:ea typeface="Courier" charset="0"/>
                <a:cs typeface="Courier" charset="0"/>
              </a:rPr>
              <a:t>CC</a:t>
            </a:r>
            <a:r>
              <a:rPr lang="en-US" sz="1600" dirty="0">
                <a:solidFill>
                  <a:srgbClr val="C32D2E"/>
                </a:solidFill>
                <a:latin typeface="Gill Sans MT" charset="-18"/>
                <a:ea typeface="Courier" charset="0"/>
                <a:cs typeface="Courier" charset="0"/>
              </a:rPr>
              <a:t>GACT</a:t>
            </a:r>
            <a:r>
              <a:rPr lang="en-US" sz="1600" dirty="0">
                <a:solidFill>
                  <a:schemeClr val="accent4"/>
                </a:solidFill>
                <a:latin typeface="Gill Sans MT" charset="-18"/>
                <a:ea typeface="Courier" charset="0"/>
                <a:cs typeface="Courier" charset="0"/>
              </a:rPr>
              <a:t>TT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t>Graph Compression</a:t>
            </a:r>
          </a:p>
        </p:txBody>
      </p:sp>
      <p:sp>
        <p:nvSpPr>
          <p:cNvPr id="27651" name="TextBox 3"/>
          <p:cNvSpPr txBox="1">
            <a:spLocks noChangeArrowheads="1"/>
          </p:cNvSpPr>
          <p:nvPr/>
        </p:nvSpPr>
        <p:spPr bwMode="auto">
          <a:xfrm>
            <a:off x="698500" y="1423988"/>
            <a:ext cx="1130300" cy="2462212"/>
          </a:xfrm>
          <a:prstGeom prst="rect">
            <a:avLst/>
          </a:prstGeom>
          <a:noFill/>
          <a:ln w="9525">
            <a:noFill/>
            <a:miter lim="800000"/>
            <a:headEnd/>
            <a:tailEnd/>
          </a:ln>
        </p:spPr>
        <p:txBody>
          <a:bodyPr>
            <a:prstTxWarp prst="textNoShape">
              <a:avLst/>
            </a:prstTxWarp>
            <a:spAutoFit/>
          </a:bodyPr>
          <a:lstStyle/>
          <a:p>
            <a:r>
              <a:rPr lang="en-US" sz="1400">
                <a:latin typeface="Gill Sans MT" charset="0"/>
              </a:rPr>
              <a:t>AAGA</a:t>
            </a:r>
          </a:p>
          <a:p>
            <a:r>
              <a:rPr lang="en-US" sz="1400">
                <a:latin typeface="Gill Sans MT" charset="0"/>
              </a:rPr>
              <a:t>ACTT	</a:t>
            </a:r>
          </a:p>
          <a:p>
            <a:r>
              <a:rPr lang="en-US" sz="1400">
                <a:latin typeface="Gill Sans MT" charset="0"/>
              </a:rPr>
              <a:t>ACTC</a:t>
            </a:r>
          </a:p>
          <a:p>
            <a:r>
              <a:rPr lang="en-US" sz="1400">
                <a:latin typeface="Gill Sans MT" charset="0"/>
              </a:rPr>
              <a:t>ACTG</a:t>
            </a:r>
          </a:p>
          <a:p>
            <a:r>
              <a:rPr lang="en-US" sz="1400">
                <a:latin typeface="Gill Sans MT" charset="0"/>
              </a:rPr>
              <a:t>AGAG</a:t>
            </a:r>
          </a:p>
          <a:p>
            <a:r>
              <a:rPr lang="en-US" sz="1400">
                <a:latin typeface="Gill Sans MT" charset="0"/>
              </a:rPr>
              <a:t>CCGA</a:t>
            </a:r>
          </a:p>
          <a:p>
            <a:r>
              <a:rPr lang="en-US" sz="1400">
                <a:latin typeface="Gill Sans MT" charset="0"/>
              </a:rPr>
              <a:t>CGAC</a:t>
            </a:r>
          </a:p>
          <a:p>
            <a:r>
              <a:rPr lang="en-US" sz="1400">
                <a:latin typeface="Gill Sans MT" charset="0"/>
              </a:rPr>
              <a:t>CTCC</a:t>
            </a:r>
          </a:p>
          <a:p>
            <a:r>
              <a:rPr lang="en-US" sz="1400">
                <a:latin typeface="Gill Sans MT" charset="0"/>
              </a:rPr>
              <a:t>CTGG</a:t>
            </a:r>
          </a:p>
          <a:p>
            <a:r>
              <a:rPr lang="en-US" sz="1400">
                <a:latin typeface="Gill Sans MT" charset="0"/>
              </a:rPr>
              <a:t>CTTT</a:t>
            </a:r>
          </a:p>
          <a:p>
            <a:r>
              <a:rPr lang="en-US" sz="1400">
                <a:latin typeface="Gill Sans MT" charset="0"/>
              </a:rPr>
              <a:t>…</a:t>
            </a:r>
          </a:p>
        </p:txBody>
      </p:sp>
      <p:grpSp>
        <p:nvGrpSpPr>
          <p:cNvPr id="27652" name="Group 164"/>
          <p:cNvGrpSpPr>
            <a:grpSpLocks/>
          </p:cNvGrpSpPr>
          <p:nvPr/>
        </p:nvGrpSpPr>
        <p:grpSpPr bwMode="auto">
          <a:xfrm>
            <a:off x="1981200" y="1447800"/>
            <a:ext cx="5105400" cy="2514600"/>
            <a:chOff x="1447800" y="1447800"/>
            <a:chExt cx="5105400" cy="2514600"/>
          </a:xfrm>
        </p:grpSpPr>
        <p:sp>
          <p:nvSpPr>
            <p:cNvPr id="6" name="Oval 5"/>
            <p:cNvSpPr/>
            <p:nvPr/>
          </p:nvSpPr>
          <p:spPr bwMode="auto">
            <a:xfrm>
              <a:off x="4721225" y="2028825"/>
              <a:ext cx="520700" cy="304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706" name="TextBox 101"/>
            <p:cNvSpPr txBox="1">
              <a:spLocks noChangeArrowheads="1"/>
            </p:cNvSpPr>
            <p:nvPr/>
          </p:nvSpPr>
          <p:spPr bwMode="auto">
            <a:xfrm>
              <a:off x="4648200" y="2008417"/>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CTC</a:t>
              </a:r>
            </a:p>
          </p:txBody>
        </p:sp>
        <p:sp>
          <p:nvSpPr>
            <p:cNvPr id="8" name="Oval 7"/>
            <p:cNvSpPr/>
            <p:nvPr/>
          </p:nvSpPr>
          <p:spPr bwMode="auto">
            <a:xfrm>
              <a:off x="2752725" y="2028825"/>
              <a:ext cx="520700" cy="304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708" name="TextBox 101"/>
            <p:cNvSpPr txBox="1">
              <a:spLocks noChangeArrowheads="1"/>
            </p:cNvSpPr>
            <p:nvPr/>
          </p:nvSpPr>
          <p:spPr bwMode="auto">
            <a:xfrm>
              <a:off x="2679700" y="2008417"/>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CGA</a:t>
              </a:r>
            </a:p>
          </p:txBody>
        </p:sp>
        <p:sp>
          <p:nvSpPr>
            <p:cNvPr id="10" name="Oval 9"/>
            <p:cNvSpPr/>
            <p:nvPr/>
          </p:nvSpPr>
          <p:spPr bwMode="auto">
            <a:xfrm>
              <a:off x="2752725" y="3097213"/>
              <a:ext cx="520700" cy="304800"/>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710" name="TextBox 101"/>
            <p:cNvSpPr txBox="1">
              <a:spLocks noChangeArrowheads="1"/>
            </p:cNvSpPr>
            <p:nvPr/>
          </p:nvSpPr>
          <p:spPr bwMode="auto">
            <a:xfrm>
              <a:off x="2679700" y="3075863"/>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GGA</a:t>
              </a:r>
            </a:p>
          </p:txBody>
        </p:sp>
        <p:sp>
          <p:nvSpPr>
            <p:cNvPr id="12" name="Oval 11"/>
            <p:cNvSpPr/>
            <p:nvPr/>
          </p:nvSpPr>
          <p:spPr bwMode="auto">
            <a:xfrm>
              <a:off x="4721225" y="3097213"/>
              <a:ext cx="520700" cy="304800"/>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712" name="TextBox 101"/>
            <p:cNvSpPr txBox="1">
              <a:spLocks noChangeArrowheads="1"/>
            </p:cNvSpPr>
            <p:nvPr/>
          </p:nvSpPr>
          <p:spPr bwMode="auto">
            <a:xfrm>
              <a:off x="4648200" y="3075863"/>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CTG</a:t>
              </a:r>
            </a:p>
          </p:txBody>
        </p:sp>
        <p:sp>
          <p:nvSpPr>
            <p:cNvPr id="14" name="Oval 13"/>
            <p:cNvSpPr/>
            <p:nvPr/>
          </p:nvSpPr>
          <p:spPr bwMode="auto">
            <a:xfrm>
              <a:off x="4187825" y="1468438"/>
              <a:ext cx="520700" cy="304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714" name="TextBox 101"/>
            <p:cNvSpPr txBox="1">
              <a:spLocks noChangeArrowheads="1"/>
            </p:cNvSpPr>
            <p:nvPr/>
          </p:nvSpPr>
          <p:spPr bwMode="auto">
            <a:xfrm>
              <a:off x="4114800" y="1447800"/>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TCC</a:t>
              </a:r>
            </a:p>
          </p:txBody>
        </p:sp>
        <p:sp>
          <p:nvSpPr>
            <p:cNvPr id="16" name="Oval 15"/>
            <p:cNvSpPr/>
            <p:nvPr/>
          </p:nvSpPr>
          <p:spPr bwMode="auto">
            <a:xfrm>
              <a:off x="3273425" y="1468438"/>
              <a:ext cx="520700" cy="304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716" name="TextBox 101"/>
            <p:cNvSpPr txBox="1">
              <a:spLocks noChangeArrowheads="1"/>
            </p:cNvSpPr>
            <p:nvPr/>
          </p:nvSpPr>
          <p:spPr bwMode="auto">
            <a:xfrm>
              <a:off x="3200400" y="1447800"/>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CCG</a:t>
              </a:r>
            </a:p>
          </p:txBody>
        </p:sp>
        <p:cxnSp>
          <p:nvCxnSpPr>
            <p:cNvPr id="18" name="Straight Arrow Connector 17"/>
            <p:cNvCxnSpPr/>
            <p:nvPr/>
          </p:nvCxnSpPr>
          <p:spPr bwMode="auto">
            <a:xfrm flipH="1">
              <a:off x="3886200" y="1606550"/>
              <a:ext cx="241300" cy="9525"/>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19" name="Oval 18"/>
            <p:cNvSpPr/>
            <p:nvPr/>
          </p:nvSpPr>
          <p:spPr bwMode="auto">
            <a:xfrm>
              <a:off x="3286125" y="3657600"/>
              <a:ext cx="520700" cy="304800"/>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719" name="TextBox 101"/>
            <p:cNvSpPr txBox="1">
              <a:spLocks noChangeArrowheads="1"/>
            </p:cNvSpPr>
            <p:nvPr/>
          </p:nvSpPr>
          <p:spPr bwMode="auto">
            <a:xfrm>
              <a:off x="3213100" y="3636481"/>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GGG</a:t>
              </a:r>
            </a:p>
          </p:txBody>
        </p:sp>
        <p:sp>
          <p:nvSpPr>
            <p:cNvPr id="21" name="Oval 20"/>
            <p:cNvSpPr/>
            <p:nvPr/>
          </p:nvSpPr>
          <p:spPr bwMode="auto">
            <a:xfrm>
              <a:off x="4187825" y="3657600"/>
              <a:ext cx="520700" cy="304800"/>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721" name="TextBox 101"/>
            <p:cNvSpPr txBox="1">
              <a:spLocks noChangeArrowheads="1"/>
            </p:cNvSpPr>
            <p:nvPr/>
          </p:nvSpPr>
          <p:spPr bwMode="auto">
            <a:xfrm>
              <a:off x="4114800" y="3636481"/>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TGG</a:t>
              </a:r>
            </a:p>
          </p:txBody>
        </p:sp>
        <p:cxnSp>
          <p:nvCxnSpPr>
            <p:cNvPr id="23" name="Straight Arrow Connector 22"/>
            <p:cNvCxnSpPr/>
            <p:nvPr/>
          </p:nvCxnSpPr>
          <p:spPr bwMode="auto">
            <a:xfrm flipH="1">
              <a:off x="3844925" y="3794125"/>
              <a:ext cx="241300" cy="9525"/>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bwMode="auto">
            <a:xfrm flipV="1">
              <a:off x="4613275" y="2378075"/>
              <a:ext cx="211138" cy="147638"/>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bwMode="auto">
            <a:xfrm>
              <a:off x="3140075" y="2378075"/>
              <a:ext cx="212725" cy="147638"/>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bwMode="auto">
            <a:xfrm flipH="1">
              <a:off x="4597400" y="3444875"/>
              <a:ext cx="212725" cy="147638"/>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bwMode="auto">
            <a:xfrm flipH="1" flipV="1">
              <a:off x="3124200" y="3444875"/>
              <a:ext cx="212725" cy="147638"/>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bwMode="auto">
            <a:xfrm flipH="1">
              <a:off x="3140075" y="1817688"/>
              <a:ext cx="212725" cy="14763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bwMode="auto">
            <a:xfrm flipH="1" flipV="1">
              <a:off x="4572000" y="1817688"/>
              <a:ext cx="212725" cy="14763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30" name="Oval 29"/>
            <p:cNvSpPr/>
            <p:nvPr/>
          </p:nvSpPr>
          <p:spPr bwMode="auto">
            <a:xfrm>
              <a:off x="1520825" y="2590800"/>
              <a:ext cx="520700" cy="30480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27730" name="TextBox 101"/>
            <p:cNvSpPr txBox="1">
              <a:spLocks noChangeArrowheads="1"/>
            </p:cNvSpPr>
            <p:nvPr/>
          </p:nvSpPr>
          <p:spPr bwMode="auto">
            <a:xfrm>
              <a:off x="1447800" y="2569034"/>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AAG</a:t>
              </a:r>
            </a:p>
          </p:txBody>
        </p:sp>
        <p:sp>
          <p:nvSpPr>
            <p:cNvPr id="32" name="Oval 31"/>
            <p:cNvSpPr/>
            <p:nvPr/>
          </p:nvSpPr>
          <p:spPr bwMode="auto">
            <a:xfrm>
              <a:off x="2406650" y="2590800"/>
              <a:ext cx="520700" cy="30480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27732" name="TextBox 101"/>
            <p:cNvSpPr txBox="1">
              <a:spLocks noChangeArrowheads="1"/>
            </p:cNvSpPr>
            <p:nvPr/>
          </p:nvSpPr>
          <p:spPr bwMode="auto">
            <a:xfrm>
              <a:off x="2334260" y="2569034"/>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AGA</a:t>
              </a:r>
            </a:p>
          </p:txBody>
        </p:sp>
        <p:sp>
          <p:nvSpPr>
            <p:cNvPr id="34" name="Oval 33"/>
            <p:cNvSpPr/>
            <p:nvPr/>
          </p:nvSpPr>
          <p:spPr bwMode="auto">
            <a:xfrm>
              <a:off x="3294063" y="2590800"/>
              <a:ext cx="520700" cy="30480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27734" name="TextBox 101"/>
            <p:cNvSpPr txBox="1">
              <a:spLocks noChangeArrowheads="1"/>
            </p:cNvSpPr>
            <p:nvPr/>
          </p:nvSpPr>
          <p:spPr bwMode="auto">
            <a:xfrm>
              <a:off x="3220720" y="2569034"/>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GAC</a:t>
              </a:r>
            </a:p>
          </p:txBody>
        </p:sp>
        <p:sp>
          <p:nvSpPr>
            <p:cNvPr id="36" name="Oval 35"/>
            <p:cNvSpPr/>
            <p:nvPr/>
          </p:nvSpPr>
          <p:spPr bwMode="auto">
            <a:xfrm>
              <a:off x="4179888" y="2590800"/>
              <a:ext cx="520700" cy="30480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27736" name="TextBox 101"/>
            <p:cNvSpPr txBox="1">
              <a:spLocks noChangeArrowheads="1"/>
            </p:cNvSpPr>
            <p:nvPr/>
          </p:nvSpPr>
          <p:spPr bwMode="auto">
            <a:xfrm>
              <a:off x="4107180" y="2569034"/>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ACT</a:t>
              </a:r>
            </a:p>
          </p:txBody>
        </p:sp>
        <p:sp>
          <p:nvSpPr>
            <p:cNvPr id="38" name="Oval 37"/>
            <p:cNvSpPr/>
            <p:nvPr/>
          </p:nvSpPr>
          <p:spPr bwMode="auto">
            <a:xfrm>
              <a:off x="5065713" y="2590800"/>
              <a:ext cx="520700" cy="304800"/>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p>
          </p:txBody>
        </p:sp>
        <p:sp>
          <p:nvSpPr>
            <p:cNvPr id="27738" name="TextBox 101"/>
            <p:cNvSpPr txBox="1">
              <a:spLocks noChangeArrowheads="1"/>
            </p:cNvSpPr>
            <p:nvPr/>
          </p:nvSpPr>
          <p:spPr bwMode="auto">
            <a:xfrm>
              <a:off x="4993640" y="2569034"/>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CTT</a:t>
              </a:r>
            </a:p>
          </p:txBody>
        </p:sp>
        <p:sp>
          <p:nvSpPr>
            <p:cNvPr id="40" name="Oval 39"/>
            <p:cNvSpPr/>
            <p:nvPr/>
          </p:nvSpPr>
          <p:spPr bwMode="auto">
            <a:xfrm>
              <a:off x="5953125" y="2590800"/>
              <a:ext cx="520700" cy="304800"/>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p>
          </p:txBody>
        </p:sp>
        <p:sp>
          <p:nvSpPr>
            <p:cNvPr id="27740" name="TextBox 101"/>
            <p:cNvSpPr txBox="1">
              <a:spLocks noChangeArrowheads="1"/>
            </p:cNvSpPr>
            <p:nvPr/>
          </p:nvSpPr>
          <p:spPr bwMode="auto">
            <a:xfrm>
              <a:off x="5880100" y="2569034"/>
              <a:ext cx="673100" cy="30777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TTT</a:t>
              </a:r>
            </a:p>
          </p:txBody>
        </p:sp>
        <p:cxnSp>
          <p:nvCxnSpPr>
            <p:cNvPr id="42" name="Straight Arrow Connector 41"/>
            <p:cNvCxnSpPr/>
            <p:nvPr/>
          </p:nvCxnSpPr>
          <p:spPr bwMode="auto">
            <a:xfrm>
              <a:off x="2106613" y="2727325"/>
              <a:ext cx="241300" cy="9525"/>
            </a:xfrm>
            <a:prstGeom prst="straightConnector1">
              <a:avLst/>
            </a:prstGeom>
            <a:ln>
              <a:tailEnd type="triangle"/>
            </a:ln>
          </p:spPr>
          <p:style>
            <a:lnRef idx="1">
              <a:schemeClr val="accent2"/>
            </a:lnRef>
            <a:fillRef idx="3">
              <a:schemeClr val="accent2"/>
            </a:fillRef>
            <a:effectRef idx="2">
              <a:schemeClr val="accent2"/>
            </a:effectRef>
            <a:fontRef idx="minor">
              <a:schemeClr val="lt1"/>
            </a:fontRef>
          </p:style>
        </p:cxnSp>
        <p:cxnSp>
          <p:nvCxnSpPr>
            <p:cNvPr id="43" name="Straight Arrow Connector 42"/>
            <p:cNvCxnSpPr/>
            <p:nvPr/>
          </p:nvCxnSpPr>
          <p:spPr bwMode="auto">
            <a:xfrm>
              <a:off x="2994025" y="2727325"/>
              <a:ext cx="241300" cy="9525"/>
            </a:xfrm>
            <a:prstGeom prst="straightConnector1">
              <a:avLst/>
            </a:prstGeom>
            <a:ln>
              <a:tailEnd type="triangle"/>
            </a:ln>
          </p:spPr>
          <p:style>
            <a:lnRef idx="1">
              <a:schemeClr val="accent2"/>
            </a:lnRef>
            <a:fillRef idx="3">
              <a:schemeClr val="accent2"/>
            </a:fillRef>
            <a:effectRef idx="2">
              <a:schemeClr val="accent2"/>
            </a:effectRef>
            <a:fontRef idx="minor">
              <a:schemeClr val="lt1"/>
            </a:fontRef>
          </p:style>
        </p:cxnSp>
        <p:cxnSp>
          <p:nvCxnSpPr>
            <p:cNvPr id="44" name="Straight Arrow Connector 43"/>
            <p:cNvCxnSpPr/>
            <p:nvPr/>
          </p:nvCxnSpPr>
          <p:spPr bwMode="auto">
            <a:xfrm>
              <a:off x="3879850" y="2727325"/>
              <a:ext cx="241300" cy="952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p:nvPr/>
          </p:nvCxnSpPr>
          <p:spPr bwMode="auto">
            <a:xfrm>
              <a:off x="4765675" y="2727325"/>
              <a:ext cx="241300" cy="9525"/>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cxnSp>
          <p:nvCxnSpPr>
            <p:cNvPr id="46" name="Straight Arrow Connector 45"/>
            <p:cNvCxnSpPr/>
            <p:nvPr/>
          </p:nvCxnSpPr>
          <p:spPr bwMode="auto">
            <a:xfrm>
              <a:off x="5653088" y="2727325"/>
              <a:ext cx="241300" cy="952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7" name="Straight Arrow Connector 46"/>
            <p:cNvCxnSpPr/>
            <p:nvPr/>
          </p:nvCxnSpPr>
          <p:spPr bwMode="auto">
            <a:xfrm flipV="1">
              <a:off x="3063875" y="2884488"/>
              <a:ext cx="212725" cy="14763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bwMode="auto">
            <a:xfrm>
              <a:off x="4648200" y="2884488"/>
              <a:ext cx="212725" cy="14763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grpSp>
      <p:grpSp>
        <p:nvGrpSpPr>
          <p:cNvPr id="27653" name="Group 125"/>
          <p:cNvGrpSpPr>
            <a:grpSpLocks/>
          </p:cNvGrpSpPr>
          <p:nvPr/>
        </p:nvGrpSpPr>
        <p:grpSpPr bwMode="auto">
          <a:xfrm>
            <a:off x="5033963" y="4437063"/>
            <a:ext cx="3729037" cy="1887537"/>
            <a:chOff x="1793240" y="4546600"/>
            <a:chExt cx="3728720" cy="1887021"/>
          </a:xfrm>
        </p:grpSpPr>
        <p:cxnSp>
          <p:nvCxnSpPr>
            <p:cNvPr id="96" name="Straight Arrow Connector 95"/>
            <p:cNvCxnSpPr/>
            <p:nvPr/>
          </p:nvCxnSpPr>
          <p:spPr bwMode="auto">
            <a:xfrm>
              <a:off x="2666291" y="5443292"/>
              <a:ext cx="457161" cy="11110"/>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bwMode="auto">
            <a:xfrm>
              <a:off x="4191748" y="5443292"/>
              <a:ext cx="457161" cy="11110"/>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sp>
          <p:nvSpPr>
            <p:cNvPr id="98" name="Arc 97"/>
            <p:cNvSpPr/>
            <p:nvPr/>
          </p:nvSpPr>
          <p:spPr bwMode="auto">
            <a:xfrm flipV="1">
              <a:off x="3856815" y="4844968"/>
              <a:ext cx="411127" cy="504687"/>
            </a:xfrm>
            <a:prstGeom prst="arc">
              <a:avLst>
                <a:gd name="adj1" fmla="val 17595932"/>
                <a:gd name="adj2" fmla="val 4374599"/>
              </a:avLst>
            </a:prstGeom>
            <a:ln w="12700">
              <a:tailEnd type="triangle"/>
            </a:ln>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en-US" sz="1400">
                <a:ea typeface="ＭＳ Ｐゴシック" pitchFamily="-106" charset="-128"/>
                <a:cs typeface="ＭＳ Ｐゴシック" pitchFamily="-106" charset="-128"/>
              </a:endParaRPr>
            </a:p>
          </p:txBody>
        </p:sp>
        <p:sp>
          <p:nvSpPr>
            <p:cNvPr id="99" name="Arc 98"/>
            <p:cNvSpPr/>
            <p:nvPr/>
          </p:nvSpPr>
          <p:spPr bwMode="auto">
            <a:xfrm flipH="1">
              <a:off x="2971065" y="4819575"/>
              <a:ext cx="319060" cy="504687"/>
            </a:xfrm>
            <a:prstGeom prst="arc">
              <a:avLst>
                <a:gd name="adj1" fmla="val 17595932"/>
                <a:gd name="adj2" fmla="val 4374599"/>
              </a:avLst>
            </a:prstGeom>
            <a:ln w="12700">
              <a:tailEnd type="triangle"/>
            </a:ln>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en-US" sz="1400">
                <a:ea typeface="ＭＳ Ｐゴシック" pitchFamily="-106" charset="-128"/>
                <a:cs typeface="ＭＳ Ｐゴシック" pitchFamily="-106" charset="-128"/>
              </a:endParaRPr>
            </a:p>
          </p:txBody>
        </p:sp>
        <p:sp>
          <p:nvSpPr>
            <p:cNvPr id="100" name="Arc 99"/>
            <p:cNvSpPr/>
            <p:nvPr/>
          </p:nvSpPr>
          <p:spPr bwMode="auto">
            <a:xfrm>
              <a:off x="3818718" y="5606760"/>
              <a:ext cx="411127" cy="504687"/>
            </a:xfrm>
            <a:prstGeom prst="arc">
              <a:avLst>
                <a:gd name="adj1" fmla="val 17595932"/>
                <a:gd name="adj2" fmla="val 4374599"/>
              </a:avLst>
            </a:prstGeom>
            <a:ln w="12700">
              <a:tailEnd type="triangle"/>
            </a:ln>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en-US" sz="1400">
                <a:ea typeface="ＭＳ Ｐゴシック" pitchFamily="-106" charset="-128"/>
                <a:cs typeface="ＭＳ Ｐゴシック" pitchFamily="-106" charset="-128"/>
              </a:endParaRPr>
            </a:p>
          </p:txBody>
        </p:sp>
        <p:sp>
          <p:nvSpPr>
            <p:cNvPr id="101" name="Arc 100"/>
            <p:cNvSpPr/>
            <p:nvPr/>
          </p:nvSpPr>
          <p:spPr bwMode="auto">
            <a:xfrm flipH="1" flipV="1">
              <a:off x="2956778" y="5616282"/>
              <a:ext cx="319061" cy="504687"/>
            </a:xfrm>
            <a:prstGeom prst="arc">
              <a:avLst>
                <a:gd name="adj1" fmla="val 17595932"/>
                <a:gd name="adj2" fmla="val 4374599"/>
              </a:avLst>
            </a:prstGeom>
            <a:ln w="12700">
              <a:tailEnd type="triangle"/>
            </a:ln>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en-US" sz="1400">
                <a:ea typeface="ＭＳ Ｐゴシック" pitchFamily="-106" charset="-128"/>
                <a:cs typeface="ＭＳ Ｐゴシック" pitchFamily="-106" charset="-128"/>
              </a:endParaRPr>
            </a:p>
          </p:txBody>
        </p:sp>
        <p:grpSp>
          <p:nvGrpSpPr>
            <p:cNvPr id="27690" name="Group 120"/>
            <p:cNvGrpSpPr>
              <a:grpSpLocks/>
            </p:cNvGrpSpPr>
            <p:nvPr/>
          </p:nvGrpSpPr>
          <p:grpSpPr bwMode="auto">
            <a:xfrm>
              <a:off x="1793240" y="5283200"/>
              <a:ext cx="822960" cy="317500"/>
              <a:chOff x="1729740" y="5306217"/>
              <a:chExt cx="822960" cy="317500"/>
            </a:xfrm>
          </p:grpSpPr>
          <p:sp>
            <p:nvSpPr>
              <p:cNvPr id="114" name="Oval 113"/>
              <p:cNvSpPr/>
              <p:nvPr/>
            </p:nvSpPr>
            <p:spPr bwMode="auto">
              <a:xfrm>
                <a:off x="1729740" y="5306016"/>
                <a:ext cx="822255" cy="317413"/>
              </a:xfrm>
              <a:prstGeom prst="ellipse">
                <a:avLst/>
              </a:prstGeom>
              <a:solidFill>
                <a:srgbClr val="F6D634"/>
              </a:solidFill>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400">
                  <a:solidFill>
                    <a:srgbClr val="FFFFFF"/>
                  </a:solidFill>
                  <a:ea typeface="ＭＳ Ｐゴシック" pitchFamily="-106" charset="-128"/>
                  <a:cs typeface="ＭＳ Ｐゴシック" pitchFamily="-106" charset="-128"/>
                </a:endParaRPr>
              </a:p>
            </p:txBody>
          </p:sp>
          <p:sp>
            <p:nvSpPr>
              <p:cNvPr id="115" name="TextBox 27"/>
              <p:cNvSpPr txBox="1">
                <a:spLocks noChangeArrowheads="1"/>
              </p:cNvSpPr>
              <p:nvPr/>
            </p:nvSpPr>
            <p:spPr bwMode="auto">
              <a:xfrm>
                <a:off x="1774186" y="5306016"/>
                <a:ext cx="733363" cy="317413"/>
              </a:xfrm>
              <a:prstGeom prst="rect">
                <a:avLst/>
              </a:prstGeom>
              <a:noFill/>
              <a:ln w="9525">
                <a:noFill/>
                <a:miter lim="800000"/>
                <a:headEnd/>
                <a:tailEnd/>
              </a:ln>
            </p:spPr>
            <p:txBody>
              <a:bodyPr>
                <a:prstTxWarp prst="textNoShape">
                  <a:avLst/>
                </a:prstTxWarp>
                <a:spAutoFit/>
              </a:bodyPr>
              <a:lstStyle/>
              <a:p>
                <a:pPr algn="ctr">
                  <a:defRPr/>
                </a:pPr>
                <a:r>
                  <a:rPr lang="en-US" sz="1400" dirty="0">
                    <a:latin typeface="+mn-lt"/>
                    <a:ea typeface="ＭＳ Ｐゴシック" pitchFamily="-108" charset="-128"/>
                    <a:cs typeface="ＭＳ Ｐゴシック" pitchFamily="-108" charset="-128"/>
                  </a:rPr>
                  <a:t>AAGA</a:t>
                </a:r>
              </a:p>
            </p:txBody>
          </p:sp>
        </p:grpSp>
        <p:grpSp>
          <p:nvGrpSpPr>
            <p:cNvPr id="27691" name="Group 123"/>
            <p:cNvGrpSpPr>
              <a:grpSpLocks/>
            </p:cNvGrpSpPr>
            <p:nvPr/>
          </p:nvGrpSpPr>
          <p:grpSpPr bwMode="auto">
            <a:xfrm>
              <a:off x="3200400" y="5265043"/>
              <a:ext cx="822960" cy="317500"/>
              <a:chOff x="3178176" y="5265043"/>
              <a:chExt cx="822960" cy="317500"/>
            </a:xfrm>
          </p:grpSpPr>
          <p:sp>
            <p:nvSpPr>
              <p:cNvPr id="103" name="Oval 102"/>
              <p:cNvSpPr/>
              <p:nvPr/>
            </p:nvSpPr>
            <p:spPr bwMode="auto">
              <a:xfrm>
                <a:off x="3177421" y="5265541"/>
                <a:ext cx="823842" cy="317413"/>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sz="1400">
                  <a:solidFill>
                    <a:srgbClr val="FFFFFF"/>
                  </a:solidFill>
                  <a:ea typeface="ＭＳ Ｐゴシック" pitchFamily="-106" charset="-128"/>
                  <a:cs typeface="ＭＳ Ｐゴシック" pitchFamily="-106" charset="-128"/>
                </a:endParaRPr>
              </a:p>
            </p:txBody>
          </p:sp>
          <p:sp>
            <p:nvSpPr>
              <p:cNvPr id="104" name="TextBox 27"/>
              <p:cNvSpPr txBox="1">
                <a:spLocks noChangeArrowheads="1"/>
              </p:cNvSpPr>
              <p:nvPr/>
            </p:nvSpPr>
            <p:spPr bwMode="auto">
              <a:xfrm>
                <a:off x="3236153" y="5270303"/>
                <a:ext cx="706378" cy="307891"/>
              </a:xfrm>
              <a:prstGeom prst="rect">
                <a:avLst/>
              </a:prstGeom>
              <a:noFill/>
              <a:ln w="9525">
                <a:noFill/>
                <a:miter lim="800000"/>
                <a:headEnd/>
                <a:tailEnd/>
              </a:ln>
            </p:spPr>
            <p:txBody>
              <a:bodyPr>
                <a:prstTxWarp prst="textNoShape">
                  <a:avLst/>
                </a:prstTxWarp>
                <a:spAutoFit/>
              </a:bodyPr>
              <a:lstStyle/>
              <a:p>
                <a:pPr algn="ctr">
                  <a:defRPr/>
                </a:pPr>
                <a:r>
                  <a:rPr lang="en-US" sz="1400" dirty="0">
                    <a:latin typeface="+mn-lt"/>
                    <a:ea typeface="ＭＳ Ｐゴシック" pitchFamily="-108" charset="-128"/>
                    <a:cs typeface="ＭＳ Ｐゴシック" pitchFamily="-108" charset="-128"/>
                  </a:rPr>
                  <a:t>GACT</a:t>
                </a:r>
              </a:p>
            </p:txBody>
          </p:sp>
        </p:grpSp>
        <p:grpSp>
          <p:nvGrpSpPr>
            <p:cNvPr id="27692" name="Group 119"/>
            <p:cNvGrpSpPr>
              <a:grpSpLocks/>
            </p:cNvGrpSpPr>
            <p:nvPr/>
          </p:nvGrpSpPr>
          <p:grpSpPr bwMode="auto">
            <a:xfrm>
              <a:off x="4699000" y="5292447"/>
              <a:ext cx="822960" cy="317500"/>
              <a:chOff x="4879975" y="5279747"/>
              <a:chExt cx="822960" cy="317500"/>
            </a:xfrm>
          </p:grpSpPr>
          <p:sp>
            <p:nvSpPr>
              <p:cNvPr id="112" name="Oval 111"/>
              <p:cNvSpPr/>
              <p:nvPr/>
            </p:nvSpPr>
            <p:spPr bwMode="auto">
              <a:xfrm>
                <a:off x="4880680" y="5279821"/>
                <a:ext cx="822255" cy="317413"/>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400">
                  <a:solidFill>
                    <a:srgbClr val="FFFFFF"/>
                  </a:solidFill>
                  <a:ea typeface="ＭＳ Ｐゴシック" pitchFamily="-106" charset="-128"/>
                  <a:cs typeface="ＭＳ Ｐゴシック" pitchFamily="-106" charset="-128"/>
                </a:endParaRPr>
              </a:p>
            </p:txBody>
          </p:sp>
          <p:sp>
            <p:nvSpPr>
              <p:cNvPr id="113" name="TextBox 30"/>
              <p:cNvSpPr txBox="1">
                <a:spLocks noChangeArrowheads="1"/>
              </p:cNvSpPr>
              <p:nvPr/>
            </p:nvSpPr>
            <p:spPr bwMode="auto">
              <a:xfrm>
                <a:off x="4880680" y="5284582"/>
                <a:ext cx="822255" cy="307891"/>
              </a:xfrm>
              <a:prstGeom prst="rect">
                <a:avLst/>
              </a:prstGeom>
              <a:noFill/>
              <a:ln w="9525">
                <a:noFill/>
                <a:miter lim="800000"/>
                <a:headEnd/>
                <a:tailEnd/>
              </a:ln>
            </p:spPr>
            <p:txBody>
              <a:bodyPr>
                <a:prstTxWarp prst="textNoShape">
                  <a:avLst/>
                </a:prstTxWarp>
                <a:spAutoFit/>
              </a:bodyPr>
              <a:lstStyle/>
              <a:p>
                <a:pPr algn="ctr">
                  <a:defRPr/>
                </a:pPr>
                <a:r>
                  <a:rPr lang="en-US" sz="1400" dirty="0">
                    <a:latin typeface="+mn-lt"/>
                    <a:ea typeface="ＭＳ Ｐゴシック" pitchFamily="-108" charset="-128"/>
                    <a:cs typeface="ＭＳ Ｐゴシック" pitchFamily="-108" charset="-128"/>
                  </a:rPr>
                  <a:t>CTTT</a:t>
                </a:r>
              </a:p>
            </p:txBody>
          </p:sp>
        </p:grpSp>
        <p:grpSp>
          <p:nvGrpSpPr>
            <p:cNvPr id="27693" name="Group 122"/>
            <p:cNvGrpSpPr>
              <a:grpSpLocks/>
            </p:cNvGrpSpPr>
            <p:nvPr/>
          </p:nvGrpSpPr>
          <p:grpSpPr bwMode="auto">
            <a:xfrm>
              <a:off x="3108960" y="4546600"/>
              <a:ext cx="1005840" cy="317500"/>
              <a:chOff x="3010475" y="4546600"/>
              <a:chExt cx="1005840" cy="317500"/>
            </a:xfrm>
          </p:grpSpPr>
          <p:sp>
            <p:nvSpPr>
              <p:cNvPr id="110" name="Oval 109"/>
              <p:cNvSpPr/>
              <p:nvPr/>
            </p:nvSpPr>
            <p:spPr bwMode="auto">
              <a:xfrm>
                <a:off x="3010680" y="4546600"/>
                <a:ext cx="1006389" cy="317413"/>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400" dirty="0">
                  <a:solidFill>
                    <a:srgbClr val="FFFFFF"/>
                  </a:solidFill>
                  <a:ea typeface="ＭＳ Ｐゴシック" pitchFamily="-106" charset="-128"/>
                  <a:cs typeface="ＭＳ Ｐゴシック" pitchFamily="-106" charset="-128"/>
                </a:endParaRPr>
              </a:p>
            </p:txBody>
          </p:sp>
          <p:sp>
            <p:nvSpPr>
              <p:cNvPr id="111" name="TextBox 27"/>
              <p:cNvSpPr txBox="1">
                <a:spLocks noChangeArrowheads="1"/>
              </p:cNvSpPr>
              <p:nvPr/>
            </p:nvSpPr>
            <p:spPr bwMode="auto">
              <a:xfrm>
                <a:off x="3037666" y="4549774"/>
                <a:ext cx="952419" cy="311065"/>
              </a:xfrm>
              <a:prstGeom prst="rect">
                <a:avLst/>
              </a:prstGeom>
              <a:noFill/>
              <a:ln w="9525">
                <a:noFill/>
                <a:miter lim="800000"/>
                <a:headEnd/>
                <a:tailEnd/>
              </a:ln>
            </p:spPr>
            <p:txBody>
              <a:bodyPr>
                <a:prstTxWarp prst="textNoShape">
                  <a:avLst/>
                </a:prstTxWarp>
                <a:spAutoFit/>
              </a:bodyPr>
              <a:lstStyle/>
              <a:p>
                <a:pPr algn="ctr">
                  <a:defRPr/>
                </a:pPr>
                <a:r>
                  <a:rPr lang="en-US" sz="1400" dirty="0">
                    <a:latin typeface="+mn-lt"/>
                    <a:ea typeface="ＭＳ Ｐゴシック" pitchFamily="-108" charset="-128"/>
                    <a:cs typeface="ＭＳ Ｐゴシック" pitchFamily="-108" charset="-128"/>
                  </a:rPr>
                  <a:t>CTCCGA</a:t>
                </a:r>
              </a:p>
            </p:txBody>
          </p:sp>
        </p:grpSp>
        <p:grpSp>
          <p:nvGrpSpPr>
            <p:cNvPr id="27694" name="Group 124"/>
            <p:cNvGrpSpPr>
              <a:grpSpLocks/>
            </p:cNvGrpSpPr>
            <p:nvPr/>
          </p:nvGrpSpPr>
          <p:grpSpPr bwMode="auto">
            <a:xfrm>
              <a:off x="3108960" y="6116121"/>
              <a:ext cx="1005840" cy="317500"/>
              <a:chOff x="3108960" y="6116121"/>
              <a:chExt cx="1005840" cy="317500"/>
            </a:xfrm>
          </p:grpSpPr>
          <p:sp>
            <p:nvSpPr>
              <p:cNvPr id="108" name="Oval 107"/>
              <p:cNvSpPr/>
              <p:nvPr/>
            </p:nvSpPr>
            <p:spPr bwMode="auto">
              <a:xfrm>
                <a:off x="3109165" y="6116208"/>
                <a:ext cx="1006389" cy="317413"/>
              </a:xfrm>
              <a:prstGeom prst="ellipse">
                <a:avLst/>
              </a:prstGeom>
              <a:solidFill>
                <a:srgbClr val="DA32F9"/>
              </a:solidFill>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400">
                  <a:solidFill>
                    <a:srgbClr val="FFFFFF"/>
                  </a:solidFill>
                  <a:ea typeface="ＭＳ Ｐゴシック" pitchFamily="-106" charset="-128"/>
                  <a:cs typeface="ＭＳ Ｐゴシック" pitchFamily="-106" charset="-128"/>
                </a:endParaRPr>
              </a:p>
            </p:txBody>
          </p:sp>
          <p:sp>
            <p:nvSpPr>
              <p:cNvPr id="109" name="TextBox 27"/>
              <p:cNvSpPr txBox="1">
                <a:spLocks noChangeArrowheads="1"/>
              </p:cNvSpPr>
              <p:nvPr/>
            </p:nvSpPr>
            <p:spPr bwMode="auto">
              <a:xfrm>
                <a:off x="3134563" y="6120970"/>
                <a:ext cx="955593" cy="307891"/>
              </a:xfrm>
              <a:prstGeom prst="rect">
                <a:avLst/>
              </a:prstGeom>
              <a:noFill/>
              <a:ln w="9525">
                <a:noFill/>
                <a:miter lim="800000"/>
                <a:headEnd/>
                <a:tailEnd/>
              </a:ln>
            </p:spPr>
            <p:txBody>
              <a:bodyPr wrap="none">
                <a:prstTxWarp prst="textNoShape">
                  <a:avLst/>
                </a:prstTxWarp>
                <a:spAutoFit/>
              </a:bodyPr>
              <a:lstStyle/>
              <a:p>
                <a:pPr algn="ctr">
                  <a:defRPr/>
                </a:pPr>
                <a:r>
                  <a:rPr lang="en-US" sz="1400" dirty="0">
                    <a:latin typeface="+mn-lt"/>
                    <a:ea typeface="ＭＳ Ｐゴシック" pitchFamily="-108" charset="-128"/>
                    <a:cs typeface="ＭＳ Ｐゴシック" pitchFamily="-108" charset="-128"/>
                  </a:rPr>
                  <a:t>CTGGGA</a:t>
                </a:r>
              </a:p>
            </p:txBody>
          </p:sp>
        </p:grpSp>
      </p:grpSp>
      <p:grpSp>
        <p:nvGrpSpPr>
          <p:cNvPr id="27654" name="Group 165"/>
          <p:cNvGrpSpPr>
            <a:grpSpLocks/>
          </p:cNvGrpSpPr>
          <p:nvPr/>
        </p:nvGrpSpPr>
        <p:grpSpPr bwMode="auto">
          <a:xfrm>
            <a:off x="685800" y="4565650"/>
            <a:ext cx="3729038" cy="1574800"/>
            <a:chOff x="685800" y="4565650"/>
            <a:chExt cx="3728720" cy="1574800"/>
          </a:xfrm>
        </p:grpSpPr>
        <p:cxnSp>
          <p:nvCxnSpPr>
            <p:cNvPr id="128" name="Straight Arrow Connector 127"/>
            <p:cNvCxnSpPr/>
            <p:nvPr/>
          </p:nvCxnSpPr>
          <p:spPr bwMode="auto">
            <a:xfrm>
              <a:off x="1558851" y="5316538"/>
              <a:ext cx="457161" cy="11112"/>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bwMode="auto">
            <a:xfrm>
              <a:off x="3084308" y="5316538"/>
              <a:ext cx="457161" cy="11112"/>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grpSp>
          <p:nvGrpSpPr>
            <p:cNvPr id="27657" name="Group 120"/>
            <p:cNvGrpSpPr>
              <a:grpSpLocks/>
            </p:cNvGrpSpPr>
            <p:nvPr/>
          </p:nvGrpSpPr>
          <p:grpSpPr bwMode="auto">
            <a:xfrm>
              <a:off x="685800" y="5156200"/>
              <a:ext cx="822960" cy="317500"/>
              <a:chOff x="1729740" y="5306217"/>
              <a:chExt cx="822960" cy="317500"/>
            </a:xfrm>
          </p:grpSpPr>
          <p:sp>
            <p:nvSpPr>
              <p:cNvPr id="147" name="Oval 146"/>
              <p:cNvSpPr/>
              <p:nvPr/>
            </p:nvSpPr>
            <p:spPr bwMode="auto">
              <a:xfrm>
                <a:off x="1729740" y="5306217"/>
                <a:ext cx="822255" cy="317500"/>
              </a:xfrm>
              <a:prstGeom prst="ellipse">
                <a:avLst/>
              </a:prstGeom>
              <a:solidFill>
                <a:srgbClr val="F6D634"/>
              </a:solidFill>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400">
                  <a:solidFill>
                    <a:srgbClr val="FFFFFF"/>
                  </a:solidFill>
                  <a:ea typeface="ＭＳ Ｐゴシック" pitchFamily="-106" charset="-128"/>
                  <a:cs typeface="ＭＳ Ｐゴシック" pitchFamily="-106" charset="-128"/>
                </a:endParaRPr>
              </a:p>
            </p:txBody>
          </p:sp>
          <p:sp>
            <p:nvSpPr>
              <p:cNvPr id="148" name="TextBox 27"/>
              <p:cNvSpPr txBox="1">
                <a:spLocks noChangeArrowheads="1"/>
              </p:cNvSpPr>
              <p:nvPr/>
            </p:nvSpPr>
            <p:spPr bwMode="auto">
              <a:xfrm>
                <a:off x="1774186" y="5306217"/>
                <a:ext cx="733363" cy="317500"/>
              </a:xfrm>
              <a:prstGeom prst="rect">
                <a:avLst/>
              </a:prstGeom>
              <a:noFill/>
              <a:ln w="9525">
                <a:noFill/>
                <a:miter lim="800000"/>
                <a:headEnd/>
                <a:tailEnd/>
              </a:ln>
            </p:spPr>
            <p:txBody>
              <a:bodyPr>
                <a:prstTxWarp prst="textNoShape">
                  <a:avLst/>
                </a:prstTxWarp>
                <a:spAutoFit/>
              </a:bodyPr>
              <a:lstStyle/>
              <a:p>
                <a:pPr algn="ctr">
                  <a:defRPr/>
                </a:pPr>
                <a:r>
                  <a:rPr lang="en-US" sz="1400" dirty="0">
                    <a:latin typeface="+mn-lt"/>
                    <a:ea typeface="ＭＳ Ｐゴシック" pitchFamily="-108" charset="-128"/>
                    <a:cs typeface="ＭＳ Ｐゴシック" pitchFamily="-108" charset="-128"/>
                  </a:rPr>
                  <a:t>AAGA</a:t>
                </a:r>
              </a:p>
            </p:txBody>
          </p:sp>
        </p:grpSp>
        <p:grpSp>
          <p:nvGrpSpPr>
            <p:cNvPr id="27658" name="Group 123"/>
            <p:cNvGrpSpPr>
              <a:grpSpLocks/>
            </p:cNvGrpSpPr>
            <p:nvPr/>
          </p:nvGrpSpPr>
          <p:grpSpPr bwMode="auto">
            <a:xfrm>
              <a:off x="2092960" y="5138043"/>
              <a:ext cx="822960" cy="317500"/>
              <a:chOff x="3178176" y="5265043"/>
              <a:chExt cx="822960" cy="317500"/>
            </a:xfrm>
          </p:grpSpPr>
          <p:sp>
            <p:nvSpPr>
              <p:cNvPr id="145" name="Oval 144"/>
              <p:cNvSpPr/>
              <p:nvPr/>
            </p:nvSpPr>
            <p:spPr bwMode="auto">
              <a:xfrm>
                <a:off x="3177421" y="5265738"/>
                <a:ext cx="823843" cy="31750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sz="1400">
                  <a:solidFill>
                    <a:srgbClr val="FFFFFF"/>
                  </a:solidFill>
                  <a:ea typeface="ＭＳ Ｐゴシック" pitchFamily="-106" charset="-128"/>
                  <a:cs typeface="ＭＳ Ｐゴシック" pitchFamily="-106" charset="-128"/>
                </a:endParaRPr>
              </a:p>
            </p:txBody>
          </p:sp>
          <p:sp>
            <p:nvSpPr>
              <p:cNvPr id="146" name="TextBox 27"/>
              <p:cNvSpPr txBox="1">
                <a:spLocks noChangeArrowheads="1"/>
              </p:cNvSpPr>
              <p:nvPr/>
            </p:nvSpPr>
            <p:spPr bwMode="auto">
              <a:xfrm>
                <a:off x="3236154" y="5270500"/>
                <a:ext cx="706377" cy="307975"/>
              </a:xfrm>
              <a:prstGeom prst="rect">
                <a:avLst/>
              </a:prstGeom>
              <a:noFill/>
              <a:ln w="9525">
                <a:noFill/>
                <a:miter lim="800000"/>
                <a:headEnd/>
                <a:tailEnd/>
              </a:ln>
            </p:spPr>
            <p:txBody>
              <a:bodyPr>
                <a:prstTxWarp prst="textNoShape">
                  <a:avLst/>
                </a:prstTxWarp>
                <a:spAutoFit/>
              </a:bodyPr>
              <a:lstStyle/>
              <a:p>
                <a:pPr algn="ctr">
                  <a:defRPr/>
                </a:pPr>
                <a:r>
                  <a:rPr lang="en-US" sz="1400" dirty="0">
                    <a:latin typeface="+mn-lt"/>
                    <a:ea typeface="ＭＳ Ｐゴシック" pitchFamily="-108" charset="-128"/>
                    <a:cs typeface="ＭＳ Ｐゴシック" pitchFamily="-108" charset="-128"/>
                  </a:rPr>
                  <a:t>GACT</a:t>
                </a:r>
              </a:p>
            </p:txBody>
          </p:sp>
        </p:grpSp>
        <p:grpSp>
          <p:nvGrpSpPr>
            <p:cNvPr id="27659" name="Group 119"/>
            <p:cNvGrpSpPr>
              <a:grpSpLocks/>
            </p:cNvGrpSpPr>
            <p:nvPr/>
          </p:nvGrpSpPr>
          <p:grpSpPr bwMode="auto">
            <a:xfrm>
              <a:off x="3591560" y="5165447"/>
              <a:ext cx="822960" cy="317500"/>
              <a:chOff x="4879975" y="5279747"/>
              <a:chExt cx="822960" cy="317500"/>
            </a:xfrm>
          </p:grpSpPr>
          <p:sp>
            <p:nvSpPr>
              <p:cNvPr id="143" name="Oval 142"/>
              <p:cNvSpPr/>
              <p:nvPr/>
            </p:nvSpPr>
            <p:spPr bwMode="auto">
              <a:xfrm>
                <a:off x="4880680" y="5280025"/>
                <a:ext cx="822255" cy="3175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400">
                  <a:solidFill>
                    <a:srgbClr val="FFFFFF"/>
                  </a:solidFill>
                  <a:ea typeface="ＭＳ Ｐゴシック" pitchFamily="-106" charset="-128"/>
                  <a:cs typeface="ＭＳ Ｐゴシック" pitchFamily="-106" charset="-128"/>
                </a:endParaRPr>
              </a:p>
            </p:txBody>
          </p:sp>
          <p:sp>
            <p:nvSpPr>
              <p:cNvPr id="144" name="TextBox 30"/>
              <p:cNvSpPr txBox="1">
                <a:spLocks noChangeArrowheads="1"/>
              </p:cNvSpPr>
              <p:nvPr/>
            </p:nvSpPr>
            <p:spPr bwMode="auto">
              <a:xfrm>
                <a:off x="4880680" y="5284788"/>
                <a:ext cx="822255" cy="307975"/>
              </a:xfrm>
              <a:prstGeom prst="rect">
                <a:avLst/>
              </a:prstGeom>
              <a:noFill/>
              <a:ln w="9525">
                <a:noFill/>
                <a:miter lim="800000"/>
                <a:headEnd/>
                <a:tailEnd/>
              </a:ln>
            </p:spPr>
            <p:txBody>
              <a:bodyPr>
                <a:prstTxWarp prst="textNoShape">
                  <a:avLst/>
                </a:prstTxWarp>
                <a:spAutoFit/>
              </a:bodyPr>
              <a:lstStyle/>
              <a:p>
                <a:pPr algn="ctr">
                  <a:defRPr/>
                </a:pPr>
                <a:r>
                  <a:rPr lang="en-US" sz="1400" dirty="0">
                    <a:latin typeface="+mn-lt"/>
                    <a:ea typeface="ＭＳ Ｐゴシック" pitchFamily="-108" charset="-128"/>
                    <a:cs typeface="ＭＳ Ｐゴシック" pitchFamily="-108" charset="-128"/>
                  </a:rPr>
                  <a:t>CTTT</a:t>
                </a:r>
              </a:p>
            </p:txBody>
          </p:sp>
        </p:grpSp>
        <p:grpSp>
          <p:nvGrpSpPr>
            <p:cNvPr id="27660" name="Group 159"/>
            <p:cNvGrpSpPr>
              <a:grpSpLocks/>
            </p:cNvGrpSpPr>
            <p:nvPr/>
          </p:nvGrpSpPr>
          <p:grpSpPr bwMode="auto">
            <a:xfrm>
              <a:off x="1447800" y="4565650"/>
              <a:ext cx="822960" cy="317500"/>
              <a:chOff x="1447800" y="4572000"/>
              <a:chExt cx="822960" cy="317500"/>
            </a:xfrm>
          </p:grpSpPr>
          <p:sp>
            <p:nvSpPr>
              <p:cNvPr id="141" name="Oval 140"/>
              <p:cNvSpPr/>
              <p:nvPr/>
            </p:nvSpPr>
            <p:spPr bwMode="auto">
              <a:xfrm>
                <a:off x="1447735" y="4572000"/>
                <a:ext cx="822255" cy="3175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400" dirty="0">
                  <a:solidFill>
                    <a:srgbClr val="FFFFFF"/>
                  </a:solidFill>
                  <a:ea typeface="ＭＳ Ｐゴシック" pitchFamily="-106" charset="-128"/>
                  <a:cs typeface="ＭＳ Ｐゴシック" pitchFamily="-106" charset="-128"/>
                </a:endParaRPr>
              </a:p>
            </p:txBody>
          </p:sp>
          <p:sp>
            <p:nvSpPr>
              <p:cNvPr id="142" name="TextBox 27"/>
              <p:cNvSpPr txBox="1">
                <a:spLocks noChangeArrowheads="1"/>
              </p:cNvSpPr>
              <p:nvPr/>
            </p:nvSpPr>
            <p:spPr bwMode="auto">
              <a:xfrm>
                <a:off x="1469958" y="4575175"/>
                <a:ext cx="777809" cy="311150"/>
              </a:xfrm>
              <a:prstGeom prst="rect">
                <a:avLst/>
              </a:prstGeom>
              <a:noFill/>
              <a:ln w="9525">
                <a:noFill/>
                <a:miter lim="800000"/>
                <a:headEnd/>
                <a:tailEnd/>
              </a:ln>
            </p:spPr>
            <p:txBody>
              <a:bodyPr>
                <a:prstTxWarp prst="textNoShape">
                  <a:avLst/>
                </a:prstTxWarp>
                <a:spAutoFit/>
              </a:bodyPr>
              <a:lstStyle/>
              <a:p>
                <a:pPr algn="ctr">
                  <a:defRPr/>
                </a:pPr>
                <a:r>
                  <a:rPr lang="en-US" sz="1400" dirty="0">
                    <a:latin typeface="+mn-lt"/>
                    <a:ea typeface="ＭＳ Ｐゴシック" pitchFamily="-108" charset="-128"/>
                    <a:cs typeface="ＭＳ Ｐゴシック" pitchFamily="-108" charset="-128"/>
                  </a:rPr>
                  <a:t>CCGA</a:t>
                </a:r>
              </a:p>
            </p:txBody>
          </p:sp>
        </p:grpSp>
        <p:grpSp>
          <p:nvGrpSpPr>
            <p:cNvPr id="27661" name="Group 160"/>
            <p:cNvGrpSpPr>
              <a:grpSpLocks/>
            </p:cNvGrpSpPr>
            <p:nvPr/>
          </p:nvGrpSpPr>
          <p:grpSpPr bwMode="auto">
            <a:xfrm>
              <a:off x="1447800" y="5822950"/>
              <a:ext cx="822960" cy="317500"/>
              <a:chOff x="2017278" y="5989121"/>
              <a:chExt cx="822960" cy="317500"/>
            </a:xfrm>
          </p:grpSpPr>
          <p:sp>
            <p:nvSpPr>
              <p:cNvPr id="139" name="Oval 138"/>
              <p:cNvSpPr/>
              <p:nvPr/>
            </p:nvSpPr>
            <p:spPr bwMode="auto">
              <a:xfrm>
                <a:off x="2017213" y="5989121"/>
                <a:ext cx="822255" cy="317500"/>
              </a:xfrm>
              <a:prstGeom prst="ellipse">
                <a:avLst/>
              </a:prstGeom>
              <a:solidFill>
                <a:srgbClr val="DA32F9"/>
              </a:solidFill>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400">
                  <a:solidFill>
                    <a:srgbClr val="FFFFFF"/>
                  </a:solidFill>
                  <a:ea typeface="ＭＳ Ｐゴシック" pitchFamily="-106" charset="-128"/>
                  <a:cs typeface="ＭＳ Ｐゴシック" pitchFamily="-106" charset="-128"/>
                </a:endParaRPr>
              </a:p>
            </p:txBody>
          </p:sp>
          <p:sp>
            <p:nvSpPr>
              <p:cNvPr id="140" name="TextBox 27"/>
              <p:cNvSpPr txBox="1">
                <a:spLocks noChangeArrowheads="1"/>
              </p:cNvSpPr>
              <p:nvPr/>
            </p:nvSpPr>
            <p:spPr bwMode="auto">
              <a:xfrm>
                <a:off x="2077533" y="5993884"/>
                <a:ext cx="701615" cy="307975"/>
              </a:xfrm>
              <a:prstGeom prst="rect">
                <a:avLst/>
              </a:prstGeom>
              <a:noFill/>
              <a:ln w="9525">
                <a:noFill/>
                <a:miter lim="800000"/>
                <a:headEnd/>
                <a:tailEnd/>
              </a:ln>
            </p:spPr>
            <p:txBody>
              <a:bodyPr wrap="none">
                <a:prstTxWarp prst="textNoShape">
                  <a:avLst/>
                </a:prstTxWarp>
                <a:spAutoFit/>
              </a:bodyPr>
              <a:lstStyle/>
              <a:p>
                <a:pPr algn="ctr">
                  <a:defRPr/>
                </a:pPr>
                <a:r>
                  <a:rPr lang="en-US" sz="1400" dirty="0">
                    <a:latin typeface="+mn-lt"/>
                    <a:ea typeface="ＭＳ Ｐゴシック" pitchFamily="-108" charset="-128"/>
                    <a:cs typeface="ＭＳ Ｐゴシック" pitchFamily="-108" charset="-128"/>
                  </a:rPr>
                  <a:t>GGGA</a:t>
                </a:r>
              </a:p>
            </p:txBody>
          </p:sp>
        </p:grpSp>
        <p:cxnSp>
          <p:nvCxnSpPr>
            <p:cNvPr id="149" name="Straight Arrow Connector 148"/>
            <p:cNvCxnSpPr/>
            <p:nvPr/>
          </p:nvCxnSpPr>
          <p:spPr bwMode="auto">
            <a:xfrm flipV="1">
              <a:off x="2916048" y="4970463"/>
              <a:ext cx="211119" cy="149225"/>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grpSp>
          <p:nvGrpSpPr>
            <p:cNvPr id="27663" name="Group 158"/>
            <p:cNvGrpSpPr>
              <a:grpSpLocks/>
            </p:cNvGrpSpPr>
            <p:nvPr/>
          </p:nvGrpSpPr>
          <p:grpSpPr bwMode="auto">
            <a:xfrm>
              <a:off x="2743200" y="4565650"/>
              <a:ext cx="822960" cy="317500"/>
              <a:chOff x="2895600" y="4559300"/>
              <a:chExt cx="822960" cy="317500"/>
            </a:xfrm>
          </p:grpSpPr>
          <p:sp>
            <p:nvSpPr>
              <p:cNvPr id="151" name="Oval 150"/>
              <p:cNvSpPr/>
              <p:nvPr/>
            </p:nvSpPr>
            <p:spPr bwMode="auto">
              <a:xfrm>
                <a:off x="2895425" y="4559300"/>
                <a:ext cx="823843" cy="3175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400" dirty="0">
                  <a:solidFill>
                    <a:srgbClr val="FFFFFF"/>
                  </a:solidFill>
                  <a:ea typeface="ＭＳ Ｐゴシック" pitchFamily="-106" charset="-128"/>
                  <a:cs typeface="ＭＳ Ｐゴシック" pitchFamily="-106" charset="-128"/>
                </a:endParaRPr>
              </a:p>
            </p:txBody>
          </p:sp>
          <p:sp>
            <p:nvSpPr>
              <p:cNvPr id="152" name="TextBox 27"/>
              <p:cNvSpPr txBox="1">
                <a:spLocks noChangeArrowheads="1"/>
              </p:cNvSpPr>
              <p:nvPr/>
            </p:nvSpPr>
            <p:spPr bwMode="auto">
              <a:xfrm>
                <a:off x="2917648" y="4562475"/>
                <a:ext cx="779397" cy="311150"/>
              </a:xfrm>
              <a:prstGeom prst="rect">
                <a:avLst/>
              </a:prstGeom>
              <a:noFill/>
              <a:ln w="9525">
                <a:noFill/>
                <a:miter lim="800000"/>
                <a:headEnd/>
                <a:tailEnd/>
              </a:ln>
            </p:spPr>
            <p:txBody>
              <a:bodyPr>
                <a:prstTxWarp prst="textNoShape">
                  <a:avLst/>
                </a:prstTxWarp>
                <a:spAutoFit/>
              </a:bodyPr>
              <a:lstStyle/>
              <a:p>
                <a:pPr algn="ctr">
                  <a:defRPr/>
                </a:pPr>
                <a:r>
                  <a:rPr lang="en-US" sz="1400" dirty="0">
                    <a:latin typeface="+mn-lt"/>
                    <a:ea typeface="ＭＳ Ｐゴシック" pitchFamily="-108" charset="-128"/>
                    <a:cs typeface="ＭＳ Ｐゴシック" pitchFamily="-108" charset="-128"/>
                  </a:rPr>
                  <a:t>CTCC</a:t>
                </a:r>
              </a:p>
            </p:txBody>
          </p:sp>
        </p:grpSp>
        <p:cxnSp>
          <p:nvCxnSpPr>
            <p:cNvPr id="153" name="Straight Arrow Connector 152"/>
            <p:cNvCxnSpPr/>
            <p:nvPr/>
          </p:nvCxnSpPr>
          <p:spPr bwMode="auto">
            <a:xfrm>
              <a:off x="1895372" y="4953000"/>
              <a:ext cx="212707" cy="147638"/>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bwMode="auto">
            <a:xfrm flipH="1">
              <a:off x="2384280" y="4719638"/>
              <a:ext cx="241279" cy="9525"/>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grpSp>
          <p:nvGrpSpPr>
            <p:cNvPr id="27666" name="Group 157"/>
            <p:cNvGrpSpPr>
              <a:grpSpLocks/>
            </p:cNvGrpSpPr>
            <p:nvPr/>
          </p:nvGrpSpPr>
          <p:grpSpPr bwMode="auto">
            <a:xfrm>
              <a:off x="2743200" y="5822950"/>
              <a:ext cx="822960" cy="317500"/>
              <a:chOff x="3413760" y="6019800"/>
              <a:chExt cx="822960" cy="317500"/>
            </a:xfrm>
          </p:grpSpPr>
          <p:sp>
            <p:nvSpPr>
              <p:cNvPr id="156" name="Oval 155"/>
              <p:cNvSpPr/>
              <p:nvPr/>
            </p:nvSpPr>
            <p:spPr bwMode="auto">
              <a:xfrm>
                <a:off x="3413585" y="6019800"/>
                <a:ext cx="823843" cy="317500"/>
              </a:xfrm>
              <a:prstGeom prst="ellipse">
                <a:avLst/>
              </a:prstGeom>
              <a:solidFill>
                <a:srgbClr val="DA32F9"/>
              </a:solidFill>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400">
                  <a:solidFill>
                    <a:srgbClr val="FFFFFF"/>
                  </a:solidFill>
                  <a:ea typeface="ＭＳ Ｐゴシック" pitchFamily="-106" charset="-128"/>
                  <a:cs typeface="ＭＳ Ｐゴシック" pitchFamily="-106" charset="-128"/>
                </a:endParaRPr>
              </a:p>
            </p:txBody>
          </p:sp>
          <p:sp>
            <p:nvSpPr>
              <p:cNvPr id="157" name="TextBox 27"/>
              <p:cNvSpPr txBox="1">
                <a:spLocks noChangeArrowheads="1"/>
              </p:cNvSpPr>
              <p:nvPr/>
            </p:nvSpPr>
            <p:spPr bwMode="auto">
              <a:xfrm>
                <a:off x="3481842" y="6024563"/>
                <a:ext cx="687329" cy="307975"/>
              </a:xfrm>
              <a:prstGeom prst="rect">
                <a:avLst/>
              </a:prstGeom>
              <a:noFill/>
              <a:ln w="9525">
                <a:noFill/>
                <a:miter lim="800000"/>
                <a:headEnd/>
                <a:tailEnd/>
              </a:ln>
            </p:spPr>
            <p:txBody>
              <a:bodyPr wrap="none">
                <a:prstTxWarp prst="textNoShape">
                  <a:avLst/>
                </a:prstTxWarp>
                <a:spAutoFit/>
              </a:bodyPr>
              <a:lstStyle/>
              <a:p>
                <a:pPr algn="ctr">
                  <a:defRPr/>
                </a:pPr>
                <a:r>
                  <a:rPr lang="en-US" sz="1400" dirty="0">
                    <a:latin typeface="+mn-lt"/>
                    <a:ea typeface="ＭＳ Ｐゴシック" pitchFamily="-108" charset="-128"/>
                    <a:cs typeface="ＭＳ Ｐゴシック" pitchFamily="-108" charset="-128"/>
                  </a:rPr>
                  <a:t>CTGG</a:t>
                </a:r>
              </a:p>
            </p:txBody>
          </p:sp>
        </p:grpSp>
        <p:cxnSp>
          <p:nvCxnSpPr>
            <p:cNvPr id="162" name="Straight Arrow Connector 161"/>
            <p:cNvCxnSpPr/>
            <p:nvPr/>
          </p:nvCxnSpPr>
          <p:spPr bwMode="auto">
            <a:xfrm>
              <a:off x="2987479" y="5567363"/>
              <a:ext cx="212707" cy="14763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p:nvPr/>
          </p:nvCxnSpPr>
          <p:spPr bwMode="auto">
            <a:xfrm flipH="1">
              <a:off x="2384280" y="5976938"/>
              <a:ext cx="241279" cy="9525"/>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p:nvPr/>
          </p:nvCxnSpPr>
          <p:spPr bwMode="auto">
            <a:xfrm flipV="1">
              <a:off x="1844576" y="5567363"/>
              <a:ext cx="212707" cy="14763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325438" y="174625"/>
            <a:ext cx="8493125" cy="414338"/>
          </a:xfrm>
          <a:prstGeom prst="rect">
            <a:avLst/>
          </a:prstGeom>
          <a:noFill/>
          <a:ln w="9525">
            <a:noFill/>
            <a:round/>
            <a:headEnd/>
            <a:tailEnd/>
          </a:ln>
        </p:spPr>
        <p:txBody>
          <a:bodyPr lIns="0" tIns="0" rIns="0" bIns="0">
            <a:prstTxWarp prst="textNoShape">
              <a:avLst/>
            </a:prstTxWarp>
          </a:bodyPr>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500" b="1">
                <a:solidFill>
                  <a:srgbClr val="000000"/>
                </a:solidFill>
                <a:ea typeface="msgothic" charset="0"/>
                <a:cs typeface="msgothic" charset="0"/>
              </a:rPr>
              <a:t>Schematic representation of our implementation of the de Bruijn graph.</a:t>
            </a:r>
          </a:p>
        </p:txBody>
      </p:sp>
      <p:pic>
        <p:nvPicPr>
          <p:cNvPr id="28675" name="Picture 2"/>
          <p:cNvPicPr>
            <a:picLocks noChangeAspect="1" noChangeArrowheads="1"/>
          </p:cNvPicPr>
          <p:nvPr/>
        </p:nvPicPr>
        <p:blipFill>
          <a:blip r:embed="rId3"/>
          <a:srcRect/>
          <a:stretch>
            <a:fillRect/>
          </a:stretch>
        </p:blipFill>
        <p:spPr bwMode="auto">
          <a:xfrm>
            <a:off x="8162925" y="5878513"/>
            <a:ext cx="652463" cy="750887"/>
          </a:xfrm>
          <a:prstGeom prst="rect">
            <a:avLst/>
          </a:prstGeom>
          <a:noFill/>
          <a:ln w="9525">
            <a:noFill/>
            <a:round/>
            <a:headEnd/>
            <a:tailEnd/>
          </a:ln>
        </p:spPr>
      </p:pic>
      <p:pic>
        <p:nvPicPr>
          <p:cNvPr id="28676" name="Picture 3"/>
          <p:cNvPicPr>
            <a:picLocks noChangeAspect="1" noChangeArrowheads="1"/>
          </p:cNvPicPr>
          <p:nvPr/>
        </p:nvPicPr>
        <p:blipFill>
          <a:blip r:embed="rId4"/>
          <a:srcRect/>
          <a:stretch>
            <a:fillRect/>
          </a:stretch>
        </p:blipFill>
        <p:spPr bwMode="auto">
          <a:xfrm>
            <a:off x="325438" y="979488"/>
            <a:ext cx="6086475" cy="4892675"/>
          </a:xfrm>
          <a:prstGeom prst="rect">
            <a:avLst/>
          </a:prstGeom>
          <a:noFill/>
          <a:ln w="9525">
            <a:noFill/>
            <a:round/>
            <a:headEnd/>
            <a:tailEnd/>
          </a:ln>
        </p:spPr>
      </p:pic>
      <p:sp>
        <p:nvSpPr>
          <p:cNvPr id="28677" name="Text Box 4"/>
          <p:cNvSpPr txBox="1">
            <a:spLocks noChangeArrowheads="1"/>
          </p:cNvSpPr>
          <p:nvPr/>
        </p:nvSpPr>
        <p:spPr bwMode="auto">
          <a:xfrm>
            <a:off x="1530350" y="5972175"/>
            <a:ext cx="6165850" cy="352425"/>
          </a:xfrm>
          <a:prstGeom prst="rect">
            <a:avLst/>
          </a:prstGeom>
          <a:noFill/>
          <a:ln w="9525">
            <a:noFill/>
            <a:round/>
            <a:headEnd/>
            <a:tailEnd/>
          </a:ln>
        </p:spPr>
        <p:txBody>
          <a:bodyPr lIns="0" tIns="0" rIns="0" bIns="0">
            <a:prstTxWarp prst="textNoShape">
              <a:avLst/>
            </a:prstTxWarp>
          </a:bodyPr>
          <a:lstStyle/>
          <a:p>
            <a:pPr>
              <a:tabLst>
                <a:tab pos="655638" algn="l"/>
                <a:tab pos="1312863" algn="l"/>
                <a:tab pos="1968500" algn="l"/>
                <a:tab pos="2625725" algn="l"/>
                <a:tab pos="3282950" algn="l"/>
              </a:tabLst>
            </a:pPr>
            <a:r>
              <a:rPr lang="en-GB" sz="1100" b="1">
                <a:solidFill>
                  <a:srgbClr val="000000"/>
                </a:solidFill>
                <a:ea typeface="msgothic" charset="0"/>
                <a:cs typeface="msgothic" charset="0"/>
              </a:rPr>
              <a:t>Zerbino D R , Birney E. </a:t>
            </a:r>
            <a:r>
              <a:rPr lang="en-US" sz="1100" b="1"/>
              <a:t>Velvet: Algorithms for de novo short read assembly using de Bruijn graphs.</a:t>
            </a:r>
            <a:r>
              <a:rPr lang="en-GB" sz="1100" b="1">
                <a:solidFill>
                  <a:srgbClr val="000000"/>
                </a:solidFill>
                <a:ea typeface="msgothic" charset="0"/>
                <a:cs typeface="msgothic" charset="0"/>
              </a:rPr>
              <a:t> </a:t>
            </a:r>
            <a:r>
              <a:rPr lang="en-GB" sz="1100" b="1" i="1">
                <a:solidFill>
                  <a:srgbClr val="000000"/>
                </a:solidFill>
                <a:ea typeface="msgothic" charset="0"/>
                <a:cs typeface="msgothic" charset="0"/>
              </a:rPr>
              <a:t>Genome Res</a:t>
            </a:r>
            <a:r>
              <a:rPr lang="en-GB" sz="1100" b="1">
                <a:solidFill>
                  <a:srgbClr val="000000"/>
                </a:solidFill>
                <a:ea typeface="msgothic" charset="0"/>
                <a:cs typeface="msgothic" charset="0"/>
              </a:rPr>
              <a:t>. 2008;18:821-829</a:t>
            </a:r>
          </a:p>
        </p:txBody>
      </p:sp>
      <p:sp>
        <p:nvSpPr>
          <p:cNvPr id="28678" name="Text Box 5"/>
          <p:cNvSpPr txBox="1">
            <a:spLocks noChangeArrowheads="1"/>
          </p:cNvSpPr>
          <p:nvPr/>
        </p:nvSpPr>
        <p:spPr bwMode="auto">
          <a:xfrm>
            <a:off x="98425" y="6613525"/>
            <a:ext cx="4930775" cy="3470275"/>
          </a:xfrm>
          <a:prstGeom prst="rect">
            <a:avLst/>
          </a:prstGeom>
          <a:noFill/>
          <a:ln w="9525">
            <a:noFill/>
            <a:round/>
            <a:headEnd/>
            <a:tailEnd/>
          </a:ln>
        </p:spPr>
        <p:txBody>
          <a:bodyPr lIns="0" tIns="0" rIns="0" bIns="0">
            <a:prstTxWarp prst="textNoShape">
              <a:avLst/>
            </a:prstTxWarp>
          </a:bodyPr>
          <a:lstStyle/>
          <a:p>
            <a:pPr marL="76200" indent="-76200">
              <a:tabLst>
                <a:tab pos="655638" algn="l"/>
                <a:tab pos="1312863" algn="l"/>
                <a:tab pos="1968500" algn="l"/>
                <a:tab pos="2625725" algn="l"/>
                <a:tab pos="3282950" algn="l"/>
                <a:tab pos="3938588" algn="l"/>
                <a:tab pos="4595813" algn="l"/>
              </a:tabLst>
            </a:pPr>
            <a:r>
              <a:rPr lang="en-GB" sz="900">
                <a:solidFill>
                  <a:srgbClr val="000000"/>
                </a:solidFill>
                <a:ea typeface="msgothic" charset="0"/>
                <a:cs typeface="msgothic" charset="0"/>
              </a:rPr>
              <a:t>©2008 by Cold Spring Harbor Laboratory Press</a:t>
            </a:r>
          </a:p>
        </p:txBody>
      </p:sp>
      <p:sp>
        <p:nvSpPr>
          <p:cNvPr id="28679" name="Rectangle 6"/>
          <p:cNvSpPr>
            <a:spLocks noChangeArrowheads="1"/>
          </p:cNvSpPr>
          <p:nvPr/>
        </p:nvSpPr>
        <p:spPr bwMode="auto">
          <a:xfrm>
            <a:off x="6553200" y="804863"/>
            <a:ext cx="2438400" cy="4559300"/>
          </a:xfrm>
          <a:prstGeom prst="rect">
            <a:avLst/>
          </a:prstGeom>
          <a:noFill/>
          <a:ln w="9525">
            <a:noFill/>
            <a:miter lim="800000"/>
            <a:headEnd/>
            <a:tailEnd/>
          </a:ln>
        </p:spPr>
        <p:txBody>
          <a:bodyPr>
            <a:prstTxWarp prst="textNoShape">
              <a:avLst/>
            </a:prstTxWarp>
            <a:spAutoFit/>
          </a:bodyPr>
          <a:lstStyle/>
          <a:p>
            <a:pPr marL="17463" indent="-17463">
              <a:lnSpc>
                <a:spcPct val="93000"/>
              </a:lnSpc>
              <a:buSzPct val="45000"/>
              <a:tabLst>
                <a:tab pos="649288" algn="l"/>
                <a:tab pos="1298575" algn="l"/>
                <a:tab pos="1947863" algn="l"/>
                <a:tab pos="2597150" algn="l"/>
                <a:tab pos="3248025" algn="l"/>
                <a:tab pos="3897313" algn="l"/>
                <a:tab pos="4546600" algn="l"/>
              </a:tabLst>
            </a:pPr>
            <a:r>
              <a:rPr lang="en-GB" sz="1200">
                <a:ea typeface="msgothic" charset="0"/>
                <a:cs typeface="msgothic" charset="0"/>
              </a:rPr>
              <a:t>Schematic representation of our implementation of the de Bruijn graph. Each node, represented by a single rectangle, represents a series of overlapping k-mers (in this case, k = 5), listed directly above or below. (Red) The last nucleotide of each k-mer. The sequence of those final nucleotides, copied in large letters in the rectangle, is the sequence of the node. The twin node, directly attached to the node, either below or above, represents the reverse series of reverse complement k-mers. Arcs are represented as arrows between nodes. The last k-mer of an arc’s origin overlaps with the first of its destination. Each arc has a symmetric arc. Note that the two nodes on the left could be merged into one without loss of information, because they form a chain.</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Bidirectional de Bruijn Graph</a:t>
            </a:r>
          </a:p>
        </p:txBody>
      </p:sp>
      <p:sp>
        <p:nvSpPr>
          <p:cNvPr id="30723" name="Content Placeholder 2"/>
          <p:cNvSpPr>
            <a:spLocks noGrp="1"/>
          </p:cNvSpPr>
          <p:nvPr>
            <p:ph idx="1"/>
          </p:nvPr>
        </p:nvSpPr>
        <p:spPr>
          <a:xfrm>
            <a:off x="228600" y="1112838"/>
            <a:ext cx="4648200" cy="5135562"/>
          </a:xfrm>
        </p:spPr>
        <p:txBody>
          <a:bodyPr/>
          <a:lstStyle/>
          <a:p>
            <a:r>
              <a:rPr lang="en-US" sz="2400" smtClean="0"/>
              <a:t>Designate a representative mer for each mer/rc(mer) pair</a:t>
            </a:r>
          </a:p>
          <a:p>
            <a:pPr lvl="1"/>
            <a:r>
              <a:rPr lang="en-US" sz="2000" smtClean="0">
                <a:cs typeface="ＭＳ Ｐゴシック" charset="-128"/>
              </a:rPr>
              <a:t>Use the lexigraphically smaller mer</a:t>
            </a:r>
          </a:p>
          <a:p>
            <a:endParaRPr lang="en-US" sz="2400" smtClean="0"/>
          </a:p>
          <a:p>
            <a:r>
              <a:rPr lang="en-US" sz="2400" smtClean="0"/>
              <a:t>Bidirected edges record if connection is between forward or reverse mer</a:t>
            </a:r>
          </a:p>
          <a:p>
            <a:endParaRPr lang="en-US" sz="2400" smtClean="0"/>
          </a:p>
          <a:p>
            <a:r>
              <a:rPr lang="en-US" sz="2400" smtClean="0"/>
              <a:t>In practice, keep separate adjacency lists for the forward and reverse mers</a:t>
            </a:r>
          </a:p>
        </p:txBody>
      </p:sp>
      <p:grpSp>
        <p:nvGrpSpPr>
          <p:cNvPr id="30724" name="Group 141"/>
          <p:cNvGrpSpPr>
            <a:grpSpLocks/>
          </p:cNvGrpSpPr>
          <p:nvPr/>
        </p:nvGrpSpPr>
        <p:grpSpPr bwMode="auto">
          <a:xfrm>
            <a:off x="6769100" y="3422650"/>
            <a:ext cx="696913" cy="625475"/>
            <a:chOff x="304800" y="3276600"/>
            <a:chExt cx="697702" cy="625238"/>
          </a:xfrm>
        </p:grpSpPr>
        <p:sp>
          <p:nvSpPr>
            <p:cNvPr id="30751" name="TextBox 91"/>
            <p:cNvSpPr txBox="1">
              <a:spLocks noChangeArrowheads="1"/>
            </p:cNvSpPr>
            <p:nvPr/>
          </p:nvSpPr>
          <p:spPr bwMode="auto">
            <a:xfrm>
              <a:off x="304800" y="3276600"/>
              <a:ext cx="684966" cy="369332"/>
            </a:xfrm>
            <a:prstGeom prst="rect">
              <a:avLst/>
            </a:prstGeom>
            <a:noFill/>
            <a:ln w="9525">
              <a:noFill/>
              <a:miter lim="800000"/>
              <a:headEnd/>
              <a:tailEnd/>
            </a:ln>
          </p:spPr>
          <p:txBody>
            <a:bodyPr wrap="none">
              <a:prstTxWarp prst="textNoShape">
                <a:avLst/>
              </a:prstTxWarp>
              <a:spAutoFit/>
            </a:bodyPr>
            <a:lstStyle/>
            <a:p>
              <a:r>
                <a:rPr lang="en-US"/>
                <a:t>AAG</a:t>
              </a:r>
            </a:p>
          </p:txBody>
        </p:sp>
        <p:sp>
          <p:nvSpPr>
            <p:cNvPr id="30752" name="TextBox 97"/>
            <p:cNvSpPr txBox="1">
              <a:spLocks noChangeArrowheads="1"/>
            </p:cNvSpPr>
            <p:nvPr/>
          </p:nvSpPr>
          <p:spPr bwMode="auto">
            <a:xfrm flipV="1">
              <a:off x="304800" y="3532506"/>
              <a:ext cx="633507" cy="369332"/>
            </a:xfrm>
            <a:prstGeom prst="rect">
              <a:avLst/>
            </a:prstGeom>
            <a:noFill/>
            <a:ln w="9525">
              <a:noFill/>
              <a:miter lim="800000"/>
              <a:headEnd/>
              <a:tailEnd/>
            </a:ln>
          </p:spPr>
          <p:txBody>
            <a:bodyPr wrap="none">
              <a:prstTxWarp prst="textNoShape">
                <a:avLst/>
              </a:prstTxWarp>
              <a:spAutoFit/>
            </a:bodyPr>
            <a:lstStyle/>
            <a:p>
              <a:r>
                <a:rPr lang="en-US"/>
                <a:t>CTT</a:t>
              </a:r>
            </a:p>
          </p:txBody>
        </p:sp>
        <p:sp>
          <p:nvSpPr>
            <p:cNvPr id="7" name="Rectangle 6"/>
            <p:cNvSpPr/>
            <p:nvPr/>
          </p:nvSpPr>
          <p:spPr>
            <a:xfrm>
              <a:off x="304800" y="3276600"/>
              <a:ext cx="697702" cy="6252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6" charset="-128"/>
                <a:cs typeface="ＭＳ Ｐゴシック" pitchFamily="-106" charset="-128"/>
              </a:endParaRPr>
            </a:p>
          </p:txBody>
        </p:sp>
      </p:grpSp>
      <p:grpSp>
        <p:nvGrpSpPr>
          <p:cNvPr id="30725" name="Group 142"/>
          <p:cNvGrpSpPr>
            <a:grpSpLocks/>
          </p:cNvGrpSpPr>
          <p:nvPr/>
        </p:nvGrpSpPr>
        <p:grpSpPr bwMode="auto">
          <a:xfrm>
            <a:off x="8280400" y="2803525"/>
            <a:ext cx="711200" cy="625475"/>
            <a:chOff x="304800" y="3276600"/>
            <a:chExt cx="710551" cy="625238"/>
          </a:xfrm>
        </p:grpSpPr>
        <p:sp>
          <p:nvSpPr>
            <p:cNvPr id="30748" name="TextBox 143"/>
            <p:cNvSpPr txBox="1">
              <a:spLocks noChangeArrowheads="1"/>
            </p:cNvSpPr>
            <p:nvPr/>
          </p:nvSpPr>
          <p:spPr bwMode="auto">
            <a:xfrm>
              <a:off x="304800" y="3276600"/>
              <a:ext cx="710551" cy="369332"/>
            </a:xfrm>
            <a:prstGeom prst="rect">
              <a:avLst/>
            </a:prstGeom>
            <a:noFill/>
            <a:ln w="9525">
              <a:noFill/>
              <a:miter lim="800000"/>
              <a:headEnd/>
              <a:tailEnd/>
            </a:ln>
          </p:spPr>
          <p:txBody>
            <a:bodyPr wrap="none">
              <a:prstTxWarp prst="textNoShape">
                <a:avLst/>
              </a:prstTxWarp>
              <a:spAutoFit/>
            </a:bodyPr>
            <a:lstStyle/>
            <a:p>
              <a:r>
                <a:rPr lang="en-US"/>
                <a:t>AGG</a:t>
              </a:r>
            </a:p>
          </p:txBody>
        </p:sp>
        <p:sp>
          <p:nvSpPr>
            <p:cNvPr id="30749" name="TextBox 144"/>
            <p:cNvSpPr txBox="1">
              <a:spLocks noChangeArrowheads="1"/>
            </p:cNvSpPr>
            <p:nvPr/>
          </p:nvSpPr>
          <p:spPr bwMode="auto">
            <a:xfrm flipV="1">
              <a:off x="304800" y="3532506"/>
              <a:ext cx="659155" cy="369332"/>
            </a:xfrm>
            <a:prstGeom prst="rect">
              <a:avLst/>
            </a:prstGeom>
            <a:noFill/>
            <a:ln w="9525">
              <a:noFill/>
              <a:miter lim="800000"/>
              <a:headEnd/>
              <a:tailEnd/>
            </a:ln>
          </p:spPr>
          <p:txBody>
            <a:bodyPr wrap="none">
              <a:prstTxWarp prst="textNoShape">
                <a:avLst/>
              </a:prstTxWarp>
              <a:spAutoFit/>
            </a:bodyPr>
            <a:lstStyle/>
            <a:p>
              <a:r>
                <a:rPr lang="en-US"/>
                <a:t>CCT</a:t>
              </a:r>
            </a:p>
          </p:txBody>
        </p:sp>
        <p:sp>
          <p:nvSpPr>
            <p:cNvPr id="11" name="Rectangle 10"/>
            <p:cNvSpPr/>
            <p:nvPr/>
          </p:nvSpPr>
          <p:spPr>
            <a:xfrm>
              <a:off x="304800" y="3276600"/>
              <a:ext cx="697863" cy="6252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6" charset="-128"/>
                <a:cs typeface="ＭＳ Ｐゴシック" pitchFamily="-106" charset="-128"/>
              </a:endParaRPr>
            </a:p>
          </p:txBody>
        </p:sp>
      </p:grpSp>
      <p:grpSp>
        <p:nvGrpSpPr>
          <p:cNvPr id="30726" name="Group 146"/>
          <p:cNvGrpSpPr>
            <a:grpSpLocks/>
          </p:cNvGrpSpPr>
          <p:nvPr/>
        </p:nvGrpSpPr>
        <p:grpSpPr bwMode="auto">
          <a:xfrm>
            <a:off x="5257800" y="3422650"/>
            <a:ext cx="696913" cy="625475"/>
            <a:chOff x="304800" y="3276600"/>
            <a:chExt cx="697702" cy="625238"/>
          </a:xfrm>
        </p:grpSpPr>
        <p:sp>
          <p:nvSpPr>
            <p:cNvPr id="30745" name="TextBox 147"/>
            <p:cNvSpPr txBox="1">
              <a:spLocks noChangeArrowheads="1"/>
            </p:cNvSpPr>
            <p:nvPr/>
          </p:nvSpPr>
          <p:spPr bwMode="auto">
            <a:xfrm>
              <a:off x="304800" y="3276600"/>
              <a:ext cx="659155" cy="369332"/>
            </a:xfrm>
            <a:prstGeom prst="rect">
              <a:avLst/>
            </a:prstGeom>
            <a:noFill/>
            <a:ln w="9525">
              <a:noFill/>
              <a:miter lim="800000"/>
              <a:headEnd/>
              <a:tailEnd/>
            </a:ln>
          </p:spPr>
          <p:txBody>
            <a:bodyPr wrap="none">
              <a:prstTxWarp prst="textNoShape">
                <a:avLst/>
              </a:prstTxWarp>
              <a:spAutoFit/>
            </a:bodyPr>
            <a:lstStyle/>
            <a:p>
              <a:r>
                <a:rPr lang="en-US"/>
                <a:t>ACT</a:t>
              </a:r>
            </a:p>
          </p:txBody>
        </p:sp>
        <p:sp>
          <p:nvSpPr>
            <p:cNvPr id="30746" name="TextBox 148"/>
            <p:cNvSpPr txBox="1">
              <a:spLocks noChangeArrowheads="1"/>
            </p:cNvSpPr>
            <p:nvPr/>
          </p:nvSpPr>
          <p:spPr bwMode="auto">
            <a:xfrm flipV="1">
              <a:off x="304800" y="3532506"/>
              <a:ext cx="671979" cy="369332"/>
            </a:xfrm>
            <a:prstGeom prst="rect">
              <a:avLst/>
            </a:prstGeom>
            <a:noFill/>
            <a:ln w="9525">
              <a:noFill/>
              <a:miter lim="800000"/>
              <a:headEnd/>
              <a:tailEnd/>
            </a:ln>
          </p:spPr>
          <p:txBody>
            <a:bodyPr wrap="none">
              <a:prstTxWarp prst="textNoShape">
                <a:avLst/>
              </a:prstTxWarp>
              <a:spAutoFit/>
            </a:bodyPr>
            <a:lstStyle/>
            <a:p>
              <a:r>
                <a:rPr lang="en-US"/>
                <a:t>AGT</a:t>
              </a:r>
            </a:p>
          </p:txBody>
        </p:sp>
        <p:sp>
          <p:nvSpPr>
            <p:cNvPr id="15" name="Rectangle 14"/>
            <p:cNvSpPr/>
            <p:nvPr/>
          </p:nvSpPr>
          <p:spPr>
            <a:xfrm>
              <a:off x="304800" y="3276600"/>
              <a:ext cx="697702" cy="6252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6" charset="-128"/>
                <a:cs typeface="ＭＳ Ｐゴシック" pitchFamily="-106" charset="-128"/>
              </a:endParaRPr>
            </a:p>
          </p:txBody>
        </p:sp>
      </p:grpSp>
      <p:sp>
        <p:nvSpPr>
          <p:cNvPr id="30727" name="TextBox 150"/>
          <p:cNvSpPr txBox="1">
            <a:spLocks noChangeArrowheads="1"/>
          </p:cNvSpPr>
          <p:nvPr/>
        </p:nvSpPr>
        <p:spPr bwMode="auto">
          <a:xfrm>
            <a:off x="5334000" y="1447800"/>
            <a:ext cx="3538538" cy="1200150"/>
          </a:xfrm>
          <a:prstGeom prst="rect">
            <a:avLst/>
          </a:prstGeom>
          <a:noFill/>
          <a:ln w="9525">
            <a:noFill/>
            <a:miter lim="800000"/>
            <a:headEnd/>
            <a:tailEnd/>
          </a:ln>
        </p:spPr>
        <p:txBody>
          <a:bodyPr wrap="none">
            <a:prstTxWarp prst="textNoShape">
              <a:avLst/>
            </a:prstTxWarp>
            <a:spAutoFit/>
          </a:bodyPr>
          <a:lstStyle/>
          <a:p>
            <a:r>
              <a:rPr lang="en-US"/>
              <a:t>AAGG [CCTT]:	AAG</a:t>
            </a:r>
            <a:r>
              <a:rPr lang="en-US" baseline="30000"/>
              <a:t>+</a:t>
            </a:r>
            <a:r>
              <a:rPr lang="en-US"/>
              <a:t> -&gt; AGG</a:t>
            </a:r>
            <a:r>
              <a:rPr lang="en-US" baseline="30000"/>
              <a:t>+</a:t>
            </a:r>
          </a:p>
          <a:p>
            <a:r>
              <a:rPr lang="en-US"/>
              <a:t>ACTT  [AAGA]: 	ACT</a:t>
            </a:r>
            <a:r>
              <a:rPr lang="en-US" baseline="30000"/>
              <a:t>+</a:t>
            </a:r>
            <a:r>
              <a:rPr lang="en-US"/>
              <a:t> -&gt; AAG</a:t>
            </a:r>
            <a:r>
              <a:rPr lang="en-US" baseline="30000"/>
              <a:t>-</a:t>
            </a:r>
            <a:r>
              <a:rPr lang="en-US"/>
              <a:t>  </a:t>
            </a:r>
          </a:p>
          <a:p>
            <a:r>
              <a:rPr lang="en-US"/>
              <a:t>GCTT [AAGC]:	AGC</a:t>
            </a:r>
            <a:r>
              <a:rPr lang="en-US" baseline="30000"/>
              <a:t>-</a:t>
            </a:r>
            <a:r>
              <a:rPr lang="en-US"/>
              <a:t> -&gt; AAG</a:t>
            </a:r>
            <a:r>
              <a:rPr lang="en-US" baseline="30000"/>
              <a:t>-</a:t>
            </a:r>
          </a:p>
          <a:p>
            <a:r>
              <a:rPr lang="en-US"/>
              <a:t>                         	AAG</a:t>
            </a:r>
            <a:r>
              <a:rPr lang="en-US" baseline="30000"/>
              <a:t>+</a:t>
            </a:r>
            <a:r>
              <a:rPr lang="en-US"/>
              <a:t> -&gt; AGC</a:t>
            </a:r>
            <a:r>
              <a:rPr lang="en-US" baseline="30000"/>
              <a:t>+</a:t>
            </a:r>
            <a:endParaRPr lang="en-US"/>
          </a:p>
        </p:txBody>
      </p:sp>
      <p:grpSp>
        <p:nvGrpSpPr>
          <p:cNvPr id="30728" name="Group 174"/>
          <p:cNvGrpSpPr>
            <a:grpSpLocks/>
          </p:cNvGrpSpPr>
          <p:nvPr/>
        </p:nvGrpSpPr>
        <p:grpSpPr bwMode="auto">
          <a:xfrm rot="19151584" flipV="1">
            <a:off x="6107113" y="3471863"/>
            <a:ext cx="520700" cy="460375"/>
            <a:chOff x="1078702" y="4115271"/>
            <a:chExt cx="521498" cy="460961"/>
          </a:xfrm>
        </p:grpSpPr>
        <p:cxnSp>
          <p:nvCxnSpPr>
            <p:cNvPr id="18" name="Straight Arrow Connector 17"/>
            <p:cNvCxnSpPr/>
            <p:nvPr/>
          </p:nvCxnSpPr>
          <p:spPr>
            <a:xfrm rot="10800000" flipV="1">
              <a:off x="1160371" y="4195529"/>
              <a:ext cx="373635" cy="33538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flipV="1">
              <a:off x="1079037" y="4514716"/>
              <a:ext cx="76317" cy="66760"/>
            </a:xfrm>
            <a:prstGeom prst="straightConnector1">
              <a:avLst/>
            </a:prstGeom>
            <a:ln>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0800000" flipH="1">
              <a:off x="1524258" y="4115715"/>
              <a:ext cx="76317" cy="66760"/>
            </a:xfrm>
            <a:prstGeom prst="straightConnector1">
              <a:avLst/>
            </a:prstGeom>
            <a:ln>
              <a:headEnd type="triangle"/>
              <a:tailEnd type="none"/>
            </a:ln>
          </p:spPr>
          <p:style>
            <a:lnRef idx="2">
              <a:schemeClr val="accent1"/>
            </a:lnRef>
            <a:fillRef idx="0">
              <a:schemeClr val="accent1"/>
            </a:fillRef>
            <a:effectRef idx="1">
              <a:schemeClr val="accent1"/>
            </a:effectRef>
            <a:fontRef idx="minor">
              <a:schemeClr val="tx1"/>
            </a:fontRef>
          </p:style>
        </p:cxnSp>
      </p:grpSp>
      <p:grpSp>
        <p:nvGrpSpPr>
          <p:cNvPr id="30729" name="Group 178"/>
          <p:cNvGrpSpPr>
            <a:grpSpLocks/>
          </p:cNvGrpSpPr>
          <p:nvPr/>
        </p:nvGrpSpPr>
        <p:grpSpPr bwMode="auto">
          <a:xfrm>
            <a:off x="8280400" y="4114800"/>
            <a:ext cx="698500" cy="625475"/>
            <a:chOff x="304800" y="3276600"/>
            <a:chExt cx="697702" cy="625238"/>
          </a:xfrm>
        </p:grpSpPr>
        <p:sp>
          <p:nvSpPr>
            <p:cNvPr id="30739" name="TextBox 179"/>
            <p:cNvSpPr txBox="1">
              <a:spLocks noChangeArrowheads="1"/>
            </p:cNvSpPr>
            <p:nvPr/>
          </p:nvSpPr>
          <p:spPr bwMode="auto">
            <a:xfrm>
              <a:off x="304800" y="3276600"/>
              <a:ext cx="697702" cy="369332"/>
            </a:xfrm>
            <a:prstGeom prst="rect">
              <a:avLst/>
            </a:prstGeom>
            <a:noFill/>
            <a:ln w="9525">
              <a:noFill/>
              <a:miter lim="800000"/>
              <a:headEnd/>
              <a:tailEnd/>
            </a:ln>
          </p:spPr>
          <p:txBody>
            <a:bodyPr wrap="none">
              <a:prstTxWarp prst="textNoShape">
                <a:avLst/>
              </a:prstTxWarp>
              <a:spAutoFit/>
            </a:bodyPr>
            <a:lstStyle/>
            <a:p>
              <a:r>
                <a:rPr lang="en-US"/>
                <a:t>AGC</a:t>
              </a:r>
            </a:p>
          </p:txBody>
        </p:sp>
        <p:sp>
          <p:nvSpPr>
            <p:cNvPr id="30740" name="TextBox 180"/>
            <p:cNvSpPr txBox="1">
              <a:spLocks noChangeArrowheads="1"/>
            </p:cNvSpPr>
            <p:nvPr/>
          </p:nvSpPr>
          <p:spPr bwMode="auto">
            <a:xfrm flipV="1">
              <a:off x="304800" y="3532506"/>
              <a:ext cx="671979" cy="369332"/>
            </a:xfrm>
            <a:prstGeom prst="rect">
              <a:avLst/>
            </a:prstGeom>
            <a:noFill/>
            <a:ln w="9525">
              <a:noFill/>
              <a:miter lim="800000"/>
              <a:headEnd/>
              <a:tailEnd/>
            </a:ln>
          </p:spPr>
          <p:txBody>
            <a:bodyPr wrap="none">
              <a:prstTxWarp prst="textNoShape">
                <a:avLst/>
              </a:prstTxWarp>
              <a:spAutoFit/>
            </a:bodyPr>
            <a:lstStyle/>
            <a:p>
              <a:r>
                <a:rPr lang="en-US"/>
                <a:t>GCT</a:t>
              </a:r>
            </a:p>
          </p:txBody>
        </p:sp>
        <p:sp>
          <p:nvSpPr>
            <p:cNvPr id="24" name="Rectangle 23"/>
            <p:cNvSpPr/>
            <p:nvPr/>
          </p:nvSpPr>
          <p:spPr>
            <a:xfrm>
              <a:off x="304800" y="3276600"/>
              <a:ext cx="697702" cy="6252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6" charset="-128"/>
                <a:cs typeface="ＭＳ Ｐゴシック" pitchFamily="-106" charset="-128"/>
              </a:endParaRPr>
            </a:p>
          </p:txBody>
        </p:sp>
      </p:grpSp>
      <p:grpSp>
        <p:nvGrpSpPr>
          <p:cNvPr id="30730" name="Group 182"/>
          <p:cNvGrpSpPr>
            <a:grpSpLocks/>
          </p:cNvGrpSpPr>
          <p:nvPr/>
        </p:nvGrpSpPr>
        <p:grpSpPr bwMode="auto">
          <a:xfrm flipH="1" flipV="1">
            <a:off x="7543800" y="3206750"/>
            <a:ext cx="522288" cy="460375"/>
            <a:chOff x="1078702" y="4115271"/>
            <a:chExt cx="521498" cy="460961"/>
          </a:xfrm>
        </p:grpSpPr>
        <p:cxnSp>
          <p:nvCxnSpPr>
            <p:cNvPr id="26" name="Straight Arrow Connector 25"/>
            <p:cNvCxnSpPr/>
            <p:nvPr/>
          </p:nvCxnSpPr>
          <p:spPr>
            <a:xfrm rot="10800000" flipV="1">
              <a:off x="1150032" y="4178852"/>
              <a:ext cx="374083" cy="33538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flipH="1">
              <a:off x="1078702" y="4509472"/>
              <a:ext cx="76085" cy="66760"/>
            </a:xfrm>
            <a:prstGeom prst="straightConnector1">
              <a:avLst/>
            </a:prstGeom>
            <a:ln>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flipH="1">
              <a:off x="1524115" y="4115271"/>
              <a:ext cx="76085" cy="66760"/>
            </a:xfrm>
            <a:prstGeom prst="straightConnector1">
              <a:avLst/>
            </a:prstGeom>
            <a:ln>
              <a:headEnd type="triangle"/>
              <a:tailEnd type="none"/>
            </a:ln>
          </p:spPr>
          <p:style>
            <a:lnRef idx="2">
              <a:schemeClr val="accent1"/>
            </a:lnRef>
            <a:fillRef idx="0">
              <a:schemeClr val="accent1"/>
            </a:fillRef>
            <a:effectRef idx="1">
              <a:schemeClr val="accent1"/>
            </a:effectRef>
            <a:fontRef idx="minor">
              <a:schemeClr val="tx1"/>
            </a:fontRef>
          </p:style>
        </p:cxnSp>
      </p:grpSp>
      <p:sp>
        <p:nvSpPr>
          <p:cNvPr id="30731" name="TextBox 190"/>
          <p:cNvSpPr txBox="1">
            <a:spLocks noChangeArrowheads="1"/>
          </p:cNvSpPr>
          <p:nvPr/>
        </p:nvSpPr>
        <p:spPr bwMode="auto">
          <a:xfrm>
            <a:off x="5867400" y="4962525"/>
            <a:ext cx="2546350" cy="369888"/>
          </a:xfrm>
          <a:prstGeom prst="rect">
            <a:avLst/>
          </a:prstGeom>
          <a:noFill/>
          <a:ln w="9525">
            <a:noFill/>
            <a:miter lim="800000"/>
            <a:headEnd/>
            <a:tailEnd/>
          </a:ln>
        </p:spPr>
        <p:txBody>
          <a:bodyPr wrap="none">
            <a:prstTxWarp prst="textNoShape">
              <a:avLst/>
            </a:prstTxWarp>
            <a:spAutoFit/>
          </a:bodyPr>
          <a:lstStyle/>
          <a:p>
            <a:r>
              <a:rPr lang="en-US"/>
              <a:t>(Medvedev et al, 2007)</a:t>
            </a:r>
          </a:p>
        </p:txBody>
      </p:sp>
      <p:grpSp>
        <p:nvGrpSpPr>
          <p:cNvPr id="30732" name="Group 191"/>
          <p:cNvGrpSpPr>
            <a:grpSpLocks/>
          </p:cNvGrpSpPr>
          <p:nvPr/>
        </p:nvGrpSpPr>
        <p:grpSpPr bwMode="auto">
          <a:xfrm flipH="1">
            <a:off x="7543800" y="3892550"/>
            <a:ext cx="522288" cy="460375"/>
            <a:chOff x="1078702" y="4115271"/>
            <a:chExt cx="521498" cy="460961"/>
          </a:xfrm>
        </p:grpSpPr>
        <p:cxnSp>
          <p:nvCxnSpPr>
            <p:cNvPr id="31" name="Straight Arrow Connector 30"/>
            <p:cNvCxnSpPr/>
            <p:nvPr/>
          </p:nvCxnSpPr>
          <p:spPr>
            <a:xfrm rot="10800000" flipV="1">
              <a:off x="1150032" y="4178852"/>
              <a:ext cx="374083" cy="33538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10800000" flipH="1">
              <a:off x="1078702" y="4509472"/>
              <a:ext cx="76085" cy="66760"/>
            </a:xfrm>
            <a:prstGeom prst="straightConnector1">
              <a:avLst/>
            </a:prstGeom>
            <a:ln>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0800000" flipH="1">
              <a:off x="1524115" y="4115271"/>
              <a:ext cx="76085" cy="66760"/>
            </a:xfrm>
            <a:prstGeom prst="straightConnector1">
              <a:avLst/>
            </a:prstGeom>
            <a:ln>
              <a:headEnd type="triangle"/>
              <a:tailEnd type="none"/>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4000" smtClean="0"/>
              <a:t>Graph Compression</a:t>
            </a:r>
          </a:p>
        </p:txBody>
      </p:sp>
      <p:sp>
        <p:nvSpPr>
          <p:cNvPr id="31747" name="Content Placeholder 2"/>
          <p:cNvSpPr>
            <a:spLocks noGrp="1"/>
          </p:cNvSpPr>
          <p:nvPr>
            <p:ph idx="1"/>
          </p:nvPr>
        </p:nvSpPr>
        <p:spPr>
          <a:xfrm>
            <a:off x="457200" y="990600"/>
            <a:ext cx="8229600" cy="1143000"/>
          </a:xfrm>
        </p:spPr>
        <p:txBody>
          <a:bodyPr/>
          <a:lstStyle/>
          <a:p>
            <a:r>
              <a:rPr lang="en-US" sz="2800" smtClean="0"/>
              <a:t>After construction, many edges are unambiguous</a:t>
            </a:r>
          </a:p>
          <a:p>
            <a:pPr lvl="1"/>
            <a:r>
              <a:rPr lang="en-US" sz="2000" smtClean="0"/>
              <a:t>Merge together compressible nodes</a:t>
            </a:r>
          </a:p>
          <a:p>
            <a:pPr lvl="1"/>
            <a:r>
              <a:rPr lang="en-US" sz="2000" smtClean="0"/>
              <a:t>Graph physically distributed over hundreds of computers (in Contrail)</a:t>
            </a:r>
          </a:p>
        </p:txBody>
      </p:sp>
      <p:grpSp>
        <p:nvGrpSpPr>
          <p:cNvPr id="31748" name="Group 147"/>
          <p:cNvGrpSpPr>
            <a:grpSpLocks/>
          </p:cNvGrpSpPr>
          <p:nvPr/>
        </p:nvGrpSpPr>
        <p:grpSpPr bwMode="auto">
          <a:xfrm>
            <a:off x="914400" y="2819400"/>
            <a:ext cx="4716463" cy="3352800"/>
            <a:chOff x="76200" y="1524000"/>
            <a:chExt cx="7086600" cy="4191000"/>
          </a:xfrm>
        </p:grpSpPr>
        <p:grpSp>
          <p:nvGrpSpPr>
            <p:cNvPr id="31767" name="Group 155"/>
            <p:cNvGrpSpPr>
              <a:grpSpLocks/>
            </p:cNvGrpSpPr>
            <p:nvPr/>
          </p:nvGrpSpPr>
          <p:grpSpPr bwMode="auto">
            <a:xfrm>
              <a:off x="165950" y="1766094"/>
              <a:ext cx="6926628" cy="3651250"/>
              <a:chOff x="229452" y="1766899"/>
              <a:chExt cx="6927125" cy="3651250"/>
            </a:xfrm>
          </p:grpSpPr>
          <p:cxnSp>
            <p:nvCxnSpPr>
              <p:cNvPr id="145" name="Straight Arrow Connector 144"/>
              <p:cNvCxnSpPr/>
              <p:nvPr/>
            </p:nvCxnSpPr>
            <p:spPr>
              <a:xfrm>
                <a:off x="2992668" y="3552837"/>
                <a:ext cx="286251" cy="1985"/>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147" name="Oval 6"/>
              <p:cNvSpPr/>
              <p:nvPr/>
            </p:nvSpPr>
            <p:spPr>
              <a:xfrm>
                <a:off x="3357639" y="3515134"/>
                <a:ext cx="76334" cy="75406"/>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48" name="Straight Arrow Connector 147"/>
              <p:cNvCxnSpPr/>
              <p:nvPr/>
            </p:nvCxnSpPr>
            <p:spPr>
              <a:xfrm>
                <a:off x="3515077" y="3552837"/>
                <a:ext cx="286251" cy="1985"/>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149" name="Oval 6"/>
              <p:cNvSpPr/>
              <p:nvPr/>
            </p:nvSpPr>
            <p:spPr>
              <a:xfrm>
                <a:off x="3882433" y="3515134"/>
                <a:ext cx="76334" cy="75406"/>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51" name="Straight Arrow Connector 150"/>
              <p:cNvCxnSpPr/>
              <p:nvPr/>
            </p:nvCxnSpPr>
            <p:spPr>
              <a:xfrm>
                <a:off x="4035101" y="3552837"/>
                <a:ext cx="286251" cy="1985"/>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152" name="Oval 6"/>
              <p:cNvSpPr/>
              <p:nvPr/>
            </p:nvSpPr>
            <p:spPr>
              <a:xfrm>
                <a:off x="4400071" y="3515134"/>
                <a:ext cx="76334" cy="75406"/>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53" name="Oval 6"/>
              <p:cNvSpPr/>
              <p:nvPr/>
            </p:nvSpPr>
            <p:spPr>
              <a:xfrm>
                <a:off x="2837616" y="3515134"/>
                <a:ext cx="76334" cy="75406"/>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nvGrpSpPr>
              <p:cNvPr id="31776" name="Group 151"/>
              <p:cNvGrpSpPr>
                <a:grpSpLocks/>
              </p:cNvGrpSpPr>
              <p:nvPr/>
            </p:nvGrpSpPr>
            <p:grpSpPr bwMode="auto">
              <a:xfrm>
                <a:off x="229452" y="3515700"/>
                <a:ext cx="2528521" cy="75407"/>
                <a:chOff x="229452" y="3515700"/>
                <a:chExt cx="2528521" cy="75407"/>
              </a:xfrm>
            </p:grpSpPr>
            <p:sp>
              <p:nvSpPr>
                <p:cNvPr id="235" name="Oval 6"/>
                <p:cNvSpPr/>
                <p:nvPr/>
              </p:nvSpPr>
              <p:spPr>
                <a:xfrm>
                  <a:off x="230342" y="3515134"/>
                  <a:ext cx="76334" cy="75406"/>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36" name="Oval 6"/>
                <p:cNvSpPr/>
                <p:nvPr/>
              </p:nvSpPr>
              <p:spPr>
                <a:xfrm>
                  <a:off x="1795183" y="3515134"/>
                  <a:ext cx="78720" cy="75406"/>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237" name="Straight Arrow Connector 236"/>
                <p:cNvCxnSpPr/>
                <p:nvPr/>
              </p:nvCxnSpPr>
              <p:spPr>
                <a:xfrm>
                  <a:off x="1950236" y="3548867"/>
                  <a:ext cx="286251" cy="5954"/>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238" name="Oval 6"/>
                <p:cNvSpPr/>
                <p:nvPr/>
              </p:nvSpPr>
              <p:spPr>
                <a:xfrm>
                  <a:off x="2315206" y="3515134"/>
                  <a:ext cx="76334" cy="75406"/>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239" name="Straight Arrow Connector 238"/>
                <p:cNvCxnSpPr/>
                <p:nvPr/>
              </p:nvCxnSpPr>
              <p:spPr>
                <a:xfrm>
                  <a:off x="2472644" y="3548867"/>
                  <a:ext cx="286251" cy="5954"/>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240" name="Oval 6"/>
                <p:cNvSpPr/>
                <p:nvPr/>
              </p:nvSpPr>
              <p:spPr>
                <a:xfrm>
                  <a:off x="1272775" y="3515134"/>
                  <a:ext cx="76334" cy="75406"/>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241" name="Straight Arrow Connector 240"/>
                <p:cNvCxnSpPr/>
                <p:nvPr/>
              </p:nvCxnSpPr>
              <p:spPr>
                <a:xfrm>
                  <a:off x="1430213" y="3548867"/>
                  <a:ext cx="286251" cy="5954"/>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242" name="Oval 6"/>
                <p:cNvSpPr/>
                <p:nvPr/>
              </p:nvSpPr>
              <p:spPr>
                <a:xfrm>
                  <a:off x="752751" y="3515134"/>
                  <a:ext cx="76334" cy="75406"/>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243" name="Straight Arrow Connector 242"/>
                <p:cNvCxnSpPr/>
                <p:nvPr/>
              </p:nvCxnSpPr>
              <p:spPr>
                <a:xfrm>
                  <a:off x="907803" y="3548867"/>
                  <a:ext cx="286251" cy="5954"/>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244" name="Straight Arrow Connector 243"/>
                <p:cNvCxnSpPr/>
                <p:nvPr/>
              </p:nvCxnSpPr>
              <p:spPr>
                <a:xfrm>
                  <a:off x="385395" y="3548867"/>
                  <a:ext cx="288636" cy="5954"/>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grpSp>
          <p:grpSp>
            <p:nvGrpSpPr>
              <p:cNvPr id="31777" name="Group 149"/>
              <p:cNvGrpSpPr>
                <a:grpSpLocks/>
              </p:cNvGrpSpPr>
              <p:nvPr/>
            </p:nvGrpSpPr>
            <p:grpSpPr bwMode="auto">
              <a:xfrm>
                <a:off x="1723619" y="1766899"/>
                <a:ext cx="4062386" cy="1639095"/>
                <a:chOff x="1723619" y="1766899"/>
                <a:chExt cx="4062386" cy="1639095"/>
              </a:xfrm>
            </p:grpSpPr>
            <p:cxnSp>
              <p:nvCxnSpPr>
                <p:cNvPr id="206" name="Straight Arrow Connector 205"/>
                <p:cNvCxnSpPr/>
                <p:nvPr/>
              </p:nvCxnSpPr>
              <p:spPr>
                <a:xfrm rot="8768044" flipH="1" flipV="1">
                  <a:off x="4521729" y="3404009"/>
                  <a:ext cx="286251" cy="1984"/>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207" name="Oval 6"/>
                <p:cNvSpPr/>
                <p:nvPr/>
              </p:nvSpPr>
              <p:spPr>
                <a:xfrm rot="8768044" flipH="1" flipV="1">
                  <a:off x="4843761" y="3223430"/>
                  <a:ext cx="76334" cy="75406"/>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208" name="Straight Arrow Connector 207"/>
                <p:cNvCxnSpPr/>
                <p:nvPr/>
              </p:nvCxnSpPr>
              <p:spPr>
                <a:xfrm rot="8768044" flipH="1" flipV="1">
                  <a:off x="4955877" y="3114290"/>
                  <a:ext cx="286251" cy="1984"/>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209" name="Oval 6"/>
                <p:cNvSpPr/>
                <p:nvPr/>
              </p:nvSpPr>
              <p:spPr>
                <a:xfrm rot="8768044" flipH="1" flipV="1">
                  <a:off x="5275525" y="2931728"/>
                  <a:ext cx="76334" cy="77390"/>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210" name="Straight Arrow Connector 209"/>
                <p:cNvCxnSpPr/>
                <p:nvPr/>
              </p:nvCxnSpPr>
              <p:spPr>
                <a:xfrm rot="8768044" flipH="1" flipV="1">
                  <a:off x="5387639" y="2822587"/>
                  <a:ext cx="286251" cy="1985"/>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211" name="Oval 6"/>
                <p:cNvSpPr/>
                <p:nvPr/>
              </p:nvSpPr>
              <p:spPr>
                <a:xfrm rot="8768044" flipH="1" flipV="1">
                  <a:off x="5709673" y="2642009"/>
                  <a:ext cx="76334" cy="75406"/>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212" name="Straight Arrow Connector 211"/>
                <p:cNvCxnSpPr/>
                <p:nvPr/>
              </p:nvCxnSpPr>
              <p:spPr>
                <a:xfrm rot="2031956" flipH="1">
                  <a:off x="5437734" y="2530884"/>
                  <a:ext cx="286251" cy="1984"/>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213" name="Oval 6"/>
                <p:cNvSpPr/>
                <p:nvPr/>
              </p:nvSpPr>
              <p:spPr>
                <a:xfrm rot="2031956" flipH="1">
                  <a:off x="5325618" y="2348322"/>
                  <a:ext cx="76334" cy="77390"/>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214" name="Straight Arrow Connector 213"/>
                <p:cNvCxnSpPr/>
                <p:nvPr/>
              </p:nvCxnSpPr>
              <p:spPr>
                <a:xfrm rot="2031956" flipH="1">
                  <a:off x="5005971" y="2239180"/>
                  <a:ext cx="286251" cy="1985"/>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215" name="Oval 6"/>
                <p:cNvSpPr/>
                <p:nvPr/>
              </p:nvSpPr>
              <p:spPr>
                <a:xfrm rot="2031956" flipH="1">
                  <a:off x="4893856" y="2058603"/>
                  <a:ext cx="73948" cy="75406"/>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216" name="Straight Arrow Connector 215"/>
                <p:cNvCxnSpPr/>
                <p:nvPr/>
              </p:nvCxnSpPr>
              <p:spPr>
                <a:xfrm rot="2031956" flipH="1">
                  <a:off x="4574209" y="1949462"/>
                  <a:ext cx="283865"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217" name="Oval 6"/>
                <p:cNvSpPr/>
                <p:nvPr/>
              </p:nvSpPr>
              <p:spPr>
                <a:xfrm rot="2031956" flipH="1">
                  <a:off x="4459708" y="1768884"/>
                  <a:ext cx="81105" cy="75406"/>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218" name="Straight Arrow Connector 217"/>
                <p:cNvCxnSpPr/>
                <p:nvPr/>
              </p:nvCxnSpPr>
              <p:spPr>
                <a:xfrm rot="8768044">
                  <a:off x="2689720" y="1937555"/>
                  <a:ext cx="267168" cy="1985"/>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219" name="Oval 6"/>
                <p:cNvSpPr/>
                <p:nvPr/>
              </p:nvSpPr>
              <p:spPr>
                <a:xfrm rot="8768044">
                  <a:off x="2589532" y="2020899"/>
                  <a:ext cx="76334" cy="77391"/>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220" name="Straight Arrow Connector 219"/>
                <p:cNvCxnSpPr/>
                <p:nvPr/>
              </p:nvCxnSpPr>
              <p:spPr>
                <a:xfrm rot="8768044">
                  <a:off x="2267498" y="2207430"/>
                  <a:ext cx="283867" cy="1985"/>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221" name="Oval 6"/>
                <p:cNvSpPr/>
                <p:nvPr/>
              </p:nvSpPr>
              <p:spPr>
                <a:xfrm rot="8768044">
                  <a:off x="2157769" y="2314587"/>
                  <a:ext cx="76334" cy="75406"/>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222" name="Straight Arrow Connector 221"/>
                <p:cNvCxnSpPr/>
                <p:nvPr/>
              </p:nvCxnSpPr>
              <p:spPr>
                <a:xfrm rot="8768044">
                  <a:off x="1833350" y="2497149"/>
                  <a:ext cx="288638" cy="1985"/>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223" name="Oval 6"/>
                <p:cNvSpPr/>
                <p:nvPr/>
              </p:nvSpPr>
              <p:spPr>
                <a:xfrm rot="8768044">
                  <a:off x="1723621" y="2604305"/>
                  <a:ext cx="76334" cy="77391"/>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224" name="Straight Arrow Connector 223"/>
                <p:cNvCxnSpPr/>
                <p:nvPr/>
              </p:nvCxnSpPr>
              <p:spPr>
                <a:xfrm rot="2031956" flipV="1">
                  <a:off x="1783257" y="2788853"/>
                  <a:ext cx="288636" cy="1984"/>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225" name="Oval 6"/>
                <p:cNvSpPr/>
                <p:nvPr/>
              </p:nvSpPr>
              <p:spPr>
                <a:xfrm rot="2031956" flipV="1">
                  <a:off x="2105289" y="2896009"/>
                  <a:ext cx="76334" cy="75406"/>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226" name="Straight Arrow Connector 225"/>
                <p:cNvCxnSpPr/>
                <p:nvPr/>
              </p:nvCxnSpPr>
              <p:spPr>
                <a:xfrm rot="2031956" flipV="1">
                  <a:off x="2217405" y="3080555"/>
                  <a:ext cx="286251"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227" name="Oval 6"/>
                <p:cNvSpPr/>
                <p:nvPr/>
              </p:nvSpPr>
              <p:spPr>
                <a:xfrm rot="2031956" flipV="1">
                  <a:off x="2539437" y="3187712"/>
                  <a:ext cx="76334" cy="75406"/>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228" name="Straight Arrow Connector 227"/>
                <p:cNvCxnSpPr/>
                <p:nvPr/>
              </p:nvCxnSpPr>
              <p:spPr>
                <a:xfrm rot="2031956" flipV="1">
                  <a:off x="2649167" y="3370274"/>
                  <a:ext cx="286251" cy="1985"/>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229" name="Oval 6"/>
                <p:cNvSpPr/>
                <p:nvPr/>
              </p:nvSpPr>
              <p:spPr>
                <a:xfrm flipH="1">
                  <a:off x="2968814" y="1778805"/>
                  <a:ext cx="81105" cy="75406"/>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sp>
              <p:nvSpPr>
                <p:cNvPr id="230" name="Oval 6"/>
                <p:cNvSpPr/>
                <p:nvPr/>
              </p:nvSpPr>
              <p:spPr>
                <a:xfrm flipH="1">
                  <a:off x="3448286" y="1766899"/>
                  <a:ext cx="73948" cy="75406"/>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231" name="Straight Arrow Connector 230"/>
                <p:cNvCxnSpPr/>
                <p:nvPr/>
              </p:nvCxnSpPr>
              <p:spPr>
                <a:xfrm flipH="1">
                  <a:off x="3080930" y="1806587"/>
                  <a:ext cx="286251"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232" name="Oval 6"/>
                <p:cNvSpPr/>
                <p:nvPr/>
              </p:nvSpPr>
              <p:spPr>
                <a:xfrm flipH="1">
                  <a:off x="3965924" y="1766899"/>
                  <a:ext cx="76334" cy="75406"/>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233" name="Straight Arrow Connector 232"/>
                <p:cNvCxnSpPr/>
                <p:nvPr/>
              </p:nvCxnSpPr>
              <p:spPr>
                <a:xfrm flipH="1">
                  <a:off x="3603338" y="1806587"/>
                  <a:ext cx="283867"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234" name="Straight Arrow Connector 233"/>
                <p:cNvCxnSpPr/>
                <p:nvPr/>
              </p:nvCxnSpPr>
              <p:spPr>
                <a:xfrm flipH="1">
                  <a:off x="4123362" y="1806587"/>
                  <a:ext cx="286251"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grpSp>
          <p:grpSp>
            <p:nvGrpSpPr>
              <p:cNvPr id="31778" name="Group 150"/>
              <p:cNvGrpSpPr>
                <a:grpSpLocks/>
              </p:cNvGrpSpPr>
              <p:nvPr/>
            </p:nvGrpSpPr>
            <p:grpSpPr bwMode="auto">
              <a:xfrm>
                <a:off x="4621917" y="3515134"/>
                <a:ext cx="2534660" cy="80010"/>
                <a:chOff x="4621917" y="3515134"/>
                <a:chExt cx="2534660" cy="80010"/>
              </a:xfrm>
            </p:grpSpPr>
            <p:sp>
              <p:nvSpPr>
                <p:cNvPr id="196" name="Oval 6"/>
                <p:cNvSpPr>
                  <a:spLocks noChangeAspect="1"/>
                </p:cNvSpPr>
                <p:nvPr/>
              </p:nvSpPr>
              <p:spPr>
                <a:xfrm>
                  <a:off x="6031703" y="3515134"/>
                  <a:ext cx="83491" cy="79375"/>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197" name="Straight Arrow Connector 196"/>
                <p:cNvCxnSpPr/>
                <p:nvPr/>
              </p:nvCxnSpPr>
              <p:spPr>
                <a:xfrm>
                  <a:off x="6186757" y="3554822"/>
                  <a:ext cx="286251" cy="0"/>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sp>
              <p:nvSpPr>
                <p:cNvPr id="198" name="Oval 6"/>
                <p:cNvSpPr>
                  <a:spLocks noChangeAspect="1"/>
                </p:cNvSpPr>
                <p:nvPr/>
              </p:nvSpPr>
              <p:spPr>
                <a:xfrm>
                  <a:off x="6551727" y="3515134"/>
                  <a:ext cx="83491" cy="79375"/>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199" name="Straight Arrow Connector 198"/>
                <p:cNvCxnSpPr/>
                <p:nvPr/>
              </p:nvCxnSpPr>
              <p:spPr>
                <a:xfrm>
                  <a:off x="6706780" y="3554822"/>
                  <a:ext cx="288636" cy="0"/>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sp>
              <p:nvSpPr>
                <p:cNvPr id="200" name="Oval 6"/>
                <p:cNvSpPr>
                  <a:spLocks noChangeAspect="1"/>
                </p:cNvSpPr>
                <p:nvPr/>
              </p:nvSpPr>
              <p:spPr>
                <a:xfrm>
                  <a:off x="7074137" y="3515134"/>
                  <a:ext cx="83489" cy="79375"/>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sp>
              <p:nvSpPr>
                <p:cNvPr id="201" name="Oval 6"/>
                <p:cNvSpPr>
                  <a:spLocks noChangeAspect="1"/>
                </p:cNvSpPr>
                <p:nvPr/>
              </p:nvSpPr>
              <p:spPr>
                <a:xfrm>
                  <a:off x="5506909" y="3515134"/>
                  <a:ext cx="83491" cy="79375"/>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202" name="Straight Arrow Connector 201"/>
                <p:cNvCxnSpPr/>
                <p:nvPr/>
              </p:nvCxnSpPr>
              <p:spPr>
                <a:xfrm>
                  <a:off x="5664347" y="3554822"/>
                  <a:ext cx="286251" cy="0"/>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sp>
              <p:nvSpPr>
                <p:cNvPr id="203" name="Oval 6"/>
                <p:cNvSpPr>
                  <a:spLocks noChangeAspect="1"/>
                </p:cNvSpPr>
                <p:nvPr/>
              </p:nvSpPr>
              <p:spPr>
                <a:xfrm>
                  <a:off x="4989272" y="3515134"/>
                  <a:ext cx="83489" cy="79375"/>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204" name="Straight Arrow Connector 203"/>
                <p:cNvCxnSpPr/>
                <p:nvPr/>
              </p:nvCxnSpPr>
              <p:spPr>
                <a:xfrm>
                  <a:off x="5144324" y="3554822"/>
                  <a:ext cx="286251" cy="0"/>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cxnSp>
              <p:nvCxnSpPr>
                <p:cNvPr id="205" name="Straight Arrow Connector 204"/>
                <p:cNvCxnSpPr/>
                <p:nvPr/>
              </p:nvCxnSpPr>
              <p:spPr>
                <a:xfrm>
                  <a:off x="4621915" y="3554822"/>
                  <a:ext cx="286251"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cxnSp>
            <p:nvCxnSpPr>
              <p:cNvPr id="157" name="Straight Arrow Connector 156"/>
              <p:cNvCxnSpPr/>
              <p:nvPr/>
            </p:nvCxnSpPr>
            <p:spPr>
              <a:xfrm rot="12831956" flipH="1">
                <a:off x="4521728" y="3779055"/>
                <a:ext cx="286251" cy="1985"/>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58" name="Oval 6"/>
              <p:cNvSpPr/>
              <p:nvPr/>
            </p:nvSpPr>
            <p:spPr>
              <a:xfrm rot="12831956" flipH="1">
                <a:off x="4841376" y="3886212"/>
                <a:ext cx="76334" cy="75406"/>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59" name="Straight Arrow Connector 158"/>
              <p:cNvCxnSpPr/>
              <p:nvPr/>
            </p:nvCxnSpPr>
            <p:spPr>
              <a:xfrm rot="12831956" flipH="1">
                <a:off x="4953490" y="4070759"/>
                <a:ext cx="288638"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60" name="Oval 6"/>
              <p:cNvSpPr/>
              <p:nvPr/>
            </p:nvSpPr>
            <p:spPr>
              <a:xfrm rot="12831956" flipH="1">
                <a:off x="5275524" y="4177915"/>
                <a:ext cx="76334" cy="75406"/>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61" name="Straight Arrow Connector 160"/>
              <p:cNvCxnSpPr/>
              <p:nvPr/>
            </p:nvCxnSpPr>
            <p:spPr>
              <a:xfrm rot="12831956" flipH="1">
                <a:off x="5387638" y="4362462"/>
                <a:ext cx="283867" cy="1985"/>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62" name="Oval 6"/>
              <p:cNvSpPr/>
              <p:nvPr/>
            </p:nvSpPr>
            <p:spPr>
              <a:xfrm rot="12831956" flipH="1">
                <a:off x="5707285" y="4469618"/>
                <a:ext cx="76334" cy="75406"/>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63" name="Straight Arrow Connector 162"/>
              <p:cNvCxnSpPr/>
              <p:nvPr/>
            </p:nvCxnSpPr>
            <p:spPr>
              <a:xfrm rot="19568044" flipH="1" flipV="1">
                <a:off x="5437733" y="4654165"/>
                <a:ext cx="286251"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64" name="Oval 6"/>
              <p:cNvSpPr/>
              <p:nvPr/>
            </p:nvSpPr>
            <p:spPr>
              <a:xfrm rot="19568044" flipH="1" flipV="1">
                <a:off x="5328003" y="4759337"/>
                <a:ext cx="76334" cy="77391"/>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65" name="Straight Arrow Connector 164"/>
              <p:cNvCxnSpPr/>
              <p:nvPr/>
            </p:nvCxnSpPr>
            <p:spPr>
              <a:xfrm rot="19568044" flipH="1" flipV="1">
                <a:off x="5003585" y="4943884"/>
                <a:ext cx="286251" cy="1984"/>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66" name="Oval 6"/>
              <p:cNvSpPr/>
              <p:nvPr/>
            </p:nvSpPr>
            <p:spPr>
              <a:xfrm rot="19568044" flipH="1" flipV="1">
                <a:off x="4893855" y="5051040"/>
                <a:ext cx="76334" cy="75406"/>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67" name="Straight Arrow Connector 166"/>
              <p:cNvCxnSpPr/>
              <p:nvPr/>
            </p:nvCxnSpPr>
            <p:spPr>
              <a:xfrm rot="19568044" flipH="1" flipV="1">
                <a:off x="4571821" y="5235587"/>
                <a:ext cx="286251"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68" name="Oval 6"/>
              <p:cNvSpPr/>
              <p:nvPr/>
            </p:nvSpPr>
            <p:spPr>
              <a:xfrm rot="19568044" flipH="1" flipV="1">
                <a:off x="4459707" y="5340759"/>
                <a:ext cx="83489" cy="75406"/>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69" name="Straight Arrow Connector 168"/>
              <p:cNvCxnSpPr/>
              <p:nvPr/>
            </p:nvCxnSpPr>
            <p:spPr>
              <a:xfrm rot="12831956" flipV="1">
                <a:off x="2579989" y="5227649"/>
                <a:ext cx="286251" cy="1985"/>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70" name="Oval 6"/>
              <p:cNvSpPr/>
              <p:nvPr/>
            </p:nvSpPr>
            <p:spPr>
              <a:xfrm rot="12831956" flipV="1">
                <a:off x="2470260" y="5047072"/>
                <a:ext cx="76334" cy="75406"/>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71" name="Straight Arrow Connector 170"/>
              <p:cNvCxnSpPr/>
              <p:nvPr/>
            </p:nvCxnSpPr>
            <p:spPr>
              <a:xfrm rot="12831956" flipV="1">
                <a:off x="2148226" y="4937930"/>
                <a:ext cx="288638" cy="1985"/>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72" name="Oval 6"/>
              <p:cNvSpPr/>
              <p:nvPr/>
            </p:nvSpPr>
            <p:spPr>
              <a:xfrm rot="12831956" flipV="1">
                <a:off x="2036112" y="4753384"/>
                <a:ext cx="76334" cy="7739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73" name="Straight Arrow Connector 172"/>
              <p:cNvCxnSpPr/>
              <p:nvPr/>
            </p:nvCxnSpPr>
            <p:spPr>
              <a:xfrm rot="12831956" flipV="1">
                <a:off x="1716464" y="4646228"/>
                <a:ext cx="286251" cy="1984"/>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74" name="Oval 6"/>
              <p:cNvSpPr/>
              <p:nvPr/>
            </p:nvSpPr>
            <p:spPr>
              <a:xfrm rot="12831956" flipV="1">
                <a:off x="1604348" y="4463665"/>
                <a:ext cx="76334" cy="75406"/>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75" name="Straight Arrow Connector 174"/>
              <p:cNvCxnSpPr/>
              <p:nvPr/>
            </p:nvCxnSpPr>
            <p:spPr>
              <a:xfrm rot="19568044">
                <a:off x="1663985" y="4356509"/>
                <a:ext cx="286251" cy="1984"/>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79" name="Oval 6"/>
              <p:cNvSpPr/>
              <p:nvPr/>
            </p:nvSpPr>
            <p:spPr>
              <a:xfrm rot="19568044">
                <a:off x="1986017" y="4171962"/>
                <a:ext cx="76334" cy="77391"/>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80" name="Straight Arrow Connector 179"/>
              <p:cNvCxnSpPr/>
              <p:nvPr/>
            </p:nvCxnSpPr>
            <p:spPr>
              <a:xfrm rot="19568044">
                <a:off x="2098133" y="4064805"/>
                <a:ext cx="286251" cy="1985"/>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81" name="Oval 6"/>
              <p:cNvSpPr/>
              <p:nvPr/>
            </p:nvSpPr>
            <p:spPr>
              <a:xfrm rot="19568044">
                <a:off x="2417780" y="3882243"/>
                <a:ext cx="76334" cy="75406"/>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83" name="Straight Arrow Connector 182"/>
              <p:cNvCxnSpPr/>
              <p:nvPr/>
            </p:nvCxnSpPr>
            <p:spPr>
              <a:xfrm rot="19568044">
                <a:off x="2529895" y="3775087"/>
                <a:ext cx="288638"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87" name="Oval 6"/>
              <p:cNvSpPr/>
              <p:nvPr/>
            </p:nvSpPr>
            <p:spPr>
              <a:xfrm flipH="1" flipV="1">
                <a:off x="2923491" y="5342743"/>
                <a:ext cx="83489" cy="75406"/>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88" name="Oval 6"/>
              <p:cNvSpPr/>
              <p:nvPr/>
            </p:nvSpPr>
            <p:spPr>
              <a:xfrm flipH="1" flipV="1">
                <a:off x="3443514" y="5342743"/>
                <a:ext cx="76334" cy="75406"/>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89" name="Straight Arrow Connector 188"/>
              <p:cNvCxnSpPr/>
              <p:nvPr/>
            </p:nvCxnSpPr>
            <p:spPr>
              <a:xfrm flipH="1" flipV="1">
                <a:off x="3078543" y="5378462"/>
                <a:ext cx="286251"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90" name="Oval 6"/>
              <p:cNvSpPr/>
              <p:nvPr/>
            </p:nvSpPr>
            <p:spPr>
              <a:xfrm flipH="1" flipV="1">
                <a:off x="3968309" y="5342743"/>
                <a:ext cx="76334" cy="75406"/>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91" name="Straight Arrow Connector 190"/>
              <p:cNvCxnSpPr/>
              <p:nvPr/>
            </p:nvCxnSpPr>
            <p:spPr>
              <a:xfrm flipH="1" flipV="1">
                <a:off x="3600953" y="5378462"/>
                <a:ext cx="286251"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192" name="Straight Arrow Connector 191"/>
              <p:cNvCxnSpPr/>
              <p:nvPr/>
            </p:nvCxnSpPr>
            <p:spPr>
              <a:xfrm flipH="1" flipV="1">
                <a:off x="4120976" y="5378462"/>
                <a:ext cx="286251"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grpSp>
        <p:sp>
          <p:nvSpPr>
            <p:cNvPr id="144" name="Rectangle 143"/>
            <p:cNvSpPr/>
            <p:nvPr/>
          </p:nvSpPr>
          <p:spPr>
            <a:xfrm>
              <a:off x="76200" y="1524000"/>
              <a:ext cx="7086600" cy="4191000"/>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grpSp>
        <p:nvGrpSpPr>
          <p:cNvPr id="31749" name="Group 146"/>
          <p:cNvGrpSpPr>
            <a:grpSpLocks/>
          </p:cNvGrpSpPr>
          <p:nvPr/>
        </p:nvGrpSpPr>
        <p:grpSpPr bwMode="auto">
          <a:xfrm>
            <a:off x="6726238" y="3643313"/>
            <a:ext cx="2112962" cy="1614487"/>
            <a:chOff x="6931025" y="3871432"/>
            <a:chExt cx="2112482" cy="1614968"/>
          </a:xfrm>
        </p:grpSpPr>
        <p:grpSp>
          <p:nvGrpSpPr>
            <p:cNvPr id="31750" name="Group 160"/>
            <p:cNvGrpSpPr>
              <a:grpSpLocks/>
            </p:cNvGrpSpPr>
            <p:nvPr/>
          </p:nvGrpSpPr>
          <p:grpSpPr bwMode="auto">
            <a:xfrm>
              <a:off x="7069106" y="4026862"/>
              <a:ext cx="1799816" cy="1327229"/>
              <a:chOff x="7297727" y="3188662"/>
              <a:chExt cx="1800461" cy="1327229"/>
            </a:xfrm>
          </p:grpSpPr>
          <p:sp>
            <p:nvSpPr>
              <p:cNvPr id="248" name="Oval 247"/>
              <p:cNvSpPr/>
              <p:nvPr/>
            </p:nvSpPr>
            <p:spPr bwMode="auto">
              <a:xfrm>
                <a:off x="7297727" y="3811338"/>
                <a:ext cx="220692" cy="65106"/>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49" name="Oval 248"/>
              <p:cNvSpPr/>
              <p:nvPr/>
            </p:nvSpPr>
            <p:spPr bwMode="auto">
              <a:xfrm>
                <a:off x="8077199" y="3821112"/>
                <a:ext cx="211137" cy="75552"/>
              </a:xfrm>
              <a:prstGeom prst="ellipse">
                <a:avLst/>
              </a:prstGeom>
            </p:spPr>
            <p:style>
              <a:lnRef idx="0">
                <a:schemeClr val="accent3"/>
              </a:lnRef>
              <a:fillRef idx="3">
                <a:schemeClr val="accent3"/>
              </a:fillRef>
              <a:effectRef idx="3">
                <a:schemeClr val="accent3"/>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250" name="Straight Arrow Connector 249"/>
              <p:cNvCxnSpPr/>
              <p:nvPr/>
            </p:nvCxnSpPr>
            <p:spPr bwMode="auto">
              <a:xfrm>
                <a:off x="7589865" y="3851037"/>
                <a:ext cx="411217" cy="1588"/>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grpSp>
            <p:nvGrpSpPr>
              <p:cNvPr id="31757" name="Group 153"/>
              <p:cNvGrpSpPr>
                <a:grpSpLocks/>
              </p:cNvGrpSpPr>
              <p:nvPr/>
            </p:nvGrpSpPr>
            <p:grpSpPr bwMode="auto">
              <a:xfrm>
                <a:off x="7727116" y="3188662"/>
                <a:ext cx="874604" cy="583231"/>
                <a:chOff x="6965116" y="5093662"/>
                <a:chExt cx="874604" cy="583231"/>
              </a:xfrm>
            </p:grpSpPr>
            <p:sp>
              <p:nvSpPr>
                <p:cNvPr id="263" name="Oval 262"/>
                <p:cNvSpPr/>
                <p:nvPr/>
              </p:nvSpPr>
              <p:spPr bwMode="auto">
                <a:xfrm>
                  <a:off x="7100951" y="5093853"/>
                  <a:ext cx="558873" cy="57167"/>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sp>
              <p:nvSpPr>
                <p:cNvPr id="264" name="Arc 263"/>
                <p:cNvSpPr/>
                <p:nvPr/>
              </p:nvSpPr>
              <p:spPr bwMode="auto">
                <a:xfrm flipV="1">
                  <a:off x="7428019" y="5171663"/>
                  <a:ext cx="411217" cy="504976"/>
                </a:xfrm>
                <a:prstGeom prst="arc">
                  <a:avLst>
                    <a:gd name="adj1" fmla="val 15771079"/>
                    <a:gd name="adj2" fmla="val 4374599"/>
                  </a:avLst>
                </a:prstGeom>
                <a:noFill/>
                <a:ln>
                  <a:tailEnd type="triangle"/>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sp>
              <p:nvSpPr>
                <p:cNvPr id="265" name="Arc 264"/>
                <p:cNvSpPr/>
                <p:nvPr/>
              </p:nvSpPr>
              <p:spPr bwMode="auto">
                <a:xfrm flipH="1">
                  <a:off x="6964408" y="5141492"/>
                  <a:ext cx="319130" cy="504976"/>
                </a:xfrm>
                <a:prstGeom prst="arc">
                  <a:avLst>
                    <a:gd name="adj1" fmla="val 17595932"/>
                    <a:gd name="adj2" fmla="val 5663847"/>
                  </a:avLst>
                </a:prstGeom>
                <a:noFill/>
                <a:ln>
                  <a:tailEnd type="triangle"/>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grpSp>
          <p:grpSp>
            <p:nvGrpSpPr>
              <p:cNvPr id="31758" name="Group 154"/>
              <p:cNvGrpSpPr>
                <a:grpSpLocks/>
              </p:cNvGrpSpPr>
              <p:nvPr/>
            </p:nvGrpSpPr>
            <p:grpSpPr bwMode="auto">
              <a:xfrm>
                <a:off x="7734346" y="3939964"/>
                <a:ext cx="882454" cy="575927"/>
                <a:chOff x="6972346" y="5844964"/>
                <a:chExt cx="882454" cy="575927"/>
              </a:xfrm>
            </p:grpSpPr>
            <p:sp>
              <p:nvSpPr>
                <p:cNvPr id="260" name="Oval 259"/>
                <p:cNvSpPr/>
                <p:nvPr/>
              </p:nvSpPr>
              <p:spPr bwMode="auto">
                <a:xfrm>
                  <a:off x="7129530" y="6345176"/>
                  <a:ext cx="558873" cy="76223"/>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61" name="Arc 260"/>
                <p:cNvSpPr/>
                <p:nvPr/>
              </p:nvSpPr>
              <p:spPr bwMode="auto">
                <a:xfrm>
                  <a:off x="7443896" y="5844964"/>
                  <a:ext cx="411217" cy="504975"/>
                </a:xfrm>
                <a:prstGeom prst="arc">
                  <a:avLst>
                    <a:gd name="adj1" fmla="val 15983168"/>
                    <a:gd name="adj2" fmla="val 4374599"/>
                  </a:avLst>
                </a:prstGeom>
                <a:noFill/>
                <a:ln>
                  <a:tailEnd type="triangle"/>
                </a:ln>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62" name="Arc 261"/>
                <p:cNvSpPr/>
                <p:nvPr/>
              </p:nvSpPr>
              <p:spPr bwMode="auto">
                <a:xfrm flipH="1" flipV="1">
                  <a:off x="6972347" y="5867196"/>
                  <a:ext cx="319129" cy="504975"/>
                </a:xfrm>
                <a:prstGeom prst="arc">
                  <a:avLst>
                    <a:gd name="adj1" fmla="val 17595932"/>
                    <a:gd name="adj2" fmla="val 5461278"/>
                  </a:avLst>
                </a:prstGeom>
                <a:noFill/>
                <a:ln>
                  <a:tailEnd type="triangle"/>
                </a:ln>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sp>
            <p:nvSpPr>
              <p:cNvPr id="255" name="Oval 254"/>
              <p:cNvSpPr/>
              <p:nvPr/>
            </p:nvSpPr>
            <p:spPr bwMode="auto">
              <a:xfrm>
                <a:off x="8869558" y="3824042"/>
                <a:ext cx="228630" cy="63519"/>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256" name="Straight Arrow Connector 255"/>
              <p:cNvCxnSpPr/>
              <p:nvPr/>
            </p:nvCxnSpPr>
            <p:spPr bwMode="auto">
              <a:xfrm>
                <a:off x="8440877" y="3838333"/>
                <a:ext cx="352471" cy="1588"/>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grpSp>
        <p:sp>
          <p:nvSpPr>
            <p:cNvPr id="247" name="Rectangle 246"/>
            <p:cNvSpPr/>
            <p:nvPr/>
          </p:nvSpPr>
          <p:spPr>
            <a:xfrm>
              <a:off x="6931025" y="3871432"/>
              <a:ext cx="2112482" cy="1614968"/>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z="4000" smtClean="0"/>
              <a:t>Node Types</a:t>
            </a:r>
          </a:p>
        </p:txBody>
      </p:sp>
      <p:pic>
        <p:nvPicPr>
          <p:cNvPr id="4" name="Picture 5" descr="Picture 2.png"/>
          <p:cNvPicPr>
            <a:picLocks noChangeAspect="1"/>
          </p:cNvPicPr>
          <p:nvPr/>
        </p:nvPicPr>
        <p:blipFill>
          <a:blip r:embed="rId2">
            <a:duotone>
              <a:prstClr val="black"/>
              <a:schemeClr val="accent4">
                <a:tint val="45000"/>
                <a:satMod val="400000"/>
              </a:schemeClr>
            </a:duotone>
            <a:lum bright="-6000" contrast="-15000"/>
          </a:blip>
          <a:srcRect/>
          <a:stretch>
            <a:fillRect/>
          </a:stretch>
        </p:blipFill>
        <p:spPr bwMode="auto">
          <a:xfrm>
            <a:off x="152400" y="914400"/>
            <a:ext cx="2895600" cy="5305269"/>
          </a:xfrm>
          <a:prstGeom prst="rect">
            <a:avLst/>
          </a:prstGeom>
          <a:noFill/>
          <a:ln w="9525">
            <a:noFill/>
            <a:miter lim="800000"/>
            <a:headEnd/>
            <a:tailEnd/>
          </a:ln>
          <a:effectLst/>
        </p:spPr>
      </p:pic>
      <p:sp>
        <p:nvSpPr>
          <p:cNvPr id="5" name="TextBox 6"/>
          <p:cNvSpPr txBox="1">
            <a:spLocks noChangeArrowheads="1"/>
          </p:cNvSpPr>
          <p:nvPr/>
        </p:nvSpPr>
        <p:spPr bwMode="auto">
          <a:xfrm>
            <a:off x="838200" y="6400800"/>
            <a:ext cx="1295400" cy="276225"/>
          </a:xfrm>
          <a:prstGeom prst="rect">
            <a:avLst/>
          </a:prstGeom>
          <a:noFill/>
          <a:ln w="9525">
            <a:noFill/>
            <a:miter lim="800000"/>
            <a:headEnd/>
            <a:tailEnd/>
          </a:ln>
        </p:spPr>
        <p:txBody>
          <a:bodyPr>
            <a:prstTxWarp prst="textNoShape">
              <a:avLst/>
            </a:prstTxWarp>
            <a:spAutoFit/>
          </a:bodyPr>
          <a:lstStyle/>
          <a:p>
            <a:pPr algn="ctr">
              <a:defRPr/>
            </a:pPr>
            <a:r>
              <a:rPr lang="en-US" sz="1200" dirty="0">
                <a:latin typeface="+mn-lt"/>
              </a:rPr>
              <a:t>(</a:t>
            </a:r>
            <a:r>
              <a:rPr lang="en-US" sz="1200" dirty="0" err="1">
                <a:latin typeface="+mn-lt"/>
              </a:rPr>
              <a:t>Chaisson</a:t>
            </a:r>
            <a:r>
              <a:rPr lang="en-US" sz="1200" dirty="0">
                <a:latin typeface="+mn-lt"/>
              </a:rPr>
              <a:t>, 2009)</a:t>
            </a:r>
          </a:p>
        </p:txBody>
      </p:sp>
      <p:grpSp>
        <p:nvGrpSpPr>
          <p:cNvPr id="33797" name="Group 39"/>
          <p:cNvGrpSpPr>
            <a:grpSpLocks/>
          </p:cNvGrpSpPr>
          <p:nvPr/>
        </p:nvGrpSpPr>
        <p:grpSpPr bwMode="auto">
          <a:xfrm>
            <a:off x="3581400" y="962025"/>
            <a:ext cx="2057400" cy="5257800"/>
            <a:chOff x="1981200" y="962025"/>
            <a:chExt cx="2057400" cy="5257800"/>
          </a:xfrm>
        </p:grpSpPr>
        <p:sp>
          <p:nvSpPr>
            <p:cNvPr id="7" name="Oval 6"/>
            <p:cNvSpPr/>
            <p:nvPr/>
          </p:nvSpPr>
          <p:spPr bwMode="auto">
            <a:xfrm>
              <a:off x="2498725" y="2333625"/>
              <a:ext cx="211138" cy="762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cxnSp>
          <p:nvCxnSpPr>
            <p:cNvPr id="8" name="Straight Arrow Connector 7"/>
            <p:cNvCxnSpPr/>
            <p:nvPr/>
          </p:nvCxnSpPr>
          <p:spPr bwMode="auto">
            <a:xfrm>
              <a:off x="2011363" y="2363788"/>
              <a:ext cx="411162" cy="1587"/>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
          <p:nvSpPr>
            <p:cNvPr id="9" name="Oval 8"/>
            <p:cNvSpPr/>
            <p:nvPr/>
          </p:nvSpPr>
          <p:spPr bwMode="auto">
            <a:xfrm>
              <a:off x="3260725" y="1962150"/>
              <a:ext cx="188913" cy="5715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sp>
          <p:nvSpPr>
            <p:cNvPr id="10" name="Oval 9"/>
            <p:cNvSpPr/>
            <p:nvPr/>
          </p:nvSpPr>
          <p:spPr bwMode="auto">
            <a:xfrm>
              <a:off x="3260725" y="2336800"/>
              <a:ext cx="228600" cy="635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cxnSp>
          <p:nvCxnSpPr>
            <p:cNvPr id="11" name="Straight Arrow Connector 10"/>
            <p:cNvCxnSpPr/>
            <p:nvPr/>
          </p:nvCxnSpPr>
          <p:spPr bwMode="auto">
            <a:xfrm>
              <a:off x="2803525" y="2351088"/>
              <a:ext cx="352425" cy="1587"/>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cxnSp>
          <p:nvCxnSpPr>
            <p:cNvPr id="14" name="Straight Arrow Connector 13"/>
            <p:cNvCxnSpPr/>
            <p:nvPr/>
          </p:nvCxnSpPr>
          <p:spPr bwMode="auto">
            <a:xfrm flipV="1">
              <a:off x="2792413" y="2019300"/>
              <a:ext cx="315912" cy="227013"/>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cxnSp>
          <p:nvCxnSpPr>
            <p:cNvPr id="16" name="Straight Arrow Connector 15"/>
            <p:cNvCxnSpPr/>
            <p:nvPr/>
          </p:nvCxnSpPr>
          <p:spPr bwMode="auto">
            <a:xfrm>
              <a:off x="3641725" y="2368550"/>
              <a:ext cx="352425" cy="1588"/>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
          <p:nvSpPr>
            <p:cNvPr id="17" name="Rectangle 16"/>
            <p:cNvSpPr/>
            <p:nvPr/>
          </p:nvSpPr>
          <p:spPr bwMode="auto">
            <a:xfrm>
              <a:off x="1981200" y="1876425"/>
              <a:ext cx="2057400" cy="6858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19" name="Oval 18"/>
            <p:cNvSpPr/>
            <p:nvPr/>
          </p:nvSpPr>
          <p:spPr bwMode="auto">
            <a:xfrm>
              <a:off x="2116138" y="3344863"/>
              <a:ext cx="211137" cy="762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20" name="Oval 19"/>
            <p:cNvSpPr/>
            <p:nvPr/>
          </p:nvSpPr>
          <p:spPr bwMode="auto">
            <a:xfrm>
              <a:off x="2878138" y="2973388"/>
              <a:ext cx="188912" cy="5715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sp>
          <p:nvSpPr>
            <p:cNvPr id="21" name="Oval 20"/>
            <p:cNvSpPr/>
            <p:nvPr/>
          </p:nvSpPr>
          <p:spPr bwMode="auto">
            <a:xfrm>
              <a:off x="2878138" y="3348038"/>
              <a:ext cx="228600" cy="63500"/>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cxnSp>
          <p:nvCxnSpPr>
            <p:cNvPr id="22" name="Straight Arrow Connector 21"/>
            <p:cNvCxnSpPr/>
            <p:nvPr/>
          </p:nvCxnSpPr>
          <p:spPr bwMode="auto">
            <a:xfrm>
              <a:off x="2420938" y="3362325"/>
              <a:ext cx="352425" cy="1588"/>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cxnSp>
          <p:nvCxnSpPr>
            <p:cNvPr id="25" name="Straight Arrow Connector 24"/>
            <p:cNvCxnSpPr/>
            <p:nvPr/>
          </p:nvCxnSpPr>
          <p:spPr bwMode="auto">
            <a:xfrm flipV="1">
              <a:off x="2409825" y="3030538"/>
              <a:ext cx="315913" cy="227012"/>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cxnSp>
          <p:nvCxnSpPr>
            <p:cNvPr id="27" name="Straight Arrow Connector 26"/>
            <p:cNvCxnSpPr/>
            <p:nvPr/>
          </p:nvCxnSpPr>
          <p:spPr bwMode="auto">
            <a:xfrm>
              <a:off x="3259138" y="3379788"/>
              <a:ext cx="352425" cy="1587"/>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cxnSp>
          <p:nvCxnSpPr>
            <p:cNvPr id="28" name="Straight Arrow Connector 27"/>
            <p:cNvCxnSpPr/>
            <p:nvPr/>
          </p:nvCxnSpPr>
          <p:spPr bwMode="auto">
            <a:xfrm>
              <a:off x="3259138" y="3030538"/>
              <a:ext cx="314325" cy="187325"/>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29" name="Oval 28"/>
            <p:cNvSpPr/>
            <p:nvPr/>
          </p:nvSpPr>
          <p:spPr bwMode="auto">
            <a:xfrm>
              <a:off x="3762375" y="3333750"/>
              <a:ext cx="158750" cy="762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31" name="Rectangle 30"/>
            <p:cNvSpPr/>
            <p:nvPr/>
          </p:nvSpPr>
          <p:spPr bwMode="auto">
            <a:xfrm>
              <a:off x="1981200" y="2820988"/>
              <a:ext cx="2057400" cy="6858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cxnSp>
          <p:nvCxnSpPr>
            <p:cNvPr id="42" name="Straight Arrow Connector 41"/>
            <p:cNvCxnSpPr/>
            <p:nvPr/>
          </p:nvCxnSpPr>
          <p:spPr bwMode="auto">
            <a:xfrm flipV="1">
              <a:off x="3143250" y="5659438"/>
              <a:ext cx="315913" cy="15240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44" name="Straight Arrow Connector 43"/>
            <p:cNvCxnSpPr/>
            <p:nvPr/>
          </p:nvCxnSpPr>
          <p:spPr bwMode="auto">
            <a:xfrm>
              <a:off x="2432050" y="5715000"/>
              <a:ext cx="314325" cy="125413"/>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45" name="Oval 44"/>
            <p:cNvSpPr/>
            <p:nvPr/>
          </p:nvSpPr>
          <p:spPr bwMode="auto">
            <a:xfrm>
              <a:off x="2878138" y="5856288"/>
              <a:ext cx="158750" cy="52387"/>
            </a:xfrm>
            <a:prstGeom prst="ellipse">
              <a:avLst/>
            </a:prstGeom>
          </p:spPr>
          <p:style>
            <a:lnRef idx="1">
              <a:schemeClr val="accent3"/>
            </a:lnRef>
            <a:fillRef idx="2">
              <a:schemeClr val="accent3"/>
            </a:fillRef>
            <a:effectRef idx="1">
              <a:schemeClr val="accent3"/>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cxnSp>
          <p:nvCxnSpPr>
            <p:cNvPr id="47" name="Straight Arrow Connector 46"/>
            <p:cNvCxnSpPr/>
            <p:nvPr/>
          </p:nvCxnSpPr>
          <p:spPr bwMode="auto">
            <a:xfrm>
              <a:off x="3135313" y="5989638"/>
              <a:ext cx="314325" cy="125412"/>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48" name="Straight Arrow Connector 47"/>
            <p:cNvCxnSpPr/>
            <p:nvPr/>
          </p:nvCxnSpPr>
          <p:spPr bwMode="auto">
            <a:xfrm flipV="1">
              <a:off x="2401888" y="5962650"/>
              <a:ext cx="315912" cy="15240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34" name="Rectangle 33"/>
            <p:cNvSpPr/>
            <p:nvPr/>
          </p:nvSpPr>
          <p:spPr bwMode="auto">
            <a:xfrm>
              <a:off x="1981200" y="5534025"/>
              <a:ext cx="2057400" cy="6858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54" name="Rectangle 53"/>
            <p:cNvSpPr/>
            <p:nvPr/>
          </p:nvSpPr>
          <p:spPr bwMode="auto">
            <a:xfrm>
              <a:off x="1981200" y="962025"/>
              <a:ext cx="2057400" cy="6858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55" name="Oval 54"/>
            <p:cNvSpPr/>
            <p:nvPr/>
          </p:nvSpPr>
          <p:spPr bwMode="auto">
            <a:xfrm>
              <a:off x="2673350" y="1266825"/>
              <a:ext cx="715963" cy="63500"/>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cxnSp>
          <p:nvCxnSpPr>
            <p:cNvPr id="71" name="Straight Arrow Connector 70"/>
            <p:cNvCxnSpPr/>
            <p:nvPr/>
          </p:nvCxnSpPr>
          <p:spPr bwMode="auto">
            <a:xfrm flipV="1">
              <a:off x="3143250" y="3849688"/>
              <a:ext cx="315913" cy="15240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73" name="Oval 72"/>
            <p:cNvSpPr/>
            <p:nvPr/>
          </p:nvSpPr>
          <p:spPr bwMode="auto">
            <a:xfrm>
              <a:off x="2878138" y="4046538"/>
              <a:ext cx="158750" cy="50800"/>
            </a:xfrm>
            <a:prstGeom prst="ellipse">
              <a:avLst/>
            </a:prstGeom>
          </p:spPr>
          <p:style>
            <a:lnRef idx="1">
              <a:schemeClr val="accent3"/>
            </a:lnRef>
            <a:fillRef idx="2">
              <a:schemeClr val="accent3"/>
            </a:fillRef>
            <a:effectRef idx="1">
              <a:schemeClr val="accent3"/>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cxnSp>
          <p:nvCxnSpPr>
            <p:cNvPr id="74" name="Straight Arrow Connector 73"/>
            <p:cNvCxnSpPr/>
            <p:nvPr/>
          </p:nvCxnSpPr>
          <p:spPr bwMode="auto">
            <a:xfrm>
              <a:off x="3135313" y="4178300"/>
              <a:ext cx="314325" cy="125413"/>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77" name="Rectangle 76"/>
            <p:cNvSpPr/>
            <p:nvPr/>
          </p:nvSpPr>
          <p:spPr bwMode="auto">
            <a:xfrm>
              <a:off x="1981200" y="3724275"/>
              <a:ext cx="2057400" cy="6858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cxnSp>
          <p:nvCxnSpPr>
            <p:cNvPr id="60" name="Straight Arrow Connector 59"/>
            <p:cNvCxnSpPr/>
            <p:nvPr/>
          </p:nvCxnSpPr>
          <p:spPr bwMode="auto">
            <a:xfrm flipV="1">
              <a:off x="3143250" y="4745038"/>
              <a:ext cx="315913" cy="15240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62" name="Oval 61"/>
            <p:cNvSpPr/>
            <p:nvPr/>
          </p:nvSpPr>
          <p:spPr bwMode="auto">
            <a:xfrm>
              <a:off x="2878138" y="4941888"/>
              <a:ext cx="158750" cy="52387"/>
            </a:xfrm>
            <a:prstGeom prst="ellipse">
              <a:avLst/>
            </a:prstGeom>
          </p:spPr>
          <p:style>
            <a:lnRef idx="1">
              <a:schemeClr val="accent3"/>
            </a:lnRef>
            <a:fillRef idx="2">
              <a:schemeClr val="accent3"/>
            </a:fillRef>
            <a:effectRef idx="1">
              <a:schemeClr val="accent3"/>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cxnSp>
          <p:nvCxnSpPr>
            <p:cNvPr id="63" name="Straight Arrow Connector 62"/>
            <p:cNvCxnSpPr/>
            <p:nvPr/>
          </p:nvCxnSpPr>
          <p:spPr bwMode="auto">
            <a:xfrm>
              <a:off x="3135313" y="5075238"/>
              <a:ext cx="314325" cy="125412"/>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66" name="Rectangle 65"/>
            <p:cNvSpPr/>
            <p:nvPr/>
          </p:nvSpPr>
          <p:spPr bwMode="auto">
            <a:xfrm>
              <a:off x="1981200" y="4619625"/>
              <a:ext cx="2057400" cy="6858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cxnSp>
          <p:nvCxnSpPr>
            <p:cNvPr id="78" name="Straight Arrow Connector 77"/>
            <p:cNvCxnSpPr/>
            <p:nvPr/>
          </p:nvCxnSpPr>
          <p:spPr bwMode="auto">
            <a:xfrm>
              <a:off x="2414588" y="4965700"/>
              <a:ext cx="352425" cy="1588"/>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grpSp>
      <p:sp>
        <p:nvSpPr>
          <p:cNvPr id="33798" name="Content Placeholder 2"/>
          <p:cNvSpPr>
            <a:spLocks noGrp="1"/>
          </p:cNvSpPr>
          <p:nvPr>
            <p:ph idx="1"/>
          </p:nvPr>
        </p:nvSpPr>
        <p:spPr>
          <a:xfrm>
            <a:off x="5791200" y="914400"/>
            <a:ext cx="3276600" cy="5486400"/>
          </a:xfrm>
        </p:spPr>
        <p:txBody>
          <a:bodyPr/>
          <a:lstStyle/>
          <a:p>
            <a:pPr>
              <a:buFont typeface="Arial" charset="0"/>
              <a:buNone/>
            </a:pPr>
            <a:r>
              <a:rPr lang="en-US" sz="1800" smtClean="0"/>
              <a:t>	Isolated nodes (10%)</a:t>
            </a:r>
          </a:p>
          <a:p>
            <a:endParaRPr lang="en-US" sz="1800" smtClean="0"/>
          </a:p>
          <a:p>
            <a:endParaRPr lang="en-US" sz="1400" smtClean="0"/>
          </a:p>
          <a:p>
            <a:pPr>
              <a:buFont typeface="Arial" charset="0"/>
              <a:buNone/>
            </a:pPr>
            <a:r>
              <a:rPr lang="en-US" sz="1800" smtClean="0"/>
              <a:t>	Tips (46%)</a:t>
            </a:r>
          </a:p>
          <a:p>
            <a:endParaRPr lang="en-US" sz="1600" smtClean="0"/>
          </a:p>
          <a:p>
            <a:endParaRPr lang="en-US" sz="1800" smtClean="0"/>
          </a:p>
          <a:p>
            <a:pPr>
              <a:buFont typeface="Arial" charset="0"/>
              <a:buNone/>
            </a:pPr>
            <a:r>
              <a:rPr lang="en-US" sz="1800" smtClean="0"/>
              <a:t>	Bubbles/Non-branch (9%)</a:t>
            </a:r>
          </a:p>
          <a:p>
            <a:endParaRPr lang="en-US" sz="1100" smtClean="0"/>
          </a:p>
          <a:p>
            <a:endParaRPr lang="en-US" sz="2000" smtClean="0"/>
          </a:p>
          <a:p>
            <a:pPr>
              <a:buFont typeface="Arial" charset="0"/>
              <a:buNone/>
            </a:pPr>
            <a:r>
              <a:rPr lang="en-US" sz="1800" smtClean="0"/>
              <a:t>	Dead Ends (.2%)</a:t>
            </a:r>
          </a:p>
          <a:p>
            <a:endParaRPr lang="en-US" sz="1400" smtClean="0"/>
          </a:p>
          <a:p>
            <a:endParaRPr lang="en-US" sz="1800" smtClean="0"/>
          </a:p>
          <a:p>
            <a:pPr>
              <a:buFont typeface="Arial" charset="0"/>
              <a:buNone/>
            </a:pPr>
            <a:r>
              <a:rPr lang="en-US" sz="1800" smtClean="0"/>
              <a:t>	Half Branch (25%)</a:t>
            </a:r>
          </a:p>
          <a:p>
            <a:endParaRPr lang="en-US" sz="1600" smtClean="0"/>
          </a:p>
          <a:p>
            <a:endParaRPr lang="en-US" sz="1600" smtClean="0"/>
          </a:p>
          <a:p>
            <a:pPr>
              <a:buFont typeface="Arial" charset="0"/>
              <a:buNone/>
            </a:pPr>
            <a:r>
              <a:rPr lang="en-US" sz="1800" smtClean="0"/>
              <a:t>	Full Branch (10%)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4000" smtClean="0"/>
              <a:t>Error Correction</a:t>
            </a:r>
          </a:p>
        </p:txBody>
      </p:sp>
      <p:sp>
        <p:nvSpPr>
          <p:cNvPr id="34819" name="Content Placeholder 2"/>
          <p:cNvSpPr>
            <a:spLocks noGrp="1"/>
          </p:cNvSpPr>
          <p:nvPr>
            <p:ph idx="1"/>
          </p:nvPr>
        </p:nvSpPr>
        <p:spPr>
          <a:xfrm>
            <a:off x="-152400" y="990600"/>
            <a:ext cx="5016500" cy="5135563"/>
          </a:xfrm>
        </p:spPr>
        <p:txBody>
          <a:bodyPr/>
          <a:lstStyle/>
          <a:p>
            <a:pPr lvl="1"/>
            <a:r>
              <a:rPr lang="en-US" sz="2400" smtClean="0"/>
              <a:t>Errors at end of read</a:t>
            </a:r>
          </a:p>
          <a:p>
            <a:pPr lvl="2"/>
            <a:r>
              <a:rPr lang="en-US" sz="2000" smtClean="0"/>
              <a:t>Trim off ‘dead-end’ tips</a:t>
            </a:r>
          </a:p>
          <a:p>
            <a:pPr lvl="2"/>
            <a:endParaRPr lang="en-US" sz="2000" smtClean="0"/>
          </a:p>
          <a:p>
            <a:pPr lvl="2">
              <a:buFont typeface="Arial" charset="0"/>
              <a:buNone/>
            </a:pPr>
            <a:endParaRPr lang="en-US" sz="3600" smtClean="0"/>
          </a:p>
          <a:p>
            <a:pPr lvl="1"/>
            <a:r>
              <a:rPr lang="en-US" sz="2400" smtClean="0"/>
              <a:t>Errors in middle of read</a:t>
            </a:r>
          </a:p>
          <a:p>
            <a:pPr lvl="2"/>
            <a:r>
              <a:rPr lang="en-US" sz="2000" smtClean="0"/>
              <a:t>Pop Bubbles</a:t>
            </a:r>
          </a:p>
          <a:p>
            <a:pPr lvl="2">
              <a:buFont typeface="Arial" charset="0"/>
              <a:buNone/>
            </a:pPr>
            <a:endParaRPr lang="en-US" sz="2000" smtClean="0"/>
          </a:p>
          <a:p>
            <a:pPr lvl="2">
              <a:buFont typeface="Arial" charset="0"/>
              <a:buNone/>
            </a:pPr>
            <a:endParaRPr lang="en-US" sz="2800" smtClean="0"/>
          </a:p>
          <a:p>
            <a:pPr lvl="2">
              <a:buFont typeface="Arial" charset="0"/>
              <a:buNone/>
            </a:pPr>
            <a:endParaRPr lang="en-US" sz="2000" smtClean="0"/>
          </a:p>
          <a:p>
            <a:pPr lvl="1"/>
            <a:r>
              <a:rPr lang="en-US" sz="2400" smtClean="0"/>
              <a:t>Chimeric Edges</a:t>
            </a:r>
            <a:endParaRPr lang="en-US" sz="2000" smtClean="0"/>
          </a:p>
          <a:p>
            <a:pPr lvl="2"/>
            <a:r>
              <a:rPr lang="en-US" sz="2000" smtClean="0"/>
              <a:t>Clip short, low coverage nodes</a:t>
            </a:r>
          </a:p>
        </p:txBody>
      </p:sp>
      <p:sp>
        <p:nvSpPr>
          <p:cNvPr id="57" name="Oval 56"/>
          <p:cNvSpPr/>
          <p:nvPr/>
        </p:nvSpPr>
        <p:spPr bwMode="auto">
          <a:xfrm>
            <a:off x="7061200" y="3681413"/>
            <a:ext cx="211138" cy="762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59" name="Oval 58"/>
          <p:cNvSpPr/>
          <p:nvPr/>
        </p:nvSpPr>
        <p:spPr bwMode="auto">
          <a:xfrm>
            <a:off x="7824788" y="3684588"/>
            <a:ext cx="228600" cy="635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cxnSp>
        <p:nvCxnSpPr>
          <p:cNvPr id="60" name="Straight Arrow Connector 59"/>
          <p:cNvCxnSpPr/>
          <p:nvPr/>
        </p:nvCxnSpPr>
        <p:spPr bwMode="auto">
          <a:xfrm>
            <a:off x="7367588" y="3698875"/>
            <a:ext cx="352425" cy="1588"/>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
        <p:nvSpPr>
          <p:cNvPr id="61" name="TextBox 31"/>
          <p:cNvSpPr txBox="1">
            <a:spLocks noChangeArrowheads="1"/>
          </p:cNvSpPr>
          <p:nvPr/>
        </p:nvSpPr>
        <p:spPr bwMode="auto">
          <a:xfrm>
            <a:off x="7783513" y="3343275"/>
            <a:ext cx="338137" cy="276225"/>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none">
            <a:prstTxWarp prst="textNoShape">
              <a:avLst/>
            </a:prstTxWarp>
            <a:spAutoFit/>
          </a:bodyPr>
          <a:lstStyle/>
          <a:p>
            <a:pPr>
              <a:defRPr/>
            </a:pPr>
            <a:r>
              <a:rPr lang="en-US" sz="1200">
                <a:solidFill>
                  <a:srgbClr val="000000"/>
                </a:solidFill>
                <a:ea typeface="ＭＳ Ｐゴシック" charset="-128"/>
                <a:cs typeface="ＭＳ Ｐゴシック" charset="-128"/>
              </a:rPr>
              <a:t>B*</a:t>
            </a:r>
          </a:p>
        </p:txBody>
      </p:sp>
      <p:sp>
        <p:nvSpPr>
          <p:cNvPr id="42000" name="TextBox 30"/>
          <p:cNvSpPr txBox="1">
            <a:spLocks noChangeArrowheads="1"/>
          </p:cNvSpPr>
          <p:nvPr/>
        </p:nvSpPr>
        <p:spPr bwMode="auto">
          <a:xfrm>
            <a:off x="7021513" y="3328988"/>
            <a:ext cx="350837" cy="277812"/>
          </a:xfrm>
          <a:prstGeom prst="rect">
            <a:avLst/>
          </a:prstGeom>
          <a:noFill/>
          <a:ln w="9525">
            <a:noFill/>
            <a:miter lim="800000"/>
            <a:headEnd/>
            <a:tailEnd/>
          </a:ln>
        </p:spPr>
        <p:txBody>
          <a:bodyPr>
            <a:prstTxWarp prst="textNoShape">
              <a:avLst/>
            </a:prstTxWarp>
            <a:spAutoFit/>
          </a:bodyPr>
          <a:lstStyle/>
          <a:p>
            <a:pPr>
              <a:defRPr/>
            </a:pPr>
            <a:r>
              <a:rPr lang="en-US" sz="1200">
                <a:latin typeface="+mn-lt"/>
              </a:rPr>
              <a:t>A</a:t>
            </a:r>
          </a:p>
        </p:txBody>
      </p:sp>
      <p:cxnSp>
        <p:nvCxnSpPr>
          <p:cNvPr id="65" name="Straight Arrow Connector 64"/>
          <p:cNvCxnSpPr/>
          <p:nvPr/>
        </p:nvCxnSpPr>
        <p:spPr bwMode="auto">
          <a:xfrm>
            <a:off x="8205788" y="3716338"/>
            <a:ext cx="352425" cy="1587"/>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
        <p:nvSpPr>
          <p:cNvPr id="67" name="Oval 66"/>
          <p:cNvSpPr/>
          <p:nvPr/>
        </p:nvSpPr>
        <p:spPr bwMode="auto">
          <a:xfrm>
            <a:off x="8709025" y="3670300"/>
            <a:ext cx="158750" cy="762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42003" name="TextBox 30"/>
          <p:cNvSpPr txBox="1">
            <a:spLocks noChangeArrowheads="1"/>
          </p:cNvSpPr>
          <p:nvPr/>
        </p:nvSpPr>
        <p:spPr bwMode="auto">
          <a:xfrm>
            <a:off x="8640763" y="3317875"/>
            <a:ext cx="350837" cy="276225"/>
          </a:xfrm>
          <a:prstGeom prst="rect">
            <a:avLst/>
          </a:prstGeom>
          <a:noFill/>
          <a:ln w="9525">
            <a:noFill/>
            <a:miter lim="800000"/>
            <a:headEnd/>
            <a:tailEnd/>
          </a:ln>
        </p:spPr>
        <p:txBody>
          <a:bodyPr>
            <a:prstTxWarp prst="textNoShape">
              <a:avLst/>
            </a:prstTxWarp>
            <a:spAutoFit/>
          </a:bodyPr>
          <a:lstStyle/>
          <a:p>
            <a:pPr>
              <a:defRPr/>
            </a:pPr>
            <a:r>
              <a:rPr lang="en-US" sz="1200" dirty="0">
                <a:latin typeface="+mn-lt"/>
              </a:rPr>
              <a:t>C</a:t>
            </a:r>
          </a:p>
        </p:txBody>
      </p:sp>
      <p:sp>
        <p:nvSpPr>
          <p:cNvPr id="56" name="Rectangle 55"/>
          <p:cNvSpPr/>
          <p:nvPr/>
        </p:nvSpPr>
        <p:spPr bwMode="auto">
          <a:xfrm>
            <a:off x="6927850" y="2857500"/>
            <a:ext cx="2047875" cy="14351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grpSp>
        <p:nvGrpSpPr>
          <p:cNvPr id="34829" name="Group 82"/>
          <p:cNvGrpSpPr>
            <a:grpSpLocks/>
          </p:cNvGrpSpPr>
          <p:nvPr/>
        </p:nvGrpSpPr>
        <p:grpSpPr bwMode="auto">
          <a:xfrm>
            <a:off x="4787900" y="2870200"/>
            <a:ext cx="2063750" cy="1435100"/>
            <a:chOff x="4787900" y="2870200"/>
            <a:chExt cx="2063750" cy="1435100"/>
          </a:xfrm>
        </p:grpSpPr>
        <p:sp>
          <p:nvSpPr>
            <p:cNvPr id="31" name="Oval 30"/>
            <p:cNvSpPr/>
            <p:nvPr/>
          </p:nvSpPr>
          <p:spPr bwMode="auto">
            <a:xfrm>
              <a:off x="4922838" y="3694113"/>
              <a:ext cx="211137" cy="762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33" name="Oval 32"/>
            <p:cNvSpPr/>
            <p:nvPr/>
          </p:nvSpPr>
          <p:spPr bwMode="auto">
            <a:xfrm>
              <a:off x="5684838" y="3322638"/>
              <a:ext cx="188912" cy="5715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sp>
          <p:nvSpPr>
            <p:cNvPr id="34" name="Oval 33"/>
            <p:cNvSpPr/>
            <p:nvPr/>
          </p:nvSpPr>
          <p:spPr bwMode="auto">
            <a:xfrm>
              <a:off x="5684838" y="3697288"/>
              <a:ext cx="228600" cy="635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cxnSp>
          <p:nvCxnSpPr>
            <p:cNvPr id="35" name="Straight Arrow Connector 34"/>
            <p:cNvCxnSpPr/>
            <p:nvPr/>
          </p:nvCxnSpPr>
          <p:spPr bwMode="auto">
            <a:xfrm>
              <a:off x="5227638" y="3711575"/>
              <a:ext cx="352425" cy="1588"/>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
          <p:nvSpPr>
            <p:cNvPr id="36" name="TextBox 31"/>
            <p:cNvSpPr txBox="1">
              <a:spLocks noChangeArrowheads="1"/>
            </p:cNvSpPr>
            <p:nvPr/>
          </p:nvSpPr>
          <p:spPr bwMode="auto">
            <a:xfrm>
              <a:off x="5659438" y="3846513"/>
              <a:ext cx="271462" cy="276225"/>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none">
              <a:prstTxWarp prst="textNoShape">
                <a:avLst/>
              </a:prstTxWarp>
              <a:spAutoFit/>
            </a:bodyPr>
            <a:lstStyle/>
            <a:p>
              <a:pPr>
                <a:defRPr/>
              </a:pPr>
              <a:r>
                <a:rPr lang="en-US" sz="1200" dirty="0">
                  <a:solidFill>
                    <a:srgbClr val="000000"/>
                  </a:solidFill>
                  <a:ea typeface="ＭＳ Ｐゴシック" charset="-128"/>
                  <a:cs typeface="ＭＳ Ｐゴシック" charset="-128"/>
                </a:rPr>
                <a:t>B</a:t>
              </a:r>
            </a:p>
          </p:txBody>
        </p:sp>
        <p:sp>
          <p:nvSpPr>
            <p:cNvPr id="42024" name="TextBox 30"/>
            <p:cNvSpPr txBox="1">
              <a:spLocks noChangeArrowheads="1"/>
            </p:cNvSpPr>
            <p:nvPr/>
          </p:nvSpPr>
          <p:spPr bwMode="auto">
            <a:xfrm>
              <a:off x="5626100" y="3038475"/>
              <a:ext cx="533400" cy="276225"/>
            </a:xfrm>
            <a:prstGeom prst="rect">
              <a:avLst/>
            </a:prstGeom>
            <a:noFill/>
            <a:ln w="9525">
              <a:noFill/>
              <a:miter lim="800000"/>
              <a:headEnd/>
              <a:tailEnd/>
            </a:ln>
          </p:spPr>
          <p:txBody>
            <a:bodyPr>
              <a:prstTxWarp prst="textNoShape">
                <a:avLst/>
              </a:prstTxWarp>
              <a:spAutoFit/>
            </a:bodyPr>
            <a:lstStyle/>
            <a:p>
              <a:pPr>
                <a:defRPr/>
              </a:pPr>
              <a:r>
                <a:rPr lang="en-US" sz="1200">
                  <a:latin typeface="+mn-lt"/>
                </a:rPr>
                <a:t>B’</a:t>
              </a:r>
            </a:p>
          </p:txBody>
        </p:sp>
        <p:cxnSp>
          <p:nvCxnSpPr>
            <p:cNvPr id="38" name="Straight Arrow Connector 37"/>
            <p:cNvCxnSpPr/>
            <p:nvPr/>
          </p:nvCxnSpPr>
          <p:spPr bwMode="auto">
            <a:xfrm flipV="1">
              <a:off x="5216525" y="3379788"/>
              <a:ext cx="315913" cy="227012"/>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42026" name="TextBox 30"/>
            <p:cNvSpPr txBox="1">
              <a:spLocks noChangeArrowheads="1"/>
            </p:cNvSpPr>
            <p:nvPr/>
          </p:nvSpPr>
          <p:spPr bwMode="auto">
            <a:xfrm>
              <a:off x="4881563" y="3341688"/>
              <a:ext cx="350837" cy="277812"/>
            </a:xfrm>
            <a:prstGeom prst="rect">
              <a:avLst/>
            </a:prstGeom>
            <a:noFill/>
            <a:ln w="9525">
              <a:noFill/>
              <a:miter lim="800000"/>
              <a:headEnd/>
              <a:tailEnd/>
            </a:ln>
          </p:spPr>
          <p:txBody>
            <a:bodyPr>
              <a:prstTxWarp prst="textNoShape">
                <a:avLst/>
              </a:prstTxWarp>
              <a:spAutoFit/>
            </a:bodyPr>
            <a:lstStyle/>
            <a:p>
              <a:pPr>
                <a:defRPr/>
              </a:pPr>
              <a:r>
                <a:rPr lang="en-US" sz="1200" dirty="0">
                  <a:latin typeface="+mn-lt"/>
                </a:rPr>
                <a:t>A</a:t>
              </a:r>
            </a:p>
          </p:txBody>
        </p:sp>
        <p:cxnSp>
          <p:nvCxnSpPr>
            <p:cNvPr id="40" name="Straight Arrow Connector 39"/>
            <p:cNvCxnSpPr/>
            <p:nvPr/>
          </p:nvCxnSpPr>
          <p:spPr bwMode="auto">
            <a:xfrm>
              <a:off x="6065838" y="3729038"/>
              <a:ext cx="352425" cy="1587"/>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cxnSp>
          <p:nvCxnSpPr>
            <p:cNvPr id="42" name="Straight Arrow Connector 41"/>
            <p:cNvCxnSpPr/>
            <p:nvPr/>
          </p:nvCxnSpPr>
          <p:spPr bwMode="auto">
            <a:xfrm>
              <a:off x="6065838" y="3379788"/>
              <a:ext cx="314325" cy="187325"/>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43" name="Oval 42"/>
            <p:cNvSpPr/>
            <p:nvPr/>
          </p:nvSpPr>
          <p:spPr bwMode="auto">
            <a:xfrm>
              <a:off x="6569075" y="3683000"/>
              <a:ext cx="158750" cy="762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42030" name="TextBox 30"/>
            <p:cNvSpPr txBox="1">
              <a:spLocks noChangeArrowheads="1"/>
            </p:cNvSpPr>
            <p:nvPr/>
          </p:nvSpPr>
          <p:spPr bwMode="auto">
            <a:xfrm>
              <a:off x="6500813" y="3330575"/>
              <a:ext cx="350837" cy="276225"/>
            </a:xfrm>
            <a:prstGeom prst="rect">
              <a:avLst/>
            </a:prstGeom>
            <a:noFill/>
            <a:ln w="9525">
              <a:noFill/>
              <a:miter lim="800000"/>
              <a:headEnd/>
              <a:tailEnd/>
            </a:ln>
          </p:spPr>
          <p:txBody>
            <a:bodyPr>
              <a:prstTxWarp prst="textNoShape">
                <a:avLst/>
              </a:prstTxWarp>
              <a:spAutoFit/>
            </a:bodyPr>
            <a:lstStyle/>
            <a:p>
              <a:pPr>
                <a:defRPr/>
              </a:pPr>
              <a:r>
                <a:rPr lang="en-US" sz="1200" dirty="0">
                  <a:latin typeface="+mn-lt"/>
                </a:rPr>
                <a:t>C</a:t>
              </a:r>
            </a:p>
          </p:txBody>
        </p:sp>
        <p:sp>
          <p:nvSpPr>
            <p:cNvPr id="29" name="Rectangle 28"/>
            <p:cNvSpPr/>
            <p:nvPr/>
          </p:nvSpPr>
          <p:spPr bwMode="auto">
            <a:xfrm>
              <a:off x="4787900" y="2870200"/>
              <a:ext cx="2047875" cy="14351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grpSp>
      <p:sp>
        <p:nvSpPr>
          <p:cNvPr id="63" name="Oval 62"/>
          <p:cNvSpPr/>
          <p:nvPr/>
        </p:nvSpPr>
        <p:spPr bwMode="auto">
          <a:xfrm>
            <a:off x="7431088" y="5153025"/>
            <a:ext cx="228600" cy="762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64" name="Oval 63"/>
          <p:cNvSpPr/>
          <p:nvPr/>
        </p:nvSpPr>
        <p:spPr bwMode="auto">
          <a:xfrm>
            <a:off x="8194675" y="5156200"/>
            <a:ext cx="228600" cy="635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cxnSp>
        <p:nvCxnSpPr>
          <p:cNvPr id="66" name="Straight Arrow Connector 65"/>
          <p:cNvCxnSpPr/>
          <p:nvPr/>
        </p:nvCxnSpPr>
        <p:spPr bwMode="auto">
          <a:xfrm>
            <a:off x="7737475" y="5170488"/>
            <a:ext cx="352425" cy="1587"/>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
        <p:nvSpPr>
          <p:cNvPr id="68" name="TextBox 31"/>
          <p:cNvSpPr txBox="1">
            <a:spLocks noChangeArrowheads="1"/>
          </p:cNvSpPr>
          <p:nvPr/>
        </p:nvSpPr>
        <p:spPr bwMode="auto">
          <a:xfrm>
            <a:off x="8153400" y="4814888"/>
            <a:ext cx="271463" cy="276225"/>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none">
            <a:prstTxWarp prst="textNoShape">
              <a:avLst/>
            </a:prstTxWarp>
            <a:spAutoFit/>
          </a:bodyPr>
          <a:lstStyle/>
          <a:p>
            <a:pPr>
              <a:defRPr/>
            </a:pPr>
            <a:r>
              <a:rPr lang="en-US" sz="1200" dirty="0">
                <a:solidFill>
                  <a:srgbClr val="000000"/>
                </a:solidFill>
                <a:ea typeface="ＭＳ Ｐゴシック" charset="-128"/>
                <a:cs typeface="ＭＳ Ｐゴシック" charset="-128"/>
              </a:rPr>
              <a:t>B</a:t>
            </a:r>
          </a:p>
        </p:txBody>
      </p:sp>
      <p:sp>
        <p:nvSpPr>
          <p:cNvPr id="69" name="TextBox 30"/>
          <p:cNvSpPr txBox="1">
            <a:spLocks noChangeArrowheads="1"/>
          </p:cNvSpPr>
          <p:nvPr/>
        </p:nvSpPr>
        <p:spPr bwMode="auto">
          <a:xfrm>
            <a:off x="7391400" y="4800600"/>
            <a:ext cx="350838" cy="277813"/>
          </a:xfrm>
          <a:prstGeom prst="rect">
            <a:avLst/>
          </a:prstGeom>
          <a:noFill/>
          <a:ln w="9525">
            <a:noFill/>
            <a:miter lim="800000"/>
            <a:headEnd/>
            <a:tailEnd/>
          </a:ln>
        </p:spPr>
        <p:txBody>
          <a:bodyPr>
            <a:prstTxWarp prst="textNoShape">
              <a:avLst/>
            </a:prstTxWarp>
            <a:spAutoFit/>
          </a:bodyPr>
          <a:lstStyle/>
          <a:p>
            <a:pPr>
              <a:defRPr/>
            </a:pPr>
            <a:r>
              <a:rPr lang="en-US" sz="1200">
                <a:latin typeface="+mn-lt"/>
              </a:rPr>
              <a:t>A</a:t>
            </a:r>
          </a:p>
        </p:txBody>
      </p:sp>
      <p:cxnSp>
        <p:nvCxnSpPr>
          <p:cNvPr id="70" name="Straight Arrow Connector 69"/>
          <p:cNvCxnSpPr/>
          <p:nvPr/>
        </p:nvCxnSpPr>
        <p:spPr bwMode="auto">
          <a:xfrm>
            <a:off x="7762875" y="5694363"/>
            <a:ext cx="352425" cy="158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71" name="Oval 70"/>
          <p:cNvSpPr/>
          <p:nvPr/>
        </p:nvSpPr>
        <p:spPr bwMode="auto">
          <a:xfrm>
            <a:off x="8213725" y="5667375"/>
            <a:ext cx="228600" cy="7620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72" name="TextBox 30"/>
          <p:cNvSpPr txBox="1">
            <a:spLocks noChangeArrowheads="1"/>
          </p:cNvSpPr>
          <p:nvPr/>
        </p:nvSpPr>
        <p:spPr bwMode="auto">
          <a:xfrm>
            <a:off x="8177213" y="5743575"/>
            <a:ext cx="350837" cy="276225"/>
          </a:xfrm>
          <a:prstGeom prst="rect">
            <a:avLst/>
          </a:prstGeom>
          <a:noFill/>
          <a:ln w="9525">
            <a:noFill/>
            <a:miter lim="800000"/>
            <a:headEnd/>
            <a:tailEnd/>
          </a:ln>
        </p:spPr>
        <p:txBody>
          <a:bodyPr>
            <a:prstTxWarp prst="textNoShape">
              <a:avLst/>
            </a:prstTxWarp>
            <a:spAutoFit/>
          </a:bodyPr>
          <a:lstStyle/>
          <a:p>
            <a:pPr>
              <a:defRPr/>
            </a:pPr>
            <a:r>
              <a:rPr lang="en-US" sz="1200" dirty="0">
                <a:latin typeface="+mn-lt"/>
              </a:rPr>
              <a:t>D</a:t>
            </a:r>
          </a:p>
        </p:txBody>
      </p:sp>
      <p:sp>
        <p:nvSpPr>
          <p:cNvPr id="44" name="Oval 43"/>
          <p:cNvSpPr/>
          <p:nvPr/>
        </p:nvSpPr>
        <p:spPr bwMode="auto">
          <a:xfrm>
            <a:off x="7454900" y="1776413"/>
            <a:ext cx="211138" cy="762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cxnSp>
        <p:nvCxnSpPr>
          <p:cNvPr id="45" name="Straight Arrow Connector 44"/>
          <p:cNvCxnSpPr/>
          <p:nvPr/>
        </p:nvCxnSpPr>
        <p:spPr bwMode="auto">
          <a:xfrm>
            <a:off x="6967538" y="1806575"/>
            <a:ext cx="411162" cy="1588"/>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
        <p:nvSpPr>
          <p:cNvPr id="47" name="Oval 46"/>
          <p:cNvSpPr/>
          <p:nvPr/>
        </p:nvSpPr>
        <p:spPr bwMode="auto">
          <a:xfrm>
            <a:off x="8216900" y="1779588"/>
            <a:ext cx="228600" cy="635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cxnSp>
        <p:nvCxnSpPr>
          <p:cNvPr id="48" name="Straight Arrow Connector 47"/>
          <p:cNvCxnSpPr/>
          <p:nvPr/>
        </p:nvCxnSpPr>
        <p:spPr bwMode="auto">
          <a:xfrm>
            <a:off x="7759700" y="1793875"/>
            <a:ext cx="352425" cy="1588"/>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
        <p:nvSpPr>
          <p:cNvPr id="49" name="TextBox 31"/>
          <p:cNvSpPr txBox="1">
            <a:spLocks noChangeArrowheads="1"/>
          </p:cNvSpPr>
          <p:nvPr/>
        </p:nvSpPr>
        <p:spPr bwMode="auto">
          <a:xfrm>
            <a:off x="8180388" y="1389063"/>
            <a:ext cx="271462" cy="276225"/>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none">
            <a:prstTxWarp prst="textNoShape">
              <a:avLst/>
            </a:prstTxWarp>
            <a:spAutoFit/>
          </a:bodyPr>
          <a:lstStyle/>
          <a:p>
            <a:pPr>
              <a:defRPr/>
            </a:pPr>
            <a:r>
              <a:rPr lang="en-US" sz="1200" dirty="0">
                <a:solidFill>
                  <a:srgbClr val="000000"/>
                </a:solidFill>
                <a:ea typeface="ＭＳ Ｐゴシック" charset="-128"/>
                <a:cs typeface="ＭＳ Ｐゴシック" charset="-128"/>
              </a:rPr>
              <a:t>B</a:t>
            </a:r>
          </a:p>
        </p:txBody>
      </p:sp>
      <p:sp>
        <p:nvSpPr>
          <p:cNvPr id="42013" name="TextBox 30"/>
          <p:cNvSpPr txBox="1">
            <a:spLocks noChangeArrowheads="1"/>
          </p:cNvSpPr>
          <p:nvPr/>
        </p:nvSpPr>
        <p:spPr bwMode="auto">
          <a:xfrm>
            <a:off x="7427913" y="1401763"/>
            <a:ext cx="350837" cy="276225"/>
          </a:xfrm>
          <a:prstGeom prst="rect">
            <a:avLst/>
          </a:prstGeom>
          <a:noFill/>
          <a:ln w="9525">
            <a:noFill/>
            <a:miter lim="800000"/>
            <a:headEnd/>
            <a:tailEnd/>
          </a:ln>
        </p:spPr>
        <p:txBody>
          <a:bodyPr>
            <a:prstTxWarp prst="textNoShape">
              <a:avLst/>
            </a:prstTxWarp>
            <a:spAutoFit/>
          </a:bodyPr>
          <a:lstStyle/>
          <a:p>
            <a:pPr>
              <a:defRPr/>
            </a:pPr>
            <a:r>
              <a:rPr lang="en-US" sz="1200" dirty="0">
                <a:latin typeface="+mn-lt"/>
              </a:rPr>
              <a:t>A</a:t>
            </a:r>
          </a:p>
        </p:txBody>
      </p:sp>
      <p:cxnSp>
        <p:nvCxnSpPr>
          <p:cNvPr id="53" name="Straight Arrow Connector 52"/>
          <p:cNvCxnSpPr/>
          <p:nvPr/>
        </p:nvCxnSpPr>
        <p:spPr bwMode="auto">
          <a:xfrm>
            <a:off x="8597900" y="1811338"/>
            <a:ext cx="352425" cy="1587"/>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
        <p:nvSpPr>
          <p:cNvPr id="41" name="Rectangle 40"/>
          <p:cNvSpPr/>
          <p:nvPr/>
        </p:nvSpPr>
        <p:spPr bwMode="auto">
          <a:xfrm>
            <a:off x="6937375" y="1003300"/>
            <a:ext cx="2047875" cy="14351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grpSp>
        <p:nvGrpSpPr>
          <p:cNvPr id="34846" name="Group 81"/>
          <p:cNvGrpSpPr>
            <a:grpSpLocks/>
          </p:cNvGrpSpPr>
          <p:nvPr/>
        </p:nvGrpSpPr>
        <p:grpSpPr bwMode="auto">
          <a:xfrm>
            <a:off x="4803775" y="1003300"/>
            <a:ext cx="2047875" cy="1435100"/>
            <a:chOff x="4803775" y="1003300"/>
            <a:chExt cx="2047875" cy="1435100"/>
          </a:xfrm>
        </p:grpSpPr>
        <p:sp>
          <p:nvSpPr>
            <p:cNvPr id="6" name="Oval 5"/>
            <p:cNvSpPr/>
            <p:nvPr/>
          </p:nvSpPr>
          <p:spPr bwMode="auto">
            <a:xfrm>
              <a:off x="5321300" y="1776413"/>
              <a:ext cx="211138" cy="762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cxnSp>
          <p:nvCxnSpPr>
            <p:cNvPr id="7" name="Straight Arrow Connector 6"/>
            <p:cNvCxnSpPr/>
            <p:nvPr/>
          </p:nvCxnSpPr>
          <p:spPr bwMode="auto">
            <a:xfrm>
              <a:off x="4833938" y="1806575"/>
              <a:ext cx="411162" cy="1588"/>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
          <p:nvSpPr>
            <p:cNvPr id="20" name="Oval 19"/>
            <p:cNvSpPr/>
            <p:nvPr/>
          </p:nvSpPr>
          <p:spPr bwMode="auto">
            <a:xfrm>
              <a:off x="6083300" y="1404938"/>
              <a:ext cx="188913" cy="5715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sp>
          <p:nvSpPr>
            <p:cNvPr id="12" name="Oval 11"/>
            <p:cNvSpPr/>
            <p:nvPr/>
          </p:nvSpPr>
          <p:spPr bwMode="auto">
            <a:xfrm>
              <a:off x="6083300" y="1779588"/>
              <a:ext cx="228600" cy="635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cxnSp>
          <p:nvCxnSpPr>
            <p:cNvPr id="13" name="Straight Arrow Connector 12"/>
            <p:cNvCxnSpPr/>
            <p:nvPr/>
          </p:nvCxnSpPr>
          <p:spPr bwMode="auto">
            <a:xfrm>
              <a:off x="5626100" y="1793875"/>
              <a:ext cx="352425" cy="1588"/>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
          <p:nvSpPr>
            <p:cNvPr id="14" name="TextBox 31"/>
            <p:cNvSpPr txBox="1">
              <a:spLocks noChangeArrowheads="1"/>
            </p:cNvSpPr>
            <p:nvPr/>
          </p:nvSpPr>
          <p:spPr bwMode="auto">
            <a:xfrm>
              <a:off x="6056313" y="1928813"/>
              <a:ext cx="271462" cy="276225"/>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none">
              <a:prstTxWarp prst="textNoShape">
                <a:avLst/>
              </a:prstTxWarp>
              <a:spAutoFit/>
            </a:bodyPr>
            <a:lstStyle/>
            <a:p>
              <a:pPr>
                <a:defRPr/>
              </a:pPr>
              <a:r>
                <a:rPr lang="en-US" sz="1200" dirty="0">
                  <a:solidFill>
                    <a:srgbClr val="000000"/>
                  </a:solidFill>
                  <a:ea typeface="ＭＳ Ｐゴシック" charset="-128"/>
                  <a:cs typeface="ＭＳ Ｐゴシック" charset="-128"/>
                </a:rPr>
                <a:t>B</a:t>
              </a:r>
            </a:p>
          </p:txBody>
        </p:sp>
        <p:sp>
          <p:nvSpPr>
            <p:cNvPr id="42041" name="TextBox 30"/>
            <p:cNvSpPr txBox="1">
              <a:spLocks noChangeArrowheads="1"/>
            </p:cNvSpPr>
            <p:nvPr/>
          </p:nvSpPr>
          <p:spPr bwMode="auto">
            <a:xfrm>
              <a:off x="6007100" y="1092200"/>
              <a:ext cx="533400" cy="276225"/>
            </a:xfrm>
            <a:prstGeom prst="rect">
              <a:avLst/>
            </a:prstGeom>
            <a:noFill/>
            <a:ln w="9525">
              <a:noFill/>
              <a:miter lim="800000"/>
              <a:headEnd/>
              <a:tailEnd/>
            </a:ln>
          </p:spPr>
          <p:txBody>
            <a:bodyPr>
              <a:prstTxWarp prst="textNoShape">
                <a:avLst/>
              </a:prstTxWarp>
              <a:spAutoFit/>
            </a:bodyPr>
            <a:lstStyle/>
            <a:p>
              <a:pPr>
                <a:defRPr/>
              </a:pPr>
              <a:r>
                <a:rPr lang="en-US" sz="1200" dirty="0">
                  <a:latin typeface="+mn-lt"/>
                </a:rPr>
                <a:t>B’</a:t>
              </a:r>
            </a:p>
          </p:txBody>
        </p:sp>
        <p:cxnSp>
          <p:nvCxnSpPr>
            <p:cNvPr id="23" name="Straight Arrow Connector 22"/>
            <p:cNvCxnSpPr/>
            <p:nvPr/>
          </p:nvCxnSpPr>
          <p:spPr bwMode="auto">
            <a:xfrm flipV="1">
              <a:off x="5614988" y="1462088"/>
              <a:ext cx="315912" cy="227012"/>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42043" name="TextBox 30"/>
            <p:cNvSpPr txBox="1">
              <a:spLocks noChangeArrowheads="1"/>
            </p:cNvSpPr>
            <p:nvPr/>
          </p:nvSpPr>
          <p:spPr bwMode="auto">
            <a:xfrm>
              <a:off x="5291138" y="1489075"/>
              <a:ext cx="350837" cy="276225"/>
            </a:xfrm>
            <a:prstGeom prst="rect">
              <a:avLst/>
            </a:prstGeom>
            <a:noFill/>
            <a:ln w="9525">
              <a:noFill/>
              <a:miter lim="800000"/>
              <a:headEnd/>
              <a:tailEnd/>
            </a:ln>
          </p:spPr>
          <p:txBody>
            <a:bodyPr>
              <a:prstTxWarp prst="textNoShape">
                <a:avLst/>
              </a:prstTxWarp>
              <a:spAutoFit/>
            </a:bodyPr>
            <a:lstStyle/>
            <a:p>
              <a:pPr>
                <a:defRPr/>
              </a:pPr>
              <a:r>
                <a:rPr lang="en-US" sz="1200" dirty="0">
                  <a:latin typeface="+mn-lt"/>
                </a:rPr>
                <a:t>A</a:t>
              </a:r>
            </a:p>
          </p:txBody>
        </p:sp>
        <p:cxnSp>
          <p:nvCxnSpPr>
            <p:cNvPr id="26" name="Straight Arrow Connector 25"/>
            <p:cNvCxnSpPr/>
            <p:nvPr/>
          </p:nvCxnSpPr>
          <p:spPr bwMode="auto">
            <a:xfrm>
              <a:off x="6464300" y="1811338"/>
              <a:ext cx="352425" cy="1587"/>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
          <p:nvSpPr>
            <p:cNvPr id="28" name="Rectangle 27"/>
            <p:cNvSpPr/>
            <p:nvPr/>
          </p:nvSpPr>
          <p:spPr bwMode="auto">
            <a:xfrm>
              <a:off x="4803775" y="1003300"/>
              <a:ext cx="2047875" cy="14351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grpSp>
      <p:sp>
        <p:nvSpPr>
          <p:cNvPr id="73" name="Rectangle 72"/>
          <p:cNvSpPr/>
          <p:nvPr/>
        </p:nvSpPr>
        <p:spPr bwMode="auto">
          <a:xfrm>
            <a:off x="6940550" y="4724400"/>
            <a:ext cx="2047875" cy="14351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91" name="Oval 90"/>
          <p:cNvSpPr/>
          <p:nvPr/>
        </p:nvSpPr>
        <p:spPr bwMode="auto">
          <a:xfrm>
            <a:off x="7439025" y="5667375"/>
            <a:ext cx="228600" cy="7620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92" name="TextBox 30"/>
          <p:cNvSpPr txBox="1">
            <a:spLocks noChangeArrowheads="1"/>
          </p:cNvSpPr>
          <p:nvPr/>
        </p:nvSpPr>
        <p:spPr bwMode="auto">
          <a:xfrm>
            <a:off x="7370763" y="5743575"/>
            <a:ext cx="350837" cy="276225"/>
          </a:xfrm>
          <a:prstGeom prst="rect">
            <a:avLst/>
          </a:prstGeom>
          <a:noFill/>
          <a:ln w="9525">
            <a:noFill/>
            <a:miter lim="800000"/>
            <a:headEnd/>
            <a:tailEnd/>
          </a:ln>
        </p:spPr>
        <p:txBody>
          <a:bodyPr>
            <a:prstTxWarp prst="textNoShape">
              <a:avLst/>
            </a:prstTxWarp>
            <a:spAutoFit/>
          </a:bodyPr>
          <a:lstStyle/>
          <a:p>
            <a:pPr>
              <a:defRPr/>
            </a:pPr>
            <a:r>
              <a:rPr lang="en-US" sz="1200" dirty="0">
                <a:latin typeface="+mn-lt"/>
              </a:rPr>
              <a:t>C</a:t>
            </a:r>
          </a:p>
        </p:txBody>
      </p:sp>
      <p:grpSp>
        <p:nvGrpSpPr>
          <p:cNvPr id="34850" name="Group 83"/>
          <p:cNvGrpSpPr>
            <a:grpSpLocks/>
          </p:cNvGrpSpPr>
          <p:nvPr/>
        </p:nvGrpSpPr>
        <p:grpSpPr bwMode="auto">
          <a:xfrm>
            <a:off x="4800600" y="4737100"/>
            <a:ext cx="2047875" cy="1435100"/>
            <a:chOff x="4800600" y="4737100"/>
            <a:chExt cx="2047875" cy="1435100"/>
          </a:xfrm>
        </p:grpSpPr>
        <p:sp>
          <p:nvSpPr>
            <p:cNvPr id="90" name="Rectangle 89"/>
            <p:cNvSpPr/>
            <p:nvPr/>
          </p:nvSpPr>
          <p:spPr bwMode="auto">
            <a:xfrm>
              <a:off x="4800600" y="4737100"/>
              <a:ext cx="2047875" cy="14351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93" name="Oval 92"/>
            <p:cNvSpPr/>
            <p:nvPr/>
          </p:nvSpPr>
          <p:spPr bwMode="auto">
            <a:xfrm>
              <a:off x="5326063" y="5229225"/>
              <a:ext cx="228600" cy="762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94" name="Oval 93"/>
            <p:cNvSpPr/>
            <p:nvPr/>
          </p:nvSpPr>
          <p:spPr bwMode="auto">
            <a:xfrm>
              <a:off x="6089650" y="5232400"/>
              <a:ext cx="228600" cy="635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cxnSp>
          <p:nvCxnSpPr>
            <p:cNvPr id="95" name="Straight Arrow Connector 94"/>
            <p:cNvCxnSpPr/>
            <p:nvPr/>
          </p:nvCxnSpPr>
          <p:spPr bwMode="auto">
            <a:xfrm>
              <a:off x="5632450" y="5246688"/>
              <a:ext cx="352425" cy="1587"/>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sp>
          <p:nvSpPr>
            <p:cNvPr id="96" name="TextBox 31"/>
            <p:cNvSpPr txBox="1">
              <a:spLocks noChangeArrowheads="1"/>
            </p:cNvSpPr>
            <p:nvPr/>
          </p:nvSpPr>
          <p:spPr bwMode="auto">
            <a:xfrm>
              <a:off x="6048375" y="4891088"/>
              <a:ext cx="271463" cy="276225"/>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none">
              <a:prstTxWarp prst="textNoShape">
                <a:avLst/>
              </a:prstTxWarp>
              <a:spAutoFit/>
            </a:bodyPr>
            <a:lstStyle/>
            <a:p>
              <a:pPr>
                <a:defRPr/>
              </a:pPr>
              <a:r>
                <a:rPr lang="en-US" sz="1200" dirty="0">
                  <a:solidFill>
                    <a:srgbClr val="000000"/>
                  </a:solidFill>
                  <a:ea typeface="ＭＳ Ｐゴシック" charset="-128"/>
                  <a:cs typeface="ＭＳ Ｐゴシック" charset="-128"/>
                </a:rPr>
                <a:t>B</a:t>
              </a:r>
            </a:p>
          </p:txBody>
        </p:sp>
        <p:sp>
          <p:nvSpPr>
            <p:cNvPr id="97" name="TextBox 30"/>
            <p:cNvSpPr txBox="1">
              <a:spLocks noChangeArrowheads="1"/>
            </p:cNvSpPr>
            <p:nvPr/>
          </p:nvSpPr>
          <p:spPr bwMode="auto">
            <a:xfrm>
              <a:off x="5286375" y="4876800"/>
              <a:ext cx="350838" cy="277813"/>
            </a:xfrm>
            <a:prstGeom prst="rect">
              <a:avLst/>
            </a:prstGeom>
            <a:noFill/>
            <a:ln w="9525">
              <a:noFill/>
              <a:miter lim="800000"/>
              <a:headEnd/>
              <a:tailEnd/>
            </a:ln>
          </p:spPr>
          <p:txBody>
            <a:bodyPr>
              <a:prstTxWarp prst="textNoShape">
                <a:avLst/>
              </a:prstTxWarp>
              <a:spAutoFit/>
            </a:bodyPr>
            <a:lstStyle/>
            <a:p>
              <a:pPr>
                <a:defRPr/>
              </a:pPr>
              <a:r>
                <a:rPr lang="en-US" sz="1200">
                  <a:latin typeface="+mn-lt"/>
                </a:rPr>
                <a:t>A</a:t>
              </a:r>
            </a:p>
          </p:txBody>
        </p:sp>
        <p:cxnSp>
          <p:nvCxnSpPr>
            <p:cNvPr id="98" name="Straight Arrow Connector 97"/>
            <p:cNvCxnSpPr/>
            <p:nvPr/>
          </p:nvCxnSpPr>
          <p:spPr bwMode="auto">
            <a:xfrm>
              <a:off x="5640388" y="5718175"/>
              <a:ext cx="352425" cy="1588"/>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99" name="Oval 98"/>
            <p:cNvSpPr/>
            <p:nvPr/>
          </p:nvSpPr>
          <p:spPr bwMode="auto">
            <a:xfrm>
              <a:off x="6115050" y="5691188"/>
              <a:ext cx="228600" cy="7620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100" name="TextBox 30"/>
            <p:cNvSpPr txBox="1">
              <a:spLocks noChangeArrowheads="1"/>
            </p:cNvSpPr>
            <p:nvPr/>
          </p:nvSpPr>
          <p:spPr bwMode="auto">
            <a:xfrm>
              <a:off x="6078538" y="5819775"/>
              <a:ext cx="350837" cy="276225"/>
            </a:xfrm>
            <a:prstGeom prst="rect">
              <a:avLst/>
            </a:prstGeom>
            <a:noFill/>
            <a:ln w="9525">
              <a:noFill/>
              <a:miter lim="800000"/>
              <a:headEnd/>
              <a:tailEnd/>
            </a:ln>
          </p:spPr>
          <p:txBody>
            <a:bodyPr>
              <a:prstTxWarp prst="textNoShape">
                <a:avLst/>
              </a:prstTxWarp>
              <a:spAutoFit/>
            </a:bodyPr>
            <a:lstStyle/>
            <a:p>
              <a:pPr>
                <a:defRPr/>
              </a:pPr>
              <a:r>
                <a:rPr lang="en-US" sz="1200" dirty="0">
                  <a:latin typeface="+mn-lt"/>
                </a:rPr>
                <a:t>D</a:t>
              </a:r>
            </a:p>
          </p:txBody>
        </p:sp>
        <p:sp>
          <p:nvSpPr>
            <p:cNvPr id="101" name="Oval 100"/>
            <p:cNvSpPr/>
            <p:nvPr/>
          </p:nvSpPr>
          <p:spPr bwMode="auto">
            <a:xfrm>
              <a:off x="5360988" y="5691188"/>
              <a:ext cx="228600" cy="7620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102" name="TextBox 30"/>
            <p:cNvSpPr txBox="1">
              <a:spLocks noChangeArrowheads="1"/>
            </p:cNvSpPr>
            <p:nvPr/>
          </p:nvSpPr>
          <p:spPr bwMode="auto">
            <a:xfrm>
              <a:off x="5316538" y="5819775"/>
              <a:ext cx="350837" cy="276225"/>
            </a:xfrm>
            <a:prstGeom prst="rect">
              <a:avLst/>
            </a:prstGeom>
            <a:noFill/>
            <a:ln w="9525">
              <a:noFill/>
              <a:miter lim="800000"/>
              <a:headEnd/>
              <a:tailEnd/>
            </a:ln>
          </p:spPr>
          <p:txBody>
            <a:bodyPr>
              <a:prstTxWarp prst="textNoShape">
                <a:avLst/>
              </a:prstTxWarp>
              <a:spAutoFit/>
            </a:bodyPr>
            <a:lstStyle/>
            <a:p>
              <a:pPr>
                <a:defRPr/>
              </a:pPr>
              <a:r>
                <a:rPr lang="en-US" sz="1200" dirty="0">
                  <a:latin typeface="+mn-lt"/>
                </a:rPr>
                <a:t>C</a:t>
              </a:r>
            </a:p>
          </p:txBody>
        </p:sp>
        <p:sp>
          <p:nvSpPr>
            <p:cNvPr id="103" name="Oval 102"/>
            <p:cNvSpPr/>
            <p:nvPr/>
          </p:nvSpPr>
          <p:spPr bwMode="auto">
            <a:xfrm rot="1642621">
              <a:off x="5732463" y="5459413"/>
              <a:ext cx="211137" cy="7620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cxnSp>
          <p:nvCxnSpPr>
            <p:cNvPr id="104" name="Straight Arrow Connector 103"/>
            <p:cNvCxnSpPr/>
            <p:nvPr/>
          </p:nvCxnSpPr>
          <p:spPr bwMode="auto">
            <a:xfrm rot="1642621">
              <a:off x="5554663" y="5378450"/>
              <a:ext cx="136525" cy="1588"/>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cxnSp>
          <p:nvCxnSpPr>
            <p:cNvPr id="106" name="Straight Arrow Connector 105"/>
            <p:cNvCxnSpPr/>
            <p:nvPr/>
          </p:nvCxnSpPr>
          <p:spPr bwMode="auto">
            <a:xfrm rot="1642621">
              <a:off x="5973763" y="5616575"/>
              <a:ext cx="138112" cy="1588"/>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109" name="TextBox 31"/>
            <p:cNvSpPr txBox="1">
              <a:spLocks noChangeArrowheads="1"/>
            </p:cNvSpPr>
            <p:nvPr/>
          </p:nvSpPr>
          <p:spPr bwMode="auto">
            <a:xfrm>
              <a:off x="5819775" y="5257800"/>
              <a:ext cx="261938" cy="276225"/>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none">
              <a:prstTxWarp prst="textNoShape">
                <a:avLst/>
              </a:prstTxWarp>
              <a:spAutoFit/>
            </a:bodyPr>
            <a:lstStyle/>
            <a:p>
              <a:pPr>
                <a:defRPr/>
              </a:pPr>
              <a:r>
                <a:rPr lang="en-US" sz="1200" dirty="0">
                  <a:solidFill>
                    <a:srgbClr val="000000"/>
                  </a:solidFill>
                  <a:ea typeface="ＭＳ Ｐゴシック" charset="-128"/>
                  <a:cs typeface="ＭＳ Ｐゴシック" charset="-128"/>
                </a:rPr>
                <a:t>x</a:t>
              </a:r>
            </a:p>
          </p:txBody>
        </p:sp>
        <p:cxnSp>
          <p:nvCxnSpPr>
            <p:cNvPr id="74" name="Straight Arrow Connector 73"/>
            <p:cNvCxnSpPr/>
            <p:nvPr/>
          </p:nvCxnSpPr>
          <p:spPr bwMode="auto">
            <a:xfrm>
              <a:off x="4892675" y="5256213"/>
              <a:ext cx="352425" cy="1587"/>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cxnSp>
          <p:nvCxnSpPr>
            <p:cNvPr id="75" name="Straight Arrow Connector 74"/>
            <p:cNvCxnSpPr/>
            <p:nvPr/>
          </p:nvCxnSpPr>
          <p:spPr bwMode="auto">
            <a:xfrm>
              <a:off x="6429375" y="5257800"/>
              <a:ext cx="352425" cy="1588"/>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cxnSp>
          <p:nvCxnSpPr>
            <p:cNvPr id="76" name="Straight Arrow Connector 75"/>
            <p:cNvCxnSpPr/>
            <p:nvPr/>
          </p:nvCxnSpPr>
          <p:spPr bwMode="auto">
            <a:xfrm>
              <a:off x="6429375" y="5715000"/>
              <a:ext cx="352425" cy="1588"/>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77" name="Straight Arrow Connector 76"/>
            <p:cNvCxnSpPr/>
            <p:nvPr/>
          </p:nvCxnSpPr>
          <p:spPr bwMode="auto">
            <a:xfrm>
              <a:off x="4876800" y="5715000"/>
              <a:ext cx="352425" cy="1588"/>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grpSp>
      <p:cxnSp>
        <p:nvCxnSpPr>
          <p:cNvPr id="78" name="Straight Arrow Connector 77"/>
          <p:cNvCxnSpPr/>
          <p:nvPr/>
        </p:nvCxnSpPr>
        <p:spPr bwMode="auto">
          <a:xfrm>
            <a:off x="7010400" y="5715000"/>
            <a:ext cx="352425" cy="1588"/>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79" name="Straight Arrow Connector 78"/>
          <p:cNvCxnSpPr/>
          <p:nvPr/>
        </p:nvCxnSpPr>
        <p:spPr bwMode="auto">
          <a:xfrm>
            <a:off x="8534400" y="5715000"/>
            <a:ext cx="352425" cy="1588"/>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80" name="Straight Arrow Connector 79"/>
          <p:cNvCxnSpPr/>
          <p:nvPr/>
        </p:nvCxnSpPr>
        <p:spPr bwMode="auto">
          <a:xfrm>
            <a:off x="8534400" y="5181600"/>
            <a:ext cx="352425" cy="1588"/>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cxnSp>
        <p:nvCxnSpPr>
          <p:cNvPr id="81" name="Straight Arrow Connector 80"/>
          <p:cNvCxnSpPr/>
          <p:nvPr/>
        </p:nvCxnSpPr>
        <p:spPr bwMode="auto">
          <a:xfrm>
            <a:off x="7010400" y="5181600"/>
            <a:ext cx="352425" cy="1588"/>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325438" y="381000"/>
            <a:ext cx="8493125" cy="415925"/>
          </a:xfrm>
          <a:prstGeom prst="rect">
            <a:avLst/>
          </a:prstGeom>
          <a:noFill/>
          <a:ln w="9525">
            <a:noFill/>
            <a:round/>
            <a:headEnd/>
            <a:tailEnd/>
          </a:ln>
        </p:spPr>
        <p:txBody>
          <a:bodyPr lIns="0" tIns="0" rIns="0" bIns="0">
            <a:prstTxWarp prst="textNoShape">
              <a:avLst/>
            </a:prstTxWarp>
          </a:bodyPr>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500" b="1">
                <a:solidFill>
                  <a:srgbClr val="000000"/>
                </a:solidFill>
                <a:ea typeface="msgothic" charset="0"/>
                <a:cs typeface="msgothic" charset="0"/>
              </a:rPr>
              <a:t>Example of Tour Bus error correction in Velvet.</a:t>
            </a:r>
          </a:p>
        </p:txBody>
      </p:sp>
      <p:pic>
        <p:nvPicPr>
          <p:cNvPr id="36867" name="Picture 2"/>
          <p:cNvPicPr>
            <a:picLocks noChangeAspect="1" noChangeArrowheads="1"/>
          </p:cNvPicPr>
          <p:nvPr/>
        </p:nvPicPr>
        <p:blipFill>
          <a:blip r:embed="rId3"/>
          <a:srcRect/>
          <a:stretch>
            <a:fillRect/>
          </a:stretch>
        </p:blipFill>
        <p:spPr bwMode="auto">
          <a:xfrm>
            <a:off x="8162925" y="5878513"/>
            <a:ext cx="652463" cy="750887"/>
          </a:xfrm>
          <a:prstGeom prst="rect">
            <a:avLst/>
          </a:prstGeom>
          <a:noFill/>
          <a:ln w="9525">
            <a:noFill/>
            <a:round/>
            <a:headEnd/>
            <a:tailEnd/>
          </a:ln>
        </p:spPr>
      </p:pic>
      <p:pic>
        <p:nvPicPr>
          <p:cNvPr id="36868" name="Picture 3"/>
          <p:cNvPicPr>
            <a:picLocks noChangeAspect="1" noChangeArrowheads="1"/>
          </p:cNvPicPr>
          <p:nvPr/>
        </p:nvPicPr>
        <p:blipFill>
          <a:blip r:embed="rId4"/>
          <a:srcRect/>
          <a:stretch>
            <a:fillRect/>
          </a:stretch>
        </p:blipFill>
        <p:spPr bwMode="auto">
          <a:xfrm>
            <a:off x="701675" y="1147763"/>
            <a:ext cx="3233738" cy="4894262"/>
          </a:xfrm>
          <a:prstGeom prst="rect">
            <a:avLst/>
          </a:prstGeom>
          <a:noFill/>
          <a:ln w="9525">
            <a:noFill/>
            <a:round/>
            <a:headEnd/>
            <a:tailEnd/>
          </a:ln>
        </p:spPr>
      </p:pic>
      <p:sp>
        <p:nvSpPr>
          <p:cNvPr id="36869" name="Text Box 4"/>
          <p:cNvSpPr txBox="1">
            <a:spLocks noChangeArrowheads="1"/>
          </p:cNvSpPr>
          <p:nvPr/>
        </p:nvSpPr>
        <p:spPr bwMode="auto">
          <a:xfrm>
            <a:off x="701675" y="6140450"/>
            <a:ext cx="3917950" cy="231775"/>
          </a:xfrm>
          <a:prstGeom prst="rect">
            <a:avLst/>
          </a:prstGeom>
          <a:noFill/>
          <a:ln w="9525">
            <a:noFill/>
            <a:round/>
            <a:headEnd/>
            <a:tailEnd/>
          </a:ln>
        </p:spPr>
        <p:txBody>
          <a:bodyPr lIns="0" tIns="0" rIns="0" bIns="0">
            <a:prstTxWarp prst="textNoShape">
              <a:avLst/>
            </a:prstTxWarp>
          </a:bodyPr>
          <a:lstStyle/>
          <a:p>
            <a:pPr>
              <a:tabLst>
                <a:tab pos="655638" algn="l"/>
                <a:tab pos="1312863" algn="l"/>
                <a:tab pos="1968500" algn="l"/>
                <a:tab pos="2625725" algn="l"/>
                <a:tab pos="3282950" algn="l"/>
              </a:tabLst>
            </a:pPr>
            <a:r>
              <a:rPr lang="en-GB" sz="1100" b="1">
                <a:solidFill>
                  <a:srgbClr val="000000"/>
                </a:solidFill>
                <a:ea typeface="msgothic" charset="0"/>
                <a:cs typeface="msgothic" charset="0"/>
              </a:rPr>
              <a:t>Zerbino D R , Birney E Genome Res. 2008;18:821-829</a:t>
            </a:r>
          </a:p>
        </p:txBody>
      </p:sp>
      <p:sp>
        <p:nvSpPr>
          <p:cNvPr id="36870" name="Rectangle 6"/>
          <p:cNvSpPr>
            <a:spLocks noChangeArrowheads="1"/>
          </p:cNvSpPr>
          <p:nvPr/>
        </p:nvSpPr>
        <p:spPr bwMode="auto">
          <a:xfrm>
            <a:off x="4724400" y="1485900"/>
            <a:ext cx="3962400" cy="4392613"/>
          </a:xfrm>
          <a:prstGeom prst="rect">
            <a:avLst/>
          </a:prstGeom>
          <a:noFill/>
          <a:ln w="9525">
            <a:noFill/>
            <a:miter lim="800000"/>
            <a:headEnd/>
            <a:tailEnd/>
          </a:ln>
        </p:spPr>
        <p:txBody>
          <a:bodyPr lIns="82945" tIns="41473" rIns="82945" bIns="41473">
            <a:prstTxWarp prst="textNoShape">
              <a:avLst/>
            </a:prstTxWarp>
            <a:spAutoFit/>
          </a:bodyPr>
          <a:lstStyle/>
          <a:p>
            <a:pPr marL="76200" indent="-76200">
              <a:tabLst>
                <a:tab pos="655638" algn="l"/>
                <a:tab pos="1312863" algn="l"/>
                <a:tab pos="1968500" algn="l"/>
                <a:tab pos="2625725" algn="l"/>
                <a:tab pos="3282950" algn="l"/>
                <a:tab pos="3938588" algn="l"/>
                <a:tab pos="4595813" algn="l"/>
              </a:tabLst>
            </a:pPr>
            <a:r>
              <a:rPr lang="en-GB" sz="1400">
                <a:ea typeface="msgothic" charset="0"/>
                <a:cs typeface="msgothic" charset="0"/>
              </a:rPr>
              <a:t>Example of Tour Bus error correction. (A) Original graph. (B) The search starts from A and spreads toward the right. The progression of the top path (through B′ and C′) is stopped because D was previously visited. The nucleotide sequences corresponding to the alternate paths B′C′ and BC are extracted from the graph, aligned, and compared. (C) The two paths are judged similar, so the longer one, B′C′, is merged into the shorter one, BC. The merging is directed by the alignment of the consensus sequences, indicated in red lines in B. Note that node X, which was connected to node B′, is now connected to node B. The search progresses, and the bottom path (through C′ and D′) arrives second in E. Once again, the corresponding paths, C′D′ and CD are compared. (D) CD and C′D′ are judged similar enough. The longer path is merged into the shorter one.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smtClean="0">
                <a:ea typeface="ＭＳ Ｐゴシック" pitchFamily="-106" charset="-128"/>
                <a:cs typeface="ＭＳ Ｐゴシック" pitchFamily="-106" charset="-128"/>
              </a:rPr>
              <a:t>Shredded Book Reconstruction</a:t>
            </a:r>
          </a:p>
        </p:txBody>
      </p:sp>
      <p:sp>
        <p:nvSpPr>
          <p:cNvPr id="15363" name="Content Placeholder 2"/>
          <p:cNvSpPr>
            <a:spLocks noGrp="1"/>
          </p:cNvSpPr>
          <p:nvPr>
            <p:ph idx="1"/>
          </p:nvPr>
        </p:nvSpPr>
        <p:spPr>
          <a:xfrm>
            <a:off x="228600" y="1219200"/>
            <a:ext cx="8856663" cy="838200"/>
          </a:xfrm>
        </p:spPr>
        <p:txBody>
          <a:bodyPr/>
          <a:lstStyle/>
          <a:p>
            <a:pPr eaLnBrk="1" hangingPunct="1"/>
            <a:r>
              <a:rPr lang="en-US" sz="2400" smtClean="0"/>
              <a:t>Dickens accidentally shreds the first printing of </a:t>
            </a:r>
            <a:r>
              <a:rPr lang="en-US" sz="2400" u="sng" smtClean="0"/>
              <a:t>A Tale of Two Cities</a:t>
            </a:r>
            <a:endParaRPr lang="en-US" sz="2400" smtClean="0"/>
          </a:p>
          <a:p>
            <a:pPr lvl="1" eaLnBrk="1" hangingPunct="1"/>
            <a:r>
              <a:rPr lang="en-US" sz="2000" smtClean="0"/>
              <a:t>Text printed on 5 long spools</a:t>
            </a:r>
          </a:p>
        </p:txBody>
      </p:sp>
      <p:sp>
        <p:nvSpPr>
          <p:cNvPr id="12" name="Content Placeholder 2"/>
          <p:cNvSpPr txBox="1">
            <a:spLocks/>
          </p:cNvSpPr>
          <p:nvPr/>
        </p:nvSpPr>
        <p:spPr bwMode="auto">
          <a:xfrm>
            <a:off x="228600" y="4876800"/>
            <a:ext cx="8458200" cy="1219200"/>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charset="0"/>
              <a:buChar char="•"/>
            </a:pPr>
            <a:r>
              <a:rPr lang="en-US" sz="2400">
                <a:latin typeface="Gill Sans MT" charset="0"/>
              </a:rPr>
              <a:t>How can he reconstruct the text?</a:t>
            </a:r>
          </a:p>
          <a:p>
            <a:pPr marL="742950" lvl="1" indent="-285750">
              <a:spcBef>
                <a:spcPct val="20000"/>
              </a:spcBef>
              <a:buFont typeface="Arial" charset="0"/>
              <a:buChar char="–"/>
            </a:pPr>
            <a:r>
              <a:rPr lang="en-US" sz="2000">
                <a:latin typeface="Gill Sans MT" charset="0"/>
              </a:rPr>
              <a:t>5 copies x 138, 656 words / 5 words per fragment = 138k fragments</a:t>
            </a:r>
          </a:p>
          <a:p>
            <a:pPr marL="742950" lvl="1" indent="-285750">
              <a:spcBef>
                <a:spcPct val="20000"/>
              </a:spcBef>
              <a:buFont typeface="Arial" charset="0"/>
              <a:buChar char="–"/>
            </a:pPr>
            <a:r>
              <a:rPr lang="en-US" sz="2000">
                <a:latin typeface="Gill Sans MT" charset="0"/>
              </a:rPr>
              <a:t>The short fragments from every copy are mixed together</a:t>
            </a:r>
          </a:p>
          <a:p>
            <a:pPr marL="742950" lvl="1" indent="-285750">
              <a:spcBef>
                <a:spcPct val="20000"/>
              </a:spcBef>
              <a:buFont typeface="Arial" charset="0"/>
              <a:buChar char="–"/>
            </a:pPr>
            <a:r>
              <a:rPr lang="en-US" sz="2000">
                <a:latin typeface="Gill Sans MT" charset="0"/>
              </a:rPr>
              <a:t>Some fragments are identical</a:t>
            </a:r>
            <a:endParaRPr lang="en-US" sz="2400">
              <a:latin typeface="Gill Sans MT" charset="0"/>
            </a:endParaRPr>
          </a:p>
          <a:p>
            <a:pPr marL="742950" lvl="1" indent="-285750">
              <a:spcBef>
                <a:spcPct val="20000"/>
              </a:spcBef>
              <a:buFont typeface="Arial" charset="0"/>
              <a:buChar char="–"/>
            </a:pPr>
            <a:endParaRPr lang="en-US" sz="2000">
              <a:latin typeface="Gill Sans MT" charset="0"/>
            </a:endParaRPr>
          </a:p>
        </p:txBody>
      </p:sp>
      <p:grpSp>
        <p:nvGrpSpPr>
          <p:cNvPr id="3" name="Group 13"/>
          <p:cNvGrpSpPr>
            <a:grpSpLocks/>
          </p:cNvGrpSpPr>
          <p:nvPr/>
        </p:nvGrpSpPr>
        <p:grpSpPr bwMode="auto">
          <a:xfrm>
            <a:off x="66675" y="2282825"/>
            <a:ext cx="9050338" cy="2136775"/>
            <a:chOff x="66675" y="1216025"/>
            <a:chExt cx="9050338" cy="2136775"/>
          </a:xfrm>
        </p:grpSpPr>
        <p:grpSp>
          <p:nvGrpSpPr>
            <p:cNvPr id="15406" name="Group 91"/>
            <p:cNvGrpSpPr>
              <a:grpSpLocks/>
            </p:cNvGrpSpPr>
            <p:nvPr/>
          </p:nvGrpSpPr>
          <p:grpSpPr bwMode="auto">
            <a:xfrm>
              <a:off x="66675" y="1216025"/>
              <a:ext cx="9018589" cy="277813"/>
              <a:chOff x="76200" y="914401"/>
              <a:chExt cx="9018754" cy="276999"/>
            </a:xfrm>
          </p:grpSpPr>
          <p:sp>
            <p:nvSpPr>
              <p:cNvPr id="15434" name="TextBox 7"/>
              <p:cNvSpPr txBox="1">
                <a:spLocks noChangeArrowheads="1"/>
              </p:cNvSpPr>
              <p:nvPr/>
            </p:nvSpPr>
            <p:spPr bwMode="auto">
              <a:xfrm>
                <a:off x="76200" y="914401"/>
                <a:ext cx="1479892"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best of</a:t>
                </a:r>
              </a:p>
            </p:txBody>
          </p:sp>
          <p:sp>
            <p:nvSpPr>
              <p:cNvPr id="15435" name="TextBox 7"/>
              <p:cNvSpPr txBox="1">
                <a:spLocks noChangeArrowheads="1"/>
              </p:cNvSpPr>
              <p:nvPr/>
            </p:nvSpPr>
            <p:spPr bwMode="auto">
              <a:xfrm>
                <a:off x="3550403" y="914401"/>
                <a:ext cx="1609410"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of times, it was the</a:t>
                </a:r>
              </a:p>
            </p:txBody>
          </p:sp>
          <p:sp>
            <p:nvSpPr>
              <p:cNvPr id="15436" name="TextBox 7"/>
              <p:cNvSpPr txBox="1">
                <a:spLocks noChangeArrowheads="1"/>
              </p:cNvSpPr>
              <p:nvPr/>
            </p:nvSpPr>
            <p:spPr bwMode="auto">
              <a:xfrm>
                <a:off x="1608117" y="914401"/>
                <a:ext cx="1890261"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times, it was the worst</a:t>
                </a:r>
              </a:p>
            </p:txBody>
          </p:sp>
          <p:sp>
            <p:nvSpPr>
              <p:cNvPr id="15437" name="TextBox 7"/>
              <p:cNvSpPr txBox="1">
                <a:spLocks noChangeArrowheads="1"/>
              </p:cNvSpPr>
              <p:nvPr/>
            </p:nvSpPr>
            <p:spPr bwMode="auto">
              <a:xfrm>
                <a:off x="5211838" y="914401"/>
                <a:ext cx="1787669"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age of wisdom, it was</a:t>
                </a:r>
              </a:p>
            </p:txBody>
          </p:sp>
          <p:sp>
            <p:nvSpPr>
              <p:cNvPr id="15438" name="TextBox 7"/>
              <p:cNvSpPr txBox="1">
                <a:spLocks noChangeArrowheads="1"/>
              </p:cNvSpPr>
              <p:nvPr/>
            </p:nvSpPr>
            <p:spPr bwMode="auto">
              <a:xfrm>
                <a:off x="7051531" y="914401"/>
                <a:ext cx="2043423"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the age of foolishness, …</a:t>
                </a:r>
              </a:p>
            </p:txBody>
          </p:sp>
        </p:grpSp>
        <p:grpSp>
          <p:nvGrpSpPr>
            <p:cNvPr id="15407" name="Group 90"/>
            <p:cNvGrpSpPr>
              <a:grpSpLocks/>
            </p:cNvGrpSpPr>
            <p:nvPr/>
          </p:nvGrpSpPr>
          <p:grpSpPr bwMode="auto">
            <a:xfrm>
              <a:off x="66675" y="1681163"/>
              <a:ext cx="9043989" cy="276225"/>
              <a:chOff x="76200" y="1295401"/>
              <a:chExt cx="9043063" cy="276999"/>
            </a:xfrm>
          </p:grpSpPr>
          <p:sp>
            <p:nvSpPr>
              <p:cNvPr id="15429" name="TextBox 7"/>
              <p:cNvSpPr txBox="1">
                <a:spLocks noChangeArrowheads="1"/>
              </p:cNvSpPr>
              <p:nvPr/>
            </p:nvSpPr>
            <p:spPr bwMode="auto">
              <a:xfrm>
                <a:off x="76200" y="1295401"/>
                <a:ext cx="1287532"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best</a:t>
                </a:r>
              </a:p>
            </p:txBody>
          </p:sp>
          <p:sp>
            <p:nvSpPr>
              <p:cNvPr id="15430" name="TextBox 7"/>
              <p:cNvSpPr txBox="1">
                <a:spLocks noChangeArrowheads="1"/>
              </p:cNvSpPr>
              <p:nvPr/>
            </p:nvSpPr>
            <p:spPr bwMode="auto">
              <a:xfrm>
                <a:off x="3194630" y="1295401"/>
                <a:ext cx="1781708"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worst of times, it was</a:t>
                </a:r>
              </a:p>
            </p:txBody>
          </p:sp>
          <p:sp>
            <p:nvSpPr>
              <p:cNvPr id="15431" name="TextBox 7"/>
              <p:cNvSpPr txBox="1">
                <a:spLocks noChangeArrowheads="1"/>
              </p:cNvSpPr>
              <p:nvPr/>
            </p:nvSpPr>
            <p:spPr bwMode="auto">
              <a:xfrm>
                <a:off x="1474476" y="1295401"/>
                <a:ext cx="1609410"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of times, it was the</a:t>
                </a:r>
              </a:p>
            </p:txBody>
          </p:sp>
          <p:sp>
            <p:nvSpPr>
              <p:cNvPr id="15432" name="TextBox 7"/>
              <p:cNvSpPr txBox="1">
                <a:spLocks noChangeArrowheads="1"/>
              </p:cNvSpPr>
              <p:nvPr/>
            </p:nvSpPr>
            <p:spPr bwMode="auto">
              <a:xfrm>
                <a:off x="5087082" y="1295401"/>
                <a:ext cx="1736373"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the age of wisdom, it</a:t>
                </a:r>
              </a:p>
            </p:txBody>
          </p:sp>
          <p:sp>
            <p:nvSpPr>
              <p:cNvPr id="15433" name="TextBox 7"/>
              <p:cNvSpPr txBox="1">
                <a:spLocks noChangeArrowheads="1"/>
              </p:cNvSpPr>
              <p:nvPr/>
            </p:nvSpPr>
            <p:spPr bwMode="auto">
              <a:xfrm>
                <a:off x="6934200" y="1295401"/>
                <a:ext cx="2185063"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was the age of foolishness,</a:t>
                </a:r>
              </a:p>
            </p:txBody>
          </p:sp>
        </p:grpSp>
        <p:grpSp>
          <p:nvGrpSpPr>
            <p:cNvPr id="15408" name="Group 93"/>
            <p:cNvGrpSpPr>
              <a:grpSpLocks/>
            </p:cNvGrpSpPr>
            <p:nvPr/>
          </p:nvGrpSpPr>
          <p:grpSpPr bwMode="auto">
            <a:xfrm>
              <a:off x="66675" y="2146300"/>
              <a:ext cx="9040812" cy="276225"/>
              <a:chOff x="67129" y="1825756"/>
              <a:chExt cx="9040587" cy="276999"/>
            </a:xfrm>
          </p:grpSpPr>
          <p:sp>
            <p:nvSpPr>
              <p:cNvPr id="15423" name="TextBox 7"/>
              <p:cNvSpPr txBox="1">
                <a:spLocks noChangeArrowheads="1"/>
              </p:cNvSpPr>
              <p:nvPr/>
            </p:nvSpPr>
            <p:spPr bwMode="auto">
              <a:xfrm>
                <a:off x="67129" y="1825756"/>
                <a:ext cx="923224"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a:t>
                </a:r>
              </a:p>
            </p:txBody>
          </p:sp>
          <p:sp>
            <p:nvSpPr>
              <p:cNvPr id="15424" name="TextBox 7"/>
              <p:cNvSpPr txBox="1">
                <a:spLocks noChangeArrowheads="1"/>
              </p:cNvSpPr>
              <p:nvPr/>
            </p:nvSpPr>
            <p:spPr bwMode="auto">
              <a:xfrm>
                <a:off x="2709696" y="1825756"/>
                <a:ext cx="1736373"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the worst of times, it </a:t>
                </a:r>
              </a:p>
            </p:txBody>
          </p:sp>
          <p:sp>
            <p:nvSpPr>
              <p:cNvPr id="15425" name="TextBox 7"/>
              <p:cNvSpPr txBox="1">
                <a:spLocks noChangeArrowheads="1"/>
              </p:cNvSpPr>
              <p:nvPr/>
            </p:nvSpPr>
            <p:spPr bwMode="auto">
              <a:xfrm>
                <a:off x="1007486" y="1825756"/>
                <a:ext cx="1685077"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best of times, it was</a:t>
                </a:r>
              </a:p>
            </p:txBody>
          </p:sp>
          <p:sp>
            <p:nvSpPr>
              <p:cNvPr id="15426" name="TextBox 7"/>
              <p:cNvSpPr txBox="1">
                <a:spLocks noChangeArrowheads="1"/>
              </p:cNvSpPr>
              <p:nvPr/>
            </p:nvSpPr>
            <p:spPr bwMode="auto">
              <a:xfrm>
                <a:off x="4463202" y="1825756"/>
                <a:ext cx="1920342"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was the age of wisdom,</a:t>
                </a:r>
              </a:p>
            </p:txBody>
          </p:sp>
          <p:sp>
            <p:nvSpPr>
              <p:cNvPr id="15427" name="TextBox 7"/>
              <p:cNvSpPr txBox="1">
                <a:spLocks noChangeArrowheads="1"/>
              </p:cNvSpPr>
              <p:nvPr/>
            </p:nvSpPr>
            <p:spPr bwMode="auto">
              <a:xfrm>
                <a:off x="6400677" y="1825756"/>
                <a:ext cx="1415772"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age of</a:t>
                </a:r>
              </a:p>
            </p:txBody>
          </p:sp>
          <p:sp>
            <p:nvSpPr>
              <p:cNvPr id="15428" name="TextBox 7"/>
              <p:cNvSpPr txBox="1">
                <a:spLocks noChangeArrowheads="1"/>
              </p:cNvSpPr>
              <p:nvPr/>
            </p:nvSpPr>
            <p:spPr bwMode="auto">
              <a:xfrm>
                <a:off x="7833584" y="1825756"/>
                <a:ext cx="1274132"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foolishness, …</a:t>
                </a:r>
              </a:p>
            </p:txBody>
          </p:sp>
        </p:grpSp>
        <p:grpSp>
          <p:nvGrpSpPr>
            <p:cNvPr id="15409" name="Group 92"/>
            <p:cNvGrpSpPr>
              <a:grpSpLocks/>
            </p:cNvGrpSpPr>
            <p:nvPr/>
          </p:nvGrpSpPr>
          <p:grpSpPr bwMode="auto">
            <a:xfrm>
              <a:off x="66675" y="2611438"/>
              <a:ext cx="9050345" cy="276225"/>
              <a:chOff x="67129" y="2244856"/>
              <a:chExt cx="9049658" cy="276999"/>
            </a:xfrm>
          </p:grpSpPr>
          <p:sp>
            <p:nvSpPr>
              <p:cNvPr id="15417" name="TextBox 7"/>
              <p:cNvSpPr txBox="1">
                <a:spLocks noChangeArrowheads="1"/>
              </p:cNvSpPr>
              <p:nvPr/>
            </p:nvSpPr>
            <p:spPr bwMode="auto">
              <a:xfrm>
                <a:off x="67129" y="2244856"/>
                <a:ext cx="633933"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a:t>
                </a:r>
              </a:p>
            </p:txBody>
          </p:sp>
          <p:sp>
            <p:nvSpPr>
              <p:cNvPr id="15418" name="TextBox 7"/>
              <p:cNvSpPr txBox="1">
                <a:spLocks noChangeArrowheads="1"/>
              </p:cNvSpPr>
              <p:nvPr/>
            </p:nvSpPr>
            <p:spPr bwMode="auto">
              <a:xfrm>
                <a:off x="2369868" y="2244856"/>
                <a:ext cx="1917186"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was the worst of times,</a:t>
                </a:r>
              </a:p>
            </p:txBody>
          </p:sp>
          <p:sp>
            <p:nvSpPr>
              <p:cNvPr id="15419" name="TextBox 7"/>
              <p:cNvSpPr txBox="1">
                <a:spLocks noChangeArrowheads="1"/>
              </p:cNvSpPr>
              <p:nvPr/>
            </p:nvSpPr>
            <p:spPr bwMode="auto">
              <a:xfrm>
                <a:off x="718437" y="2244856"/>
                <a:ext cx="1634056"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the best of times, it</a:t>
                </a:r>
              </a:p>
            </p:txBody>
          </p:sp>
          <p:sp>
            <p:nvSpPr>
              <p:cNvPr id="15420" name="TextBox 7"/>
              <p:cNvSpPr txBox="1">
                <a:spLocks noChangeArrowheads="1"/>
              </p:cNvSpPr>
              <p:nvPr/>
            </p:nvSpPr>
            <p:spPr bwMode="auto">
              <a:xfrm>
                <a:off x="4304429" y="2244856"/>
                <a:ext cx="1428596"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age of</a:t>
                </a:r>
              </a:p>
            </p:txBody>
          </p:sp>
          <p:sp>
            <p:nvSpPr>
              <p:cNvPr id="15421" name="TextBox 7"/>
              <p:cNvSpPr txBox="1">
                <a:spLocks noChangeArrowheads="1"/>
              </p:cNvSpPr>
              <p:nvPr/>
            </p:nvSpPr>
            <p:spPr bwMode="auto">
              <a:xfrm>
                <a:off x="5750400" y="2244856"/>
                <a:ext cx="1890261"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wisdom, it was the age</a:t>
                </a:r>
              </a:p>
            </p:txBody>
          </p:sp>
          <p:sp>
            <p:nvSpPr>
              <p:cNvPr id="15422" name="TextBox 7"/>
              <p:cNvSpPr txBox="1">
                <a:spLocks noChangeArrowheads="1"/>
              </p:cNvSpPr>
              <p:nvPr/>
            </p:nvSpPr>
            <p:spPr bwMode="auto">
              <a:xfrm>
                <a:off x="7658034" y="2244856"/>
                <a:ext cx="1458753"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of foolishness, …</a:t>
                </a:r>
              </a:p>
            </p:txBody>
          </p:sp>
        </p:grpSp>
        <p:grpSp>
          <p:nvGrpSpPr>
            <p:cNvPr id="15410" name="Group 94"/>
            <p:cNvGrpSpPr>
              <a:grpSpLocks/>
            </p:cNvGrpSpPr>
            <p:nvPr/>
          </p:nvGrpSpPr>
          <p:grpSpPr bwMode="auto">
            <a:xfrm>
              <a:off x="71438" y="3076575"/>
              <a:ext cx="9036051" cy="276225"/>
              <a:chOff x="71847" y="2663956"/>
              <a:chExt cx="9035869" cy="276999"/>
            </a:xfrm>
          </p:grpSpPr>
          <p:sp>
            <p:nvSpPr>
              <p:cNvPr id="15411" name="TextBox 7"/>
              <p:cNvSpPr txBox="1">
                <a:spLocks noChangeArrowheads="1"/>
              </p:cNvSpPr>
              <p:nvPr/>
            </p:nvSpPr>
            <p:spPr bwMode="auto">
              <a:xfrm>
                <a:off x="71847" y="2663956"/>
                <a:ext cx="300082"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a:t>
                </a:r>
              </a:p>
            </p:txBody>
          </p:sp>
          <p:sp>
            <p:nvSpPr>
              <p:cNvPr id="15412" name="TextBox 7"/>
              <p:cNvSpPr txBox="1">
                <a:spLocks noChangeArrowheads="1"/>
              </p:cNvSpPr>
              <p:nvPr/>
            </p:nvSpPr>
            <p:spPr bwMode="auto">
              <a:xfrm>
                <a:off x="2219855" y="2663956"/>
                <a:ext cx="1582484"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worst of</a:t>
                </a:r>
              </a:p>
            </p:txBody>
          </p:sp>
          <p:sp>
            <p:nvSpPr>
              <p:cNvPr id="15413" name="TextBox 7"/>
              <p:cNvSpPr txBox="1">
                <a:spLocks noChangeArrowheads="1"/>
              </p:cNvSpPr>
              <p:nvPr/>
            </p:nvSpPr>
            <p:spPr bwMode="auto">
              <a:xfrm>
                <a:off x="386516" y="2663956"/>
                <a:ext cx="1818752"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was the best of times,</a:t>
                </a:r>
              </a:p>
            </p:txBody>
          </p:sp>
          <p:sp>
            <p:nvSpPr>
              <p:cNvPr id="15414" name="TextBox 7"/>
              <p:cNvSpPr txBox="1">
                <a:spLocks noChangeArrowheads="1"/>
              </p:cNvSpPr>
              <p:nvPr/>
            </p:nvSpPr>
            <p:spPr bwMode="auto">
              <a:xfrm>
                <a:off x="3816926" y="2663956"/>
                <a:ext cx="1726404"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times, it was the age</a:t>
                </a:r>
              </a:p>
            </p:txBody>
          </p:sp>
          <p:sp>
            <p:nvSpPr>
              <p:cNvPr id="15415" name="TextBox 7"/>
              <p:cNvSpPr txBox="1">
                <a:spLocks noChangeArrowheads="1"/>
              </p:cNvSpPr>
              <p:nvPr/>
            </p:nvSpPr>
            <p:spPr bwMode="auto">
              <a:xfrm>
                <a:off x="5557917" y="2663956"/>
                <a:ext cx="1774845"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of wisdom, it was the</a:t>
                </a:r>
              </a:p>
            </p:txBody>
          </p:sp>
          <p:sp>
            <p:nvSpPr>
              <p:cNvPr id="15416" name="TextBox 7"/>
              <p:cNvSpPr txBox="1">
                <a:spLocks noChangeArrowheads="1"/>
              </p:cNvSpPr>
              <p:nvPr/>
            </p:nvSpPr>
            <p:spPr bwMode="auto">
              <a:xfrm>
                <a:off x="7347348" y="2663956"/>
                <a:ext cx="1760368"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age of foolishness, …</a:t>
                </a:r>
              </a:p>
            </p:txBody>
          </p:sp>
        </p:grpSp>
      </p:grpSp>
      <p:grpSp>
        <p:nvGrpSpPr>
          <p:cNvPr id="9" name="Group 52"/>
          <p:cNvGrpSpPr>
            <a:grpSpLocks/>
          </p:cNvGrpSpPr>
          <p:nvPr/>
        </p:nvGrpSpPr>
        <p:grpSpPr bwMode="auto">
          <a:xfrm>
            <a:off x="579438" y="2286000"/>
            <a:ext cx="8259762" cy="2133600"/>
            <a:chOff x="61458" y="2286000"/>
            <a:chExt cx="8259084" cy="2133600"/>
          </a:xfrm>
        </p:grpSpPr>
        <p:sp>
          <p:nvSpPr>
            <p:cNvPr id="15401" name="TextBox 7"/>
            <p:cNvSpPr txBox="1">
              <a:spLocks noChangeArrowheads="1"/>
            </p:cNvSpPr>
            <p:nvPr/>
          </p:nvSpPr>
          <p:spPr bwMode="auto">
            <a:xfrm>
              <a:off x="61458" y="2286000"/>
              <a:ext cx="8253413"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best of times, it was the worst of times, it was the age of wisdom, it was the age of foolishness, …</a:t>
              </a:r>
            </a:p>
          </p:txBody>
        </p:sp>
        <p:sp>
          <p:nvSpPr>
            <p:cNvPr id="15402" name="TextBox 7"/>
            <p:cNvSpPr txBox="1">
              <a:spLocks noChangeArrowheads="1"/>
            </p:cNvSpPr>
            <p:nvPr/>
          </p:nvSpPr>
          <p:spPr bwMode="auto">
            <a:xfrm>
              <a:off x="67129" y="2753633"/>
              <a:ext cx="8253413"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best of times, it was the worst of times, it was the age of wisdom, it was the age of foolishness, …</a:t>
              </a:r>
            </a:p>
          </p:txBody>
        </p:sp>
        <p:sp>
          <p:nvSpPr>
            <p:cNvPr id="15403" name="TextBox 7"/>
            <p:cNvSpPr txBox="1">
              <a:spLocks noChangeArrowheads="1"/>
            </p:cNvSpPr>
            <p:nvPr/>
          </p:nvSpPr>
          <p:spPr bwMode="auto">
            <a:xfrm>
              <a:off x="61458" y="3219904"/>
              <a:ext cx="8253413"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best of times, it was the worst of times, it was the age of wisdom, it was the age of foolishness, …</a:t>
              </a:r>
            </a:p>
          </p:txBody>
        </p:sp>
        <p:sp>
          <p:nvSpPr>
            <p:cNvPr id="15404" name="TextBox 7"/>
            <p:cNvSpPr txBox="1">
              <a:spLocks noChangeArrowheads="1"/>
            </p:cNvSpPr>
            <p:nvPr/>
          </p:nvSpPr>
          <p:spPr bwMode="auto">
            <a:xfrm>
              <a:off x="67129" y="3686175"/>
              <a:ext cx="8253413"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best of times, it was the worst of times, it was the age of wisdom, it was the age of foolishness, …</a:t>
              </a:r>
            </a:p>
          </p:txBody>
        </p:sp>
        <p:sp>
          <p:nvSpPr>
            <p:cNvPr id="15405" name="TextBox 7"/>
            <p:cNvSpPr txBox="1">
              <a:spLocks noChangeArrowheads="1"/>
            </p:cNvSpPr>
            <p:nvPr/>
          </p:nvSpPr>
          <p:spPr bwMode="auto">
            <a:xfrm>
              <a:off x="67129" y="4143375"/>
              <a:ext cx="8253413"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best of times, it was the worst of times, it was the age of wisdom, it was the age of foolishness, …</a:t>
              </a:r>
            </a:p>
          </p:txBody>
        </p:sp>
      </p:grpSp>
      <p:grpSp>
        <p:nvGrpSpPr>
          <p:cNvPr id="10" name="Group 53"/>
          <p:cNvGrpSpPr>
            <a:grpSpLocks/>
          </p:cNvGrpSpPr>
          <p:nvPr/>
        </p:nvGrpSpPr>
        <p:grpSpPr bwMode="auto">
          <a:xfrm>
            <a:off x="66675" y="2286000"/>
            <a:ext cx="9050338" cy="2136775"/>
            <a:chOff x="66675" y="1216025"/>
            <a:chExt cx="9050338" cy="2136775"/>
          </a:xfrm>
        </p:grpSpPr>
        <p:grpSp>
          <p:nvGrpSpPr>
            <p:cNvPr id="15368" name="Group 91"/>
            <p:cNvGrpSpPr>
              <a:grpSpLocks/>
            </p:cNvGrpSpPr>
            <p:nvPr/>
          </p:nvGrpSpPr>
          <p:grpSpPr bwMode="auto">
            <a:xfrm>
              <a:off x="66675" y="1216025"/>
              <a:ext cx="9018589" cy="277813"/>
              <a:chOff x="76200" y="914401"/>
              <a:chExt cx="9018754" cy="276999"/>
            </a:xfrm>
          </p:grpSpPr>
          <p:sp>
            <p:nvSpPr>
              <p:cNvPr id="15396" name="TextBox 7"/>
              <p:cNvSpPr txBox="1">
                <a:spLocks noChangeArrowheads="1"/>
              </p:cNvSpPr>
              <p:nvPr/>
            </p:nvSpPr>
            <p:spPr bwMode="auto">
              <a:xfrm>
                <a:off x="76200" y="914401"/>
                <a:ext cx="1479892"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best of</a:t>
                </a:r>
              </a:p>
            </p:txBody>
          </p:sp>
          <p:sp>
            <p:nvSpPr>
              <p:cNvPr id="84" name="TextBox 7"/>
              <p:cNvSpPr txBox="1">
                <a:spLocks noChangeArrowheads="1"/>
              </p:cNvSpPr>
              <p:nvPr/>
            </p:nvSpPr>
            <p:spPr bwMode="auto">
              <a:xfrm>
                <a:off x="3549714" y="914401"/>
                <a:ext cx="1609754" cy="27699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prstTxWarp prst="textNoShape">
                  <a:avLst/>
                </a:prstTxWarp>
                <a:spAutoFit/>
              </a:bodyPr>
              <a:lstStyle/>
              <a:p>
                <a:pPr>
                  <a:defRPr/>
                </a:pPr>
                <a:r>
                  <a:rPr lang="en-US" sz="1200">
                    <a:solidFill>
                      <a:srgbClr val="000000"/>
                    </a:solidFill>
                    <a:latin typeface="Bookman Old Style" pitchFamily="-106" charset="0"/>
                    <a:ea typeface="Bookman Old Style" pitchFamily="-106" charset="0"/>
                    <a:cs typeface="Bookman Old Style" pitchFamily="-106" charset="0"/>
                  </a:rPr>
                  <a:t>of times, it was the</a:t>
                </a:r>
              </a:p>
            </p:txBody>
          </p:sp>
          <p:sp>
            <p:nvSpPr>
              <p:cNvPr id="15398" name="TextBox 7"/>
              <p:cNvSpPr txBox="1">
                <a:spLocks noChangeArrowheads="1"/>
              </p:cNvSpPr>
              <p:nvPr/>
            </p:nvSpPr>
            <p:spPr bwMode="auto">
              <a:xfrm>
                <a:off x="1608117" y="914401"/>
                <a:ext cx="1890261"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times, it was the worst</a:t>
                </a:r>
              </a:p>
            </p:txBody>
          </p:sp>
          <p:sp>
            <p:nvSpPr>
              <p:cNvPr id="15399" name="TextBox 7"/>
              <p:cNvSpPr txBox="1">
                <a:spLocks noChangeArrowheads="1"/>
              </p:cNvSpPr>
              <p:nvPr/>
            </p:nvSpPr>
            <p:spPr bwMode="auto">
              <a:xfrm>
                <a:off x="5211838" y="914401"/>
                <a:ext cx="1787669"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age of wisdom, it was</a:t>
                </a:r>
              </a:p>
            </p:txBody>
          </p:sp>
          <p:sp>
            <p:nvSpPr>
              <p:cNvPr id="15400" name="TextBox 7"/>
              <p:cNvSpPr txBox="1">
                <a:spLocks noChangeArrowheads="1"/>
              </p:cNvSpPr>
              <p:nvPr/>
            </p:nvSpPr>
            <p:spPr bwMode="auto">
              <a:xfrm>
                <a:off x="7051531" y="914401"/>
                <a:ext cx="2043423"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the age of foolishness, …</a:t>
                </a:r>
              </a:p>
            </p:txBody>
          </p:sp>
        </p:grpSp>
        <p:grpSp>
          <p:nvGrpSpPr>
            <p:cNvPr id="15369" name="Group 90"/>
            <p:cNvGrpSpPr>
              <a:grpSpLocks/>
            </p:cNvGrpSpPr>
            <p:nvPr/>
          </p:nvGrpSpPr>
          <p:grpSpPr bwMode="auto">
            <a:xfrm>
              <a:off x="66675" y="1681163"/>
              <a:ext cx="9043989" cy="276225"/>
              <a:chOff x="76200" y="1295401"/>
              <a:chExt cx="9043063" cy="276999"/>
            </a:xfrm>
          </p:grpSpPr>
          <p:sp>
            <p:nvSpPr>
              <p:cNvPr id="15391" name="TextBox 7"/>
              <p:cNvSpPr txBox="1">
                <a:spLocks noChangeArrowheads="1"/>
              </p:cNvSpPr>
              <p:nvPr/>
            </p:nvSpPr>
            <p:spPr bwMode="auto">
              <a:xfrm>
                <a:off x="76200" y="1295401"/>
                <a:ext cx="1287532"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best</a:t>
                </a:r>
              </a:p>
            </p:txBody>
          </p:sp>
          <p:sp>
            <p:nvSpPr>
              <p:cNvPr id="15392" name="TextBox 7"/>
              <p:cNvSpPr txBox="1">
                <a:spLocks noChangeArrowheads="1"/>
              </p:cNvSpPr>
              <p:nvPr/>
            </p:nvSpPr>
            <p:spPr bwMode="auto">
              <a:xfrm>
                <a:off x="3194630" y="1295401"/>
                <a:ext cx="1781708"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worst of times, it was</a:t>
                </a:r>
              </a:p>
            </p:txBody>
          </p:sp>
          <p:sp>
            <p:nvSpPr>
              <p:cNvPr id="80" name="TextBox 7"/>
              <p:cNvSpPr txBox="1">
                <a:spLocks noChangeArrowheads="1"/>
              </p:cNvSpPr>
              <p:nvPr/>
            </p:nvSpPr>
            <p:spPr bwMode="auto">
              <a:xfrm>
                <a:off x="1474645" y="1295401"/>
                <a:ext cx="1609560" cy="27699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prstTxWarp prst="textNoShape">
                  <a:avLst/>
                </a:prstTxWarp>
                <a:spAutoFit/>
              </a:bodyPr>
              <a:lstStyle/>
              <a:p>
                <a:pPr>
                  <a:defRPr/>
                </a:pPr>
                <a:r>
                  <a:rPr lang="en-US" sz="1200">
                    <a:solidFill>
                      <a:srgbClr val="000000"/>
                    </a:solidFill>
                    <a:latin typeface="Bookman Old Style" pitchFamily="-106" charset="0"/>
                    <a:ea typeface="Bookman Old Style" pitchFamily="-106" charset="0"/>
                    <a:cs typeface="Bookman Old Style" pitchFamily="-106" charset="0"/>
                  </a:rPr>
                  <a:t>of times, it was the</a:t>
                </a:r>
              </a:p>
            </p:txBody>
          </p:sp>
          <p:sp>
            <p:nvSpPr>
              <p:cNvPr id="15394" name="TextBox 7"/>
              <p:cNvSpPr txBox="1">
                <a:spLocks noChangeArrowheads="1"/>
              </p:cNvSpPr>
              <p:nvPr/>
            </p:nvSpPr>
            <p:spPr bwMode="auto">
              <a:xfrm>
                <a:off x="5087082" y="1295401"/>
                <a:ext cx="1736373"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the age of wisdom, it</a:t>
                </a:r>
              </a:p>
            </p:txBody>
          </p:sp>
          <p:sp>
            <p:nvSpPr>
              <p:cNvPr id="15395" name="TextBox 7"/>
              <p:cNvSpPr txBox="1">
                <a:spLocks noChangeArrowheads="1"/>
              </p:cNvSpPr>
              <p:nvPr/>
            </p:nvSpPr>
            <p:spPr bwMode="auto">
              <a:xfrm>
                <a:off x="6934200" y="1295401"/>
                <a:ext cx="2185063"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was the age of foolishness,</a:t>
                </a:r>
              </a:p>
            </p:txBody>
          </p:sp>
        </p:grpSp>
        <p:grpSp>
          <p:nvGrpSpPr>
            <p:cNvPr id="15370" name="Group 93"/>
            <p:cNvGrpSpPr>
              <a:grpSpLocks/>
            </p:cNvGrpSpPr>
            <p:nvPr/>
          </p:nvGrpSpPr>
          <p:grpSpPr bwMode="auto">
            <a:xfrm>
              <a:off x="66675" y="2146300"/>
              <a:ext cx="9040812" cy="276225"/>
              <a:chOff x="67129" y="1825756"/>
              <a:chExt cx="9040587" cy="276999"/>
            </a:xfrm>
          </p:grpSpPr>
          <p:sp>
            <p:nvSpPr>
              <p:cNvPr id="15385" name="TextBox 7"/>
              <p:cNvSpPr txBox="1">
                <a:spLocks noChangeArrowheads="1"/>
              </p:cNvSpPr>
              <p:nvPr/>
            </p:nvSpPr>
            <p:spPr bwMode="auto">
              <a:xfrm>
                <a:off x="67129" y="1825756"/>
                <a:ext cx="923224"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a:t>
                </a:r>
              </a:p>
            </p:txBody>
          </p:sp>
          <p:sp>
            <p:nvSpPr>
              <p:cNvPr id="15386" name="TextBox 7"/>
              <p:cNvSpPr txBox="1">
                <a:spLocks noChangeArrowheads="1"/>
              </p:cNvSpPr>
              <p:nvPr/>
            </p:nvSpPr>
            <p:spPr bwMode="auto">
              <a:xfrm>
                <a:off x="2709696" y="1825756"/>
                <a:ext cx="1736373"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the worst of times, it </a:t>
                </a:r>
              </a:p>
            </p:txBody>
          </p:sp>
          <p:sp>
            <p:nvSpPr>
              <p:cNvPr id="15387" name="TextBox 7"/>
              <p:cNvSpPr txBox="1">
                <a:spLocks noChangeArrowheads="1"/>
              </p:cNvSpPr>
              <p:nvPr/>
            </p:nvSpPr>
            <p:spPr bwMode="auto">
              <a:xfrm>
                <a:off x="1007486" y="1825756"/>
                <a:ext cx="1685077"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best of times, it was</a:t>
                </a:r>
              </a:p>
            </p:txBody>
          </p:sp>
          <p:sp>
            <p:nvSpPr>
              <p:cNvPr id="15388" name="TextBox 7"/>
              <p:cNvSpPr txBox="1">
                <a:spLocks noChangeArrowheads="1"/>
              </p:cNvSpPr>
              <p:nvPr/>
            </p:nvSpPr>
            <p:spPr bwMode="auto">
              <a:xfrm>
                <a:off x="4463202" y="1825756"/>
                <a:ext cx="1920342"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was the age of wisdom,</a:t>
                </a:r>
              </a:p>
            </p:txBody>
          </p:sp>
          <p:sp>
            <p:nvSpPr>
              <p:cNvPr id="76" name="TextBox 7"/>
              <p:cNvSpPr txBox="1">
                <a:spLocks noChangeArrowheads="1"/>
              </p:cNvSpPr>
              <p:nvPr/>
            </p:nvSpPr>
            <p:spPr bwMode="auto">
              <a:xfrm>
                <a:off x="6401096" y="1825756"/>
                <a:ext cx="1416015" cy="2769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prstTxWarp prst="textNoShape">
                  <a:avLst/>
                </a:prstTxWarp>
                <a:spAutoFit/>
              </a:bodyPr>
              <a:lstStyle/>
              <a:p>
                <a:pPr>
                  <a:defRPr/>
                </a:pPr>
                <a:r>
                  <a:rPr lang="en-US" sz="1200">
                    <a:solidFill>
                      <a:srgbClr val="000000"/>
                    </a:solidFill>
                    <a:latin typeface="Bookman Old Style" pitchFamily="-106" charset="0"/>
                    <a:ea typeface="Bookman Old Style" pitchFamily="-106" charset="0"/>
                    <a:cs typeface="Bookman Old Style" pitchFamily="-106" charset="0"/>
                  </a:rPr>
                  <a:t>it was the age of</a:t>
                </a:r>
              </a:p>
            </p:txBody>
          </p:sp>
          <p:sp>
            <p:nvSpPr>
              <p:cNvPr id="15390" name="TextBox 7"/>
              <p:cNvSpPr txBox="1">
                <a:spLocks noChangeArrowheads="1"/>
              </p:cNvSpPr>
              <p:nvPr/>
            </p:nvSpPr>
            <p:spPr bwMode="auto">
              <a:xfrm>
                <a:off x="7833584" y="1825756"/>
                <a:ext cx="1274132"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foolishness, …</a:t>
                </a:r>
              </a:p>
            </p:txBody>
          </p:sp>
        </p:grpSp>
        <p:grpSp>
          <p:nvGrpSpPr>
            <p:cNvPr id="15371" name="Group 92"/>
            <p:cNvGrpSpPr>
              <a:grpSpLocks/>
            </p:cNvGrpSpPr>
            <p:nvPr/>
          </p:nvGrpSpPr>
          <p:grpSpPr bwMode="auto">
            <a:xfrm>
              <a:off x="66675" y="2611438"/>
              <a:ext cx="9050345" cy="276225"/>
              <a:chOff x="67129" y="2244856"/>
              <a:chExt cx="9049658" cy="276999"/>
            </a:xfrm>
          </p:grpSpPr>
          <p:sp>
            <p:nvSpPr>
              <p:cNvPr id="15379" name="TextBox 7"/>
              <p:cNvSpPr txBox="1">
                <a:spLocks noChangeArrowheads="1"/>
              </p:cNvSpPr>
              <p:nvPr/>
            </p:nvSpPr>
            <p:spPr bwMode="auto">
              <a:xfrm>
                <a:off x="67129" y="2244856"/>
                <a:ext cx="633933"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a:t>
                </a:r>
              </a:p>
            </p:txBody>
          </p:sp>
          <p:sp>
            <p:nvSpPr>
              <p:cNvPr id="15380" name="TextBox 7"/>
              <p:cNvSpPr txBox="1">
                <a:spLocks noChangeArrowheads="1"/>
              </p:cNvSpPr>
              <p:nvPr/>
            </p:nvSpPr>
            <p:spPr bwMode="auto">
              <a:xfrm>
                <a:off x="2369868" y="2244856"/>
                <a:ext cx="1917186"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was the worst of times,</a:t>
                </a:r>
              </a:p>
            </p:txBody>
          </p:sp>
          <p:sp>
            <p:nvSpPr>
              <p:cNvPr id="15381" name="TextBox 7"/>
              <p:cNvSpPr txBox="1">
                <a:spLocks noChangeArrowheads="1"/>
              </p:cNvSpPr>
              <p:nvPr/>
            </p:nvSpPr>
            <p:spPr bwMode="auto">
              <a:xfrm>
                <a:off x="718437" y="2244856"/>
                <a:ext cx="1634056"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the best of times, it</a:t>
                </a:r>
              </a:p>
            </p:txBody>
          </p:sp>
          <p:sp>
            <p:nvSpPr>
              <p:cNvPr id="69" name="TextBox 7"/>
              <p:cNvSpPr txBox="1">
                <a:spLocks noChangeArrowheads="1"/>
              </p:cNvSpPr>
              <p:nvPr/>
            </p:nvSpPr>
            <p:spPr bwMode="auto">
              <a:xfrm>
                <a:off x="4303845" y="2244856"/>
                <a:ext cx="1428642" cy="2769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prstTxWarp prst="textNoShape">
                  <a:avLst/>
                </a:prstTxWarp>
                <a:spAutoFit/>
              </a:bodyPr>
              <a:lstStyle/>
              <a:p>
                <a:pPr>
                  <a:defRPr/>
                </a:pPr>
                <a:r>
                  <a:rPr lang="en-US" sz="1200">
                    <a:solidFill>
                      <a:srgbClr val="000000"/>
                    </a:solidFill>
                    <a:latin typeface="Bookman Old Style" pitchFamily="-106" charset="0"/>
                    <a:ea typeface="Bookman Old Style" pitchFamily="-106" charset="0"/>
                    <a:cs typeface="Bookman Old Style" pitchFamily="-106" charset="0"/>
                  </a:rPr>
                  <a:t>it was the age of</a:t>
                </a:r>
              </a:p>
            </p:txBody>
          </p:sp>
          <p:sp>
            <p:nvSpPr>
              <p:cNvPr id="15383" name="TextBox 7"/>
              <p:cNvSpPr txBox="1">
                <a:spLocks noChangeArrowheads="1"/>
              </p:cNvSpPr>
              <p:nvPr/>
            </p:nvSpPr>
            <p:spPr bwMode="auto">
              <a:xfrm>
                <a:off x="5750400" y="2244856"/>
                <a:ext cx="1890261"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wisdom, it was the age</a:t>
                </a:r>
              </a:p>
            </p:txBody>
          </p:sp>
          <p:sp>
            <p:nvSpPr>
              <p:cNvPr id="15384" name="TextBox 7"/>
              <p:cNvSpPr txBox="1">
                <a:spLocks noChangeArrowheads="1"/>
              </p:cNvSpPr>
              <p:nvPr/>
            </p:nvSpPr>
            <p:spPr bwMode="auto">
              <a:xfrm>
                <a:off x="7658034" y="2244856"/>
                <a:ext cx="1458753"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of foolishness, …</a:t>
                </a:r>
              </a:p>
            </p:txBody>
          </p:sp>
        </p:grpSp>
        <p:grpSp>
          <p:nvGrpSpPr>
            <p:cNvPr id="15372" name="Group 94"/>
            <p:cNvGrpSpPr>
              <a:grpSpLocks/>
            </p:cNvGrpSpPr>
            <p:nvPr/>
          </p:nvGrpSpPr>
          <p:grpSpPr bwMode="auto">
            <a:xfrm>
              <a:off x="71438" y="3076575"/>
              <a:ext cx="9036051" cy="276225"/>
              <a:chOff x="71847" y="2663956"/>
              <a:chExt cx="9035869" cy="276999"/>
            </a:xfrm>
          </p:grpSpPr>
          <p:sp>
            <p:nvSpPr>
              <p:cNvPr id="15373" name="TextBox 7"/>
              <p:cNvSpPr txBox="1">
                <a:spLocks noChangeArrowheads="1"/>
              </p:cNvSpPr>
              <p:nvPr/>
            </p:nvSpPr>
            <p:spPr bwMode="auto">
              <a:xfrm>
                <a:off x="71847" y="2663956"/>
                <a:ext cx="300082"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a:t>
                </a:r>
              </a:p>
            </p:txBody>
          </p:sp>
          <p:sp>
            <p:nvSpPr>
              <p:cNvPr id="15374" name="TextBox 7"/>
              <p:cNvSpPr txBox="1">
                <a:spLocks noChangeArrowheads="1"/>
              </p:cNvSpPr>
              <p:nvPr/>
            </p:nvSpPr>
            <p:spPr bwMode="auto">
              <a:xfrm>
                <a:off x="2219855" y="2663956"/>
                <a:ext cx="1582484"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worst of</a:t>
                </a:r>
              </a:p>
            </p:txBody>
          </p:sp>
          <p:sp>
            <p:nvSpPr>
              <p:cNvPr id="15375" name="TextBox 7"/>
              <p:cNvSpPr txBox="1">
                <a:spLocks noChangeArrowheads="1"/>
              </p:cNvSpPr>
              <p:nvPr/>
            </p:nvSpPr>
            <p:spPr bwMode="auto">
              <a:xfrm>
                <a:off x="386516" y="2663956"/>
                <a:ext cx="1818752"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was the best of times,</a:t>
                </a:r>
              </a:p>
            </p:txBody>
          </p:sp>
          <p:sp>
            <p:nvSpPr>
              <p:cNvPr id="15376" name="TextBox 7"/>
              <p:cNvSpPr txBox="1">
                <a:spLocks noChangeArrowheads="1"/>
              </p:cNvSpPr>
              <p:nvPr/>
            </p:nvSpPr>
            <p:spPr bwMode="auto">
              <a:xfrm>
                <a:off x="3816926" y="2663956"/>
                <a:ext cx="1726404"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times, it was the age</a:t>
                </a:r>
              </a:p>
            </p:txBody>
          </p:sp>
          <p:sp>
            <p:nvSpPr>
              <p:cNvPr id="15377" name="TextBox 7"/>
              <p:cNvSpPr txBox="1">
                <a:spLocks noChangeArrowheads="1"/>
              </p:cNvSpPr>
              <p:nvPr/>
            </p:nvSpPr>
            <p:spPr bwMode="auto">
              <a:xfrm>
                <a:off x="5557917" y="2663956"/>
                <a:ext cx="1774845"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of wisdom, it was the</a:t>
                </a:r>
              </a:p>
            </p:txBody>
          </p:sp>
          <p:sp>
            <p:nvSpPr>
              <p:cNvPr id="15378" name="TextBox 7"/>
              <p:cNvSpPr txBox="1">
                <a:spLocks noChangeArrowheads="1"/>
              </p:cNvSpPr>
              <p:nvPr/>
            </p:nvSpPr>
            <p:spPr bwMode="auto">
              <a:xfrm>
                <a:off x="7347348" y="2663956"/>
                <a:ext cx="1760368"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age of foolishness, …</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xit" presetSubtype="8" fill="hold" nodeType="withEffect">
                                  <p:stCondLst>
                                    <p:cond delay="0"/>
                                  </p:stCondLst>
                                  <p:childTnLst>
                                    <p:animEffect transition="out" filter="wipe(left)">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325438" y="381000"/>
            <a:ext cx="8493125" cy="415925"/>
          </a:xfrm>
          <a:prstGeom prst="rect">
            <a:avLst/>
          </a:prstGeom>
          <a:noFill/>
          <a:ln w="9525">
            <a:noFill/>
            <a:round/>
            <a:headEnd/>
            <a:tailEnd/>
          </a:ln>
        </p:spPr>
        <p:txBody>
          <a:bodyPr lIns="0" tIns="0" rIns="0" bIns="0">
            <a:prstTxWarp prst="textNoShape">
              <a:avLst/>
            </a:prstTxWarp>
          </a:bodyPr>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500" b="1">
                <a:solidFill>
                  <a:srgbClr val="000000"/>
                </a:solidFill>
                <a:ea typeface="msgothic" charset="0"/>
                <a:cs typeface="msgothic" charset="0"/>
              </a:rPr>
              <a:t>Simulations of Tour Bus in Velvet using 35 bp reads</a:t>
            </a:r>
          </a:p>
        </p:txBody>
      </p:sp>
      <p:pic>
        <p:nvPicPr>
          <p:cNvPr id="38915" name="Picture 3"/>
          <p:cNvPicPr>
            <a:picLocks noChangeAspect="1" noChangeArrowheads="1"/>
          </p:cNvPicPr>
          <p:nvPr/>
        </p:nvPicPr>
        <p:blipFill>
          <a:blip r:embed="rId3"/>
          <a:srcRect/>
          <a:stretch>
            <a:fillRect/>
          </a:stretch>
        </p:blipFill>
        <p:spPr bwMode="auto">
          <a:xfrm>
            <a:off x="1450975" y="979488"/>
            <a:ext cx="6245225" cy="4892675"/>
          </a:xfrm>
          <a:prstGeom prst="rect">
            <a:avLst/>
          </a:prstGeom>
          <a:noFill/>
          <a:ln w="9525">
            <a:noFill/>
            <a:round/>
            <a:headEnd/>
            <a:tailEnd/>
          </a:ln>
        </p:spPr>
      </p:pic>
      <p:sp>
        <p:nvSpPr>
          <p:cNvPr id="38916" name="Text Box 4"/>
          <p:cNvSpPr txBox="1">
            <a:spLocks noChangeArrowheads="1"/>
          </p:cNvSpPr>
          <p:nvPr/>
        </p:nvSpPr>
        <p:spPr bwMode="auto">
          <a:xfrm>
            <a:off x="5105400" y="6626225"/>
            <a:ext cx="3917950" cy="231775"/>
          </a:xfrm>
          <a:prstGeom prst="rect">
            <a:avLst/>
          </a:prstGeom>
          <a:noFill/>
          <a:ln w="9525">
            <a:noFill/>
            <a:round/>
            <a:headEnd/>
            <a:tailEnd/>
          </a:ln>
        </p:spPr>
        <p:txBody>
          <a:bodyPr lIns="0" tIns="0" rIns="0" bIns="0">
            <a:prstTxWarp prst="textNoShape">
              <a:avLst/>
            </a:prstTxWarp>
          </a:bodyPr>
          <a:lstStyle/>
          <a:p>
            <a:pPr>
              <a:tabLst>
                <a:tab pos="655638" algn="l"/>
                <a:tab pos="1312863" algn="l"/>
                <a:tab pos="1968500" algn="l"/>
                <a:tab pos="2625725" algn="l"/>
                <a:tab pos="3282950" algn="l"/>
              </a:tabLst>
            </a:pPr>
            <a:r>
              <a:rPr lang="en-GB" sz="1100" b="1">
                <a:solidFill>
                  <a:srgbClr val="000000"/>
                </a:solidFill>
                <a:ea typeface="msgothic" charset="0"/>
                <a:cs typeface="msgothic" charset="0"/>
              </a:rPr>
              <a:t>Zerbino D R , Birney E Genome Res. 2008;18:821-829</a:t>
            </a:r>
          </a:p>
        </p:txBody>
      </p:sp>
      <p:sp>
        <p:nvSpPr>
          <p:cNvPr id="38917" name="TextBox 6"/>
          <p:cNvSpPr txBox="1">
            <a:spLocks noChangeArrowheads="1"/>
          </p:cNvSpPr>
          <p:nvPr/>
        </p:nvSpPr>
        <p:spPr bwMode="auto">
          <a:xfrm>
            <a:off x="609600" y="5980113"/>
            <a:ext cx="3776663" cy="646112"/>
          </a:xfrm>
          <a:prstGeom prst="rect">
            <a:avLst/>
          </a:prstGeom>
          <a:noFill/>
          <a:ln w="9525">
            <a:noFill/>
            <a:miter lim="800000"/>
            <a:headEnd/>
            <a:tailEnd/>
          </a:ln>
        </p:spPr>
        <p:txBody>
          <a:bodyPr wrap="none">
            <a:prstTxWarp prst="textNoShape">
              <a:avLst/>
            </a:prstTxWarp>
            <a:spAutoFit/>
          </a:bodyPr>
          <a:lstStyle/>
          <a:p>
            <a:r>
              <a:rPr lang="en-US"/>
              <a:t>Blue curve: after tip clipping</a:t>
            </a:r>
          </a:p>
          <a:p>
            <a:r>
              <a:rPr lang="en-US"/>
              <a:t>Red curve: after bubble smoothing</a:t>
            </a:r>
          </a:p>
        </p:txBody>
      </p:sp>
      <p:sp>
        <p:nvSpPr>
          <p:cNvPr id="38918" name="TextBox 7"/>
          <p:cNvSpPr txBox="1">
            <a:spLocks noChangeArrowheads="1"/>
          </p:cNvSpPr>
          <p:nvPr/>
        </p:nvSpPr>
        <p:spPr bwMode="auto">
          <a:xfrm>
            <a:off x="5410200" y="5980113"/>
            <a:ext cx="3084513" cy="368300"/>
          </a:xfrm>
          <a:prstGeom prst="rect">
            <a:avLst/>
          </a:prstGeom>
          <a:noFill/>
          <a:ln w="9525">
            <a:noFill/>
            <a:miter lim="800000"/>
            <a:headEnd/>
            <a:tailEnd/>
          </a:ln>
        </p:spPr>
        <p:txBody>
          <a:bodyPr wrap="none">
            <a:prstTxWarp prst="textNoShape">
              <a:avLst/>
            </a:prstTxWarp>
            <a:spAutoFit/>
          </a:bodyPr>
          <a:lstStyle/>
          <a:p>
            <a:r>
              <a:rPr lang="en-US"/>
              <a:t>Errors at 1%, SNPs at 1/500</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325438" y="152400"/>
            <a:ext cx="8493125" cy="414338"/>
          </a:xfrm>
          <a:prstGeom prst="rect">
            <a:avLst/>
          </a:prstGeom>
          <a:noFill/>
          <a:ln w="9525">
            <a:noFill/>
            <a:round/>
            <a:headEnd/>
            <a:tailEnd/>
          </a:ln>
        </p:spPr>
        <p:txBody>
          <a:bodyPr lIns="0" tIns="0" rIns="0" bIns="0">
            <a:prstTxWarp prst="textNoShape">
              <a:avLst/>
            </a:prstTxWarp>
          </a:bodyPr>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400" b="1">
                <a:solidFill>
                  <a:srgbClr val="000000"/>
                </a:solidFill>
                <a:ea typeface="msgothic" charset="0"/>
                <a:cs typeface="msgothic" charset="0"/>
              </a:rPr>
              <a:t>The Breadcrumb algorithm in Velvet</a:t>
            </a:r>
          </a:p>
        </p:txBody>
      </p:sp>
      <p:pic>
        <p:nvPicPr>
          <p:cNvPr id="40963" name="Picture 3"/>
          <p:cNvPicPr>
            <a:picLocks noChangeAspect="1" noChangeArrowheads="1"/>
          </p:cNvPicPr>
          <p:nvPr/>
        </p:nvPicPr>
        <p:blipFill>
          <a:blip r:embed="rId3"/>
          <a:srcRect/>
          <a:stretch>
            <a:fillRect/>
          </a:stretch>
        </p:blipFill>
        <p:spPr bwMode="auto">
          <a:xfrm>
            <a:off x="533400" y="796925"/>
            <a:ext cx="7804150" cy="3706813"/>
          </a:xfrm>
          <a:prstGeom prst="rect">
            <a:avLst/>
          </a:prstGeom>
          <a:noFill/>
          <a:ln w="9525">
            <a:noFill/>
            <a:round/>
            <a:headEnd/>
            <a:tailEnd/>
          </a:ln>
        </p:spPr>
      </p:pic>
      <p:sp>
        <p:nvSpPr>
          <p:cNvPr id="40964" name="Text Box 4"/>
          <p:cNvSpPr txBox="1">
            <a:spLocks noChangeArrowheads="1"/>
          </p:cNvSpPr>
          <p:nvPr/>
        </p:nvSpPr>
        <p:spPr bwMode="auto">
          <a:xfrm>
            <a:off x="4244975" y="6497638"/>
            <a:ext cx="3917950" cy="231775"/>
          </a:xfrm>
          <a:prstGeom prst="rect">
            <a:avLst/>
          </a:prstGeom>
          <a:noFill/>
          <a:ln w="9525">
            <a:noFill/>
            <a:round/>
            <a:headEnd/>
            <a:tailEnd/>
          </a:ln>
        </p:spPr>
        <p:txBody>
          <a:bodyPr lIns="0" tIns="0" rIns="0" bIns="0">
            <a:prstTxWarp prst="textNoShape">
              <a:avLst/>
            </a:prstTxWarp>
          </a:bodyPr>
          <a:lstStyle/>
          <a:p>
            <a:pPr>
              <a:tabLst>
                <a:tab pos="655638" algn="l"/>
                <a:tab pos="1312863" algn="l"/>
                <a:tab pos="1968500" algn="l"/>
                <a:tab pos="2625725" algn="l"/>
                <a:tab pos="3282950" algn="l"/>
              </a:tabLst>
            </a:pPr>
            <a:r>
              <a:rPr lang="en-GB" sz="1100" b="1">
                <a:solidFill>
                  <a:srgbClr val="000000"/>
                </a:solidFill>
                <a:ea typeface="msgothic" charset="0"/>
                <a:cs typeface="msgothic" charset="0"/>
              </a:rPr>
              <a:t>Zerbino D R , Birney E Genome Res. 2008;18:821-829</a:t>
            </a:r>
          </a:p>
        </p:txBody>
      </p:sp>
      <p:sp>
        <p:nvSpPr>
          <p:cNvPr id="40965" name="Text Box 5"/>
          <p:cNvSpPr txBox="1">
            <a:spLocks noChangeArrowheads="1"/>
          </p:cNvSpPr>
          <p:nvPr/>
        </p:nvSpPr>
        <p:spPr bwMode="auto">
          <a:xfrm>
            <a:off x="98425" y="6613525"/>
            <a:ext cx="4930775" cy="3470275"/>
          </a:xfrm>
          <a:prstGeom prst="rect">
            <a:avLst/>
          </a:prstGeom>
          <a:noFill/>
          <a:ln w="9525">
            <a:noFill/>
            <a:round/>
            <a:headEnd/>
            <a:tailEnd/>
          </a:ln>
        </p:spPr>
        <p:txBody>
          <a:bodyPr lIns="0" tIns="0" rIns="0" bIns="0">
            <a:prstTxWarp prst="textNoShape">
              <a:avLst/>
            </a:prstTxWarp>
          </a:bodyPr>
          <a:lstStyle/>
          <a:p>
            <a:pPr marL="76200" indent="-76200">
              <a:tabLst>
                <a:tab pos="655638" algn="l"/>
                <a:tab pos="1312863" algn="l"/>
                <a:tab pos="1968500" algn="l"/>
                <a:tab pos="2625725" algn="l"/>
                <a:tab pos="3282950" algn="l"/>
                <a:tab pos="3938588" algn="l"/>
                <a:tab pos="4595813" algn="l"/>
              </a:tabLst>
            </a:pPr>
            <a:r>
              <a:rPr lang="en-GB" sz="900">
                <a:solidFill>
                  <a:srgbClr val="000000"/>
                </a:solidFill>
                <a:ea typeface="msgothic" charset="0"/>
                <a:cs typeface="msgothic" charset="0"/>
              </a:rPr>
              <a:t>©2008 by Cold Spring Harbor Laboratory Press</a:t>
            </a:r>
          </a:p>
        </p:txBody>
      </p:sp>
      <p:sp>
        <p:nvSpPr>
          <p:cNvPr id="40966" name="Rectangle 6"/>
          <p:cNvSpPr>
            <a:spLocks noChangeArrowheads="1"/>
          </p:cNvSpPr>
          <p:nvPr/>
        </p:nvSpPr>
        <p:spPr bwMode="auto">
          <a:xfrm>
            <a:off x="325438" y="4800600"/>
            <a:ext cx="8493125" cy="1296988"/>
          </a:xfrm>
          <a:prstGeom prst="rect">
            <a:avLst/>
          </a:prstGeom>
          <a:noFill/>
          <a:ln w="9525">
            <a:noFill/>
            <a:miter lim="800000"/>
            <a:headEnd/>
            <a:tailEnd/>
          </a:ln>
        </p:spPr>
        <p:txBody>
          <a:bodyPr>
            <a:prstTxWarp prst="textNoShape">
              <a:avLst/>
            </a:prstTxWarp>
            <a:spAutoFit/>
          </a:bodyPr>
          <a:lstStyle/>
          <a:p>
            <a:pPr marL="76200" indent="-76200">
              <a:lnSpc>
                <a:spcPct val="93000"/>
              </a:lnSpc>
              <a:buSzPct val="45000"/>
              <a:tabLst>
                <a:tab pos="649288" algn="l"/>
                <a:tab pos="1298575" algn="l"/>
                <a:tab pos="1947863" algn="l"/>
                <a:tab pos="2597150" algn="l"/>
                <a:tab pos="3248025" algn="l"/>
                <a:tab pos="3897313" algn="l"/>
                <a:tab pos="4546600" algn="l"/>
              </a:tabLst>
            </a:pPr>
            <a:r>
              <a:rPr lang="en-GB" sz="1200">
                <a:ea typeface="msgothic" charset="0"/>
                <a:cs typeface="msgothic" charset="0"/>
              </a:rPr>
              <a:t>Breadcrumb algorithm. Two long contigs produced after error correction, A and B, are joined by several paired reads (red and blue arcs). The path between the two can be broken up because of a repeat internal to the connecting sequence, because of an overlap with a distinct part of the genome, or because of some unresolved errors. The small square nodes represent either nodes of the path between A and B, or other nodes of the graph connected to the former. Finding the exact path in the graph from A to B is not straightforward because of all the alternate paths that need to be explored. However, if we mark all the nodes that are paired up to either A or B (with a blue circle), we can define a subgraph much simpler to explore. Ideally, only a linear path connects both nodes.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4000" smtClean="0"/>
              <a:t>Repeat Analysis in Contrail</a:t>
            </a:r>
          </a:p>
        </p:txBody>
      </p:sp>
      <p:sp>
        <p:nvSpPr>
          <p:cNvPr id="43011" name="Content Placeholder 2"/>
          <p:cNvSpPr>
            <a:spLocks noGrp="1"/>
          </p:cNvSpPr>
          <p:nvPr>
            <p:ph idx="1"/>
          </p:nvPr>
        </p:nvSpPr>
        <p:spPr>
          <a:xfrm>
            <a:off x="76200" y="1036638"/>
            <a:ext cx="4800600" cy="5592762"/>
          </a:xfrm>
        </p:spPr>
        <p:txBody>
          <a:bodyPr/>
          <a:lstStyle/>
          <a:p>
            <a:r>
              <a:rPr lang="en-US" sz="2400" smtClean="0"/>
              <a:t>X-cut</a:t>
            </a:r>
          </a:p>
          <a:p>
            <a:pPr lvl="1"/>
            <a:r>
              <a:rPr lang="en-US" sz="2000" smtClean="0"/>
              <a:t>Annotate edges with spanning reads</a:t>
            </a:r>
          </a:p>
          <a:p>
            <a:pPr lvl="1"/>
            <a:r>
              <a:rPr lang="en-US" sz="2000" smtClean="0"/>
              <a:t>Separate fully spanned nodes</a:t>
            </a:r>
          </a:p>
          <a:p>
            <a:pPr lvl="2"/>
            <a:r>
              <a:rPr lang="en-US" sz="1600" smtClean="0"/>
              <a:t>(Pevzner </a:t>
            </a:r>
            <a:r>
              <a:rPr lang="en-US" sz="1600" i="1" smtClean="0"/>
              <a:t>et al.</a:t>
            </a:r>
            <a:r>
              <a:rPr lang="en-US" sz="1600" smtClean="0"/>
              <a:t>, 2001)</a:t>
            </a:r>
          </a:p>
          <a:p>
            <a:pPr lvl="1">
              <a:buFont typeface="Arial" charset="0"/>
              <a:buNone/>
            </a:pPr>
            <a:endParaRPr lang="en-US" sz="2000" smtClean="0"/>
          </a:p>
          <a:p>
            <a:pPr lvl="1">
              <a:buFont typeface="Arial" charset="0"/>
              <a:buNone/>
            </a:pPr>
            <a:endParaRPr lang="en-US" sz="2000" smtClean="0"/>
          </a:p>
          <a:p>
            <a:pPr lvl="1">
              <a:buFont typeface="Arial" charset="0"/>
              <a:buNone/>
            </a:pPr>
            <a:endParaRPr lang="en-US" sz="2000" smtClean="0"/>
          </a:p>
          <a:p>
            <a:r>
              <a:rPr lang="en-US" sz="2400" smtClean="0"/>
              <a:t>Scaffolding</a:t>
            </a:r>
          </a:p>
          <a:p>
            <a:pPr lvl="1"/>
            <a:r>
              <a:rPr lang="en-US" sz="2000" smtClean="0"/>
              <a:t>If mate pairs are available search for a path consistent with mate distance</a:t>
            </a:r>
          </a:p>
          <a:p>
            <a:pPr lvl="1"/>
            <a:r>
              <a:rPr lang="en-US" sz="2000" smtClean="0"/>
              <a:t>Use message passing to iteratively collect linked and neighboring nodes</a:t>
            </a:r>
          </a:p>
          <a:p>
            <a:pPr>
              <a:buFont typeface="Arial" charset="0"/>
              <a:buNone/>
            </a:pPr>
            <a:endParaRPr lang="en-US" sz="2400" smtClean="0"/>
          </a:p>
        </p:txBody>
      </p:sp>
      <p:sp>
        <p:nvSpPr>
          <p:cNvPr id="5" name="Oval 4"/>
          <p:cNvSpPr/>
          <p:nvPr/>
        </p:nvSpPr>
        <p:spPr bwMode="auto">
          <a:xfrm>
            <a:off x="6659563" y="1570038"/>
            <a:ext cx="211137" cy="762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6" name="Oval 5"/>
          <p:cNvSpPr/>
          <p:nvPr/>
        </p:nvSpPr>
        <p:spPr bwMode="auto">
          <a:xfrm>
            <a:off x="5099050" y="1577975"/>
            <a:ext cx="188913" cy="5715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sp>
        <p:nvSpPr>
          <p:cNvPr id="7" name="Oval 6"/>
          <p:cNvSpPr/>
          <p:nvPr/>
        </p:nvSpPr>
        <p:spPr bwMode="auto">
          <a:xfrm>
            <a:off x="5135563" y="2344738"/>
            <a:ext cx="228600" cy="6350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sp>
        <p:nvSpPr>
          <p:cNvPr id="9" name="TextBox 31"/>
          <p:cNvSpPr txBox="1">
            <a:spLocks noChangeArrowheads="1"/>
          </p:cNvSpPr>
          <p:nvPr/>
        </p:nvSpPr>
        <p:spPr bwMode="auto">
          <a:xfrm>
            <a:off x="5059363" y="2495550"/>
            <a:ext cx="293687" cy="276225"/>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none">
            <a:prstTxWarp prst="textNoShape">
              <a:avLst/>
            </a:prstTxWarp>
            <a:spAutoFit/>
          </a:bodyPr>
          <a:lstStyle/>
          <a:p>
            <a:pPr>
              <a:defRPr/>
            </a:pPr>
            <a:r>
              <a:rPr lang="en-US" sz="1200">
                <a:solidFill>
                  <a:srgbClr val="000000"/>
                </a:solidFill>
                <a:ea typeface="ＭＳ Ｐゴシック" charset="-128"/>
                <a:cs typeface="ＭＳ Ｐゴシック" charset="-128"/>
              </a:rPr>
              <a:t>C</a:t>
            </a:r>
          </a:p>
        </p:txBody>
      </p:sp>
      <p:sp>
        <p:nvSpPr>
          <p:cNvPr id="32824" name="TextBox 30"/>
          <p:cNvSpPr txBox="1">
            <a:spLocks noChangeArrowheads="1"/>
          </p:cNvSpPr>
          <p:nvPr/>
        </p:nvSpPr>
        <p:spPr bwMode="auto">
          <a:xfrm>
            <a:off x="6602413" y="1200150"/>
            <a:ext cx="438150" cy="277813"/>
          </a:xfrm>
          <a:prstGeom prst="rect">
            <a:avLst/>
          </a:prstGeom>
          <a:noFill/>
          <a:ln w="9525">
            <a:noFill/>
            <a:miter lim="800000"/>
            <a:headEnd/>
            <a:tailEnd/>
          </a:ln>
        </p:spPr>
        <p:txBody>
          <a:bodyPr>
            <a:prstTxWarp prst="textNoShape">
              <a:avLst/>
            </a:prstTxWarp>
            <a:spAutoFit/>
          </a:bodyPr>
          <a:lstStyle/>
          <a:p>
            <a:pPr>
              <a:defRPr/>
            </a:pPr>
            <a:r>
              <a:rPr lang="en-US" sz="1200">
                <a:latin typeface="+mn-lt"/>
              </a:rPr>
              <a:t>B</a:t>
            </a:r>
          </a:p>
        </p:txBody>
      </p:sp>
      <p:cxnSp>
        <p:nvCxnSpPr>
          <p:cNvPr id="11" name="Straight Arrow Connector 10"/>
          <p:cNvCxnSpPr/>
          <p:nvPr/>
        </p:nvCxnSpPr>
        <p:spPr bwMode="auto">
          <a:xfrm flipV="1">
            <a:off x="6191250" y="1644650"/>
            <a:ext cx="315913" cy="227013"/>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
        <p:nvSpPr>
          <p:cNvPr id="32826" name="TextBox 30"/>
          <p:cNvSpPr txBox="1">
            <a:spLocks noChangeArrowheads="1"/>
          </p:cNvSpPr>
          <p:nvPr/>
        </p:nvSpPr>
        <p:spPr bwMode="auto">
          <a:xfrm>
            <a:off x="5029200" y="1200150"/>
            <a:ext cx="350838" cy="276225"/>
          </a:xfrm>
          <a:prstGeom prst="rect">
            <a:avLst/>
          </a:prstGeom>
          <a:noFill/>
          <a:ln w="9525">
            <a:noFill/>
            <a:miter lim="800000"/>
            <a:headEnd/>
            <a:tailEnd/>
          </a:ln>
        </p:spPr>
        <p:txBody>
          <a:bodyPr>
            <a:prstTxWarp prst="textNoShape">
              <a:avLst/>
            </a:prstTxWarp>
            <a:spAutoFit/>
          </a:bodyPr>
          <a:lstStyle/>
          <a:p>
            <a:pPr>
              <a:defRPr/>
            </a:pPr>
            <a:r>
              <a:rPr lang="en-US" sz="1200" dirty="0">
                <a:latin typeface="+mn-lt"/>
              </a:rPr>
              <a:t>A</a:t>
            </a:r>
          </a:p>
        </p:txBody>
      </p:sp>
      <p:cxnSp>
        <p:nvCxnSpPr>
          <p:cNvPr id="14" name="Straight Arrow Connector 13"/>
          <p:cNvCxnSpPr/>
          <p:nvPr/>
        </p:nvCxnSpPr>
        <p:spPr bwMode="auto">
          <a:xfrm>
            <a:off x="5480050" y="1727200"/>
            <a:ext cx="314325" cy="187325"/>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
        <p:nvSpPr>
          <p:cNvPr id="15" name="Oval 14"/>
          <p:cNvSpPr/>
          <p:nvPr/>
        </p:nvSpPr>
        <p:spPr bwMode="auto">
          <a:xfrm>
            <a:off x="5926138" y="1938338"/>
            <a:ext cx="158750" cy="76200"/>
          </a:xfrm>
          <a:prstGeom prst="ellipse">
            <a:avLst/>
          </a:prstGeom>
        </p:spPr>
        <p:style>
          <a:lnRef idx="1">
            <a:schemeClr val="accent3"/>
          </a:lnRef>
          <a:fillRef idx="2">
            <a:schemeClr val="accent3"/>
          </a:fillRef>
          <a:effectRef idx="1">
            <a:schemeClr val="accent3"/>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sp>
        <p:nvSpPr>
          <p:cNvPr id="32829" name="TextBox 30"/>
          <p:cNvSpPr txBox="1">
            <a:spLocks noChangeArrowheads="1"/>
          </p:cNvSpPr>
          <p:nvPr/>
        </p:nvSpPr>
        <p:spPr bwMode="auto">
          <a:xfrm>
            <a:off x="5880100" y="1627188"/>
            <a:ext cx="350838" cy="277812"/>
          </a:xfrm>
          <a:prstGeom prst="rect">
            <a:avLst/>
          </a:prstGeom>
          <a:noFill/>
          <a:ln w="9525">
            <a:noFill/>
            <a:miter lim="800000"/>
            <a:headEnd/>
            <a:tailEnd/>
          </a:ln>
        </p:spPr>
        <p:txBody>
          <a:bodyPr>
            <a:prstTxWarp prst="textNoShape">
              <a:avLst/>
            </a:prstTxWarp>
            <a:spAutoFit/>
          </a:bodyPr>
          <a:lstStyle/>
          <a:p>
            <a:pPr>
              <a:defRPr/>
            </a:pPr>
            <a:r>
              <a:rPr lang="en-US" sz="1200" dirty="0" err="1">
                <a:latin typeface="+mn-lt"/>
              </a:rPr>
              <a:t>R</a:t>
            </a:r>
            <a:endParaRPr lang="en-US" sz="1200" dirty="0">
              <a:latin typeface="+mn-lt"/>
            </a:endParaRPr>
          </a:p>
        </p:txBody>
      </p:sp>
      <p:cxnSp>
        <p:nvCxnSpPr>
          <p:cNvPr id="17" name="Straight Arrow Connector 16"/>
          <p:cNvCxnSpPr/>
          <p:nvPr/>
        </p:nvCxnSpPr>
        <p:spPr bwMode="auto">
          <a:xfrm>
            <a:off x="6183313" y="2135188"/>
            <a:ext cx="314325" cy="187325"/>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18" name="Straight Arrow Connector 17"/>
          <p:cNvCxnSpPr/>
          <p:nvPr/>
        </p:nvCxnSpPr>
        <p:spPr bwMode="auto">
          <a:xfrm flipV="1">
            <a:off x="5449888" y="2095500"/>
            <a:ext cx="315912" cy="227013"/>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9" name="Oval 18"/>
          <p:cNvSpPr/>
          <p:nvPr/>
        </p:nvSpPr>
        <p:spPr bwMode="auto">
          <a:xfrm>
            <a:off x="6659563" y="2332038"/>
            <a:ext cx="211137" cy="7620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20" name="TextBox 31"/>
          <p:cNvSpPr txBox="1">
            <a:spLocks noChangeArrowheads="1"/>
          </p:cNvSpPr>
          <p:nvPr/>
        </p:nvSpPr>
        <p:spPr bwMode="auto">
          <a:xfrm>
            <a:off x="6616700" y="2484438"/>
            <a:ext cx="300038" cy="276225"/>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none">
            <a:prstTxWarp prst="textNoShape">
              <a:avLst/>
            </a:prstTxWarp>
            <a:spAutoFit/>
          </a:bodyPr>
          <a:lstStyle/>
          <a:p>
            <a:pPr>
              <a:defRPr/>
            </a:pPr>
            <a:r>
              <a:rPr lang="en-US" sz="1200">
                <a:solidFill>
                  <a:srgbClr val="000000"/>
                </a:solidFill>
                <a:ea typeface="ＭＳ Ｐゴシック" charset="-128"/>
                <a:cs typeface="ＭＳ Ｐゴシック" charset="-128"/>
              </a:rPr>
              <a:t>D</a:t>
            </a:r>
          </a:p>
        </p:txBody>
      </p:sp>
      <p:sp>
        <p:nvSpPr>
          <p:cNvPr id="21" name="Arc 20"/>
          <p:cNvSpPr/>
          <p:nvPr/>
        </p:nvSpPr>
        <p:spPr bwMode="auto">
          <a:xfrm rot="16200000" flipH="1">
            <a:off x="5658644" y="619919"/>
            <a:ext cx="587375" cy="1328737"/>
          </a:xfrm>
          <a:prstGeom prst="arc">
            <a:avLst>
              <a:gd name="adj1" fmla="val 16400391"/>
              <a:gd name="adj2" fmla="val 5418241"/>
            </a:avLst>
          </a:prstGeom>
          <a:noFill/>
          <a:ln>
            <a:solidFill>
              <a:schemeClr val="tx1"/>
            </a:solidFill>
            <a:tailEnd type="triangle"/>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sp>
        <p:nvSpPr>
          <p:cNvPr id="22" name="Arc 21"/>
          <p:cNvSpPr/>
          <p:nvPr/>
        </p:nvSpPr>
        <p:spPr bwMode="auto">
          <a:xfrm rot="5400000" flipH="1" flipV="1">
            <a:off x="5676107" y="2183606"/>
            <a:ext cx="628650" cy="1252537"/>
          </a:xfrm>
          <a:prstGeom prst="arc">
            <a:avLst>
              <a:gd name="adj1" fmla="val 16400391"/>
              <a:gd name="adj2" fmla="val 5418241"/>
            </a:avLst>
          </a:prstGeom>
          <a:noFill/>
          <a:ln>
            <a:solidFill>
              <a:schemeClr val="tx1"/>
            </a:solidFill>
            <a:tailEnd type="triangle"/>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sp>
        <p:nvSpPr>
          <p:cNvPr id="49" name="Rectangle 48"/>
          <p:cNvSpPr/>
          <p:nvPr/>
        </p:nvSpPr>
        <p:spPr bwMode="auto">
          <a:xfrm>
            <a:off x="5029200" y="1143000"/>
            <a:ext cx="1944688" cy="18288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28" name="Oval 27"/>
          <p:cNvSpPr/>
          <p:nvPr/>
        </p:nvSpPr>
        <p:spPr bwMode="auto">
          <a:xfrm>
            <a:off x="8763000" y="1570038"/>
            <a:ext cx="211138" cy="7620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29" name="Oval 28"/>
          <p:cNvSpPr/>
          <p:nvPr/>
        </p:nvSpPr>
        <p:spPr bwMode="auto">
          <a:xfrm>
            <a:off x="7202488" y="1577975"/>
            <a:ext cx="188912" cy="57150"/>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sp>
        <p:nvSpPr>
          <p:cNvPr id="30" name="Oval 29"/>
          <p:cNvSpPr/>
          <p:nvPr/>
        </p:nvSpPr>
        <p:spPr bwMode="auto">
          <a:xfrm>
            <a:off x="7239000" y="2344738"/>
            <a:ext cx="228600" cy="6350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sp>
        <p:nvSpPr>
          <p:cNvPr id="31" name="TextBox 31"/>
          <p:cNvSpPr txBox="1">
            <a:spLocks noChangeArrowheads="1"/>
          </p:cNvSpPr>
          <p:nvPr/>
        </p:nvSpPr>
        <p:spPr bwMode="auto">
          <a:xfrm>
            <a:off x="7189788" y="2495550"/>
            <a:ext cx="293687" cy="276225"/>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none">
            <a:prstTxWarp prst="textNoShape">
              <a:avLst/>
            </a:prstTxWarp>
            <a:spAutoFit/>
          </a:bodyPr>
          <a:lstStyle/>
          <a:p>
            <a:pPr>
              <a:defRPr/>
            </a:pPr>
            <a:r>
              <a:rPr lang="en-US" sz="1200" dirty="0">
                <a:solidFill>
                  <a:srgbClr val="000000"/>
                </a:solidFill>
                <a:ea typeface="ＭＳ Ｐゴシック" charset="-128"/>
                <a:cs typeface="ＭＳ Ｐゴシック" charset="-128"/>
              </a:rPr>
              <a:t>C</a:t>
            </a:r>
          </a:p>
        </p:txBody>
      </p:sp>
      <p:sp>
        <p:nvSpPr>
          <p:cNvPr id="32803" name="TextBox 30"/>
          <p:cNvSpPr txBox="1">
            <a:spLocks noChangeArrowheads="1"/>
          </p:cNvSpPr>
          <p:nvPr/>
        </p:nvSpPr>
        <p:spPr bwMode="auto">
          <a:xfrm>
            <a:off x="8705850" y="1200150"/>
            <a:ext cx="438150" cy="277813"/>
          </a:xfrm>
          <a:prstGeom prst="rect">
            <a:avLst/>
          </a:prstGeom>
          <a:noFill/>
          <a:ln w="9525">
            <a:noFill/>
            <a:miter lim="800000"/>
            <a:headEnd/>
            <a:tailEnd/>
          </a:ln>
        </p:spPr>
        <p:txBody>
          <a:bodyPr>
            <a:prstTxWarp prst="textNoShape">
              <a:avLst/>
            </a:prstTxWarp>
            <a:spAutoFit/>
          </a:bodyPr>
          <a:lstStyle/>
          <a:p>
            <a:pPr>
              <a:defRPr/>
            </a:pPr>
            <a:r>
              <a:rPr lang="en-US" sz="1200">
                <a:latin typeface="+mn-lt"/>
              </a:rPr>
              <a:t>B</a:t>
            </a:r>
          </a:p>
        </p:txBody>
      </p:sp>
      <p:sp>
        <p:nvSpPr>
          <p:cNvPr id="32804" name="TextBox 30"/>
          <p:cNvSpPr txBox="1">
            <a:spLocks noChangeArrowheads="1"/>
          </p:cNvSpPr>
          <p:nvPr/>
        </p:nvSpPr>
        <p:spPr bwMode="auto">
          <a:xfrm>
            <a:off x="7165975" y="1200150"/>
            <a:ext cx="350838" cy="277813"/>
          </a:xfrm>
          <a:prstGeom prst="rect">
            <a:avLst/>
          </a:prstGeom>
          <a:noFill/>
          <a:ln w="9525">
            <a:noFill/>
            <a:miter lim="800000"/>
            <a:headEnd/>
            <a:tailEnd/>
          </a:ln>
        </p:spPr>
        <p:txBody>
          <a:bodyPr>
            <a:prstTxWarp prst="textNoShape">
              <a:avLst/>
            </a:prstTxWarp>
            <a:spAutoFit/>
          </a:bodyPr>
          <a:lstStyle/>
          <a:p>
            <a:pPr>
              <a:defRPr/>
            </a:pPr>
            <a:r>
              <a:rPr lang="en-US" sz="1200" dirty="0">
                <a:latin typeface="+mn-lt"/>
              </a:rPr>
              <a:t>A</a:t>
            </a:r>
          </a:p>
        </p:txBody>
      </p:sp>
      <p:sp>
        <p:nvSpPr>
          <p:cNvPr id="36" name="Oval 35"/>
          <p:cNvSpPr/>
          <p:nvPr/>
        </p:nvSpPr>
        <p:spPr bwMode="auto">
          <a:xfrm>
            <a:off x="8010525" y="1600200"/>
            <a:ext cx="158750" cy="76200"/>
          </a:xfrm>
          <a:prstGeom prst="ellipse">
            <a:avLst/>
          </a:prstGeom>
        </p:spPr>
        <p:style>
          <a:lnRef idx="1">
            <a:schemeClr val="accent3"/>
          </a:lnRef>
          <a:fillRef idx="2">
            <a:schemeClr val="accent3"/>
          </a:fillRef>
          <a:effectRef idx="1">
            <a:schemeClr val="accent3"/>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sp>
        <p:nvSpPr>
          <p:cNvPr id="32806" name="TextBox 30"/>
          <p:cNvSpPr txBox="1">
            <a:spLocks noChangeArrowheads="1"/>
          </p:cNvSpPr>
          <p:nvPr/>
        </p:nvSpPr>
        <p:spPr bwMode="auto">
          <a:xfrm>
            <a:off x="7954963" y="1247775"/>
            <a:ext cx="350837" cy="276225"/>
          </a:xfrm>
          <a:prstGeom prst="rect">
            <a:avLst/>
          </a:prstGeom>
          <a:noFill/>
          <a:ln w="9525">
            <a:noFill/>
            <a:miter lim="800000"/>
            <a:headEnd/>
            <a:tailEnd/>
          </a:ln>
        </p:spPr>
        <p:txBody>
          <a:bodyPr>
            <a:prstTxWarp prst="textNoShape">
              <a:avLst/>
            </a:prstTxWarp>
            <a:spAutoFit/>
          </a:bodyPr>
          <a:lstStyle/>
          <a:p>
            <a:pPr>
              <a:defRPr/>
            </a:pPr>
            <a:r>
              <a:rPr lang="en-US" sz="1200" dirty="0" err="1">
                <a:latin typeface="+mn-lt"/>
              </a:rPr>
              <a:t>R</a:t>
            </a:r>
            <a:endParaRPr lang="en-US" sz="1200" dirty="0">
              <a:latin typeface="+mn-lt"/>
            </a:endParaRPr>
          </a:p>
        </p:txBody>
      </p:sp>
      <p:sp>
        <p:nvSpPr>
          <p:cNvPr id="40" name="Oval 39"/>
          <p:cNvSpPr/>
          <p:nvPr/>
        </p:nvSpPr>
        <p:spPr bwMode="auto">
          <a:xfrm>
            <a:off x="8763000" y="2332038"/>
            <a:ext cx="211138" cy="7620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41" name="TextBox 31"/>
          <p:cNvSpPr txBox="1">
            <a:spLocks noChangeArrowheads="1"/>
          </p:cNvSpPr>
          <p:nvPr/>
        </p:nvSpPr>
        <p:spPr bwMode="auto">
          <a:xfrm>
            <a:off x="8720138" y="2484438"/>
            <a:ext cx="300037" cy="276225"/>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none">
            <a:prstTxWarp prst="textNoShape">
              <a:avLst/>
            </a:prstTxWarp>
            <a:spAutoFit/>
          </a:bodyPr>
          <a:lstStyle/>
          <a:p>
            <a:pPr>
              <a:defRPr/>
            </a:pPr>
            <a:r>
              <a:rPr lang="en-US" sz="1200">
                <a:solidFill>
                  <a:srgbClr val="000000"/>
                </a:solidFill>
                <a:ea typeface="ＭＳ Ｐゴシック" charset="-128"/>
                <a:cs typeface="ＭＳ Ｐゴシック" charset="-128"/>
              </a:rPr>
              <a:t>D</a:t>
            </a:r>
          </a:p>
        </p:txBody>
      </p:sp>
      <p:cxnSp>
        <p:nvCxnSpPr>
          <p:cNvPr id="43" name="Straight Arrow Connector 42"/>
          <p:cNvCxnSpPr/>
          <p:nvPr/>
        </p:nvCxnSpPr>
        <p:spPr bwMode="auto">
          <a:xfrm>
            <a:off x="7516813" y="1619250"/>
            <a:ext cx="352425" cy="1588"/>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cxnSp>
        <p:nvCxnSpPr>
          <p:cNvPr id="44" name="Straight Arrow Connector 43"/>
          <p:cNvCxnSpPr/>
          <p:nvPr/>
        </p:nvCxnSpPr>
        <p:spPr bwMode="auto">
          <a:xfrm>
            <a:off x="8313738" y="1630363"/>
            <a:ext cx="352425" cy="1587"/>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sp>
        <p:nvSpPr>
          <p:cNvPr id="46" name="Oval 45"/>
          <p:cNvSpPr/>
          <p:nvPr/>
        </p:nvSpPr>
        <p:spPr bwMode="auto">
          <a:xfrm>
            <a:off x="8037513" y="2362200"/>
            <a:ext cx="158750" cy="76200"/>
          </a:xfrm>
          <a:prstGeom prst="ellipse">
            <a:avLst/>
          </a:prstGeom>
        </p:spPr>
        <p:style>
          <a:lnRef idx="1">
            <a:schemeClr val="accent3"/>
          </a:lnRef>
          <a:fillRef idx="2">
            <a:schemeClr val="accent3"/>
          </a:fillRef>
          <a:effectRef idx="1">
            <a:schemeClr val="accent3"/>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cxnSp>
        <p:nvCxnSpPr>
          <p:cNvPr id="47" name="Straight Arrow Connector 46"/>
          <p:cNvCxnSpPr/>
          <p:nvPr/>
        </p:nvCxnSpPr>
        <p:spPr bwMode="auto">
          <a:xfrm>
            <a:off x="7543800" y="2382838"/>
            <a:ext cx="352425" cy="158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48" name="Straight Arrow Connector 47"/>
          <p:cNvCxnSpPr/>
          <p:nvPr/>
        </p:nvCxnSpPr>
        <p:spPr bwMode="auto">
          <a:xfrm>
            <a:off x="8340725" y="2392363"/>
            <a:ext cx="352425" cy="158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50" name="Rectangle 49"/>
          <p:cNvSpPr/>
          <p:nvPr/>
        </p:nvSpPr>
        <p:spPr bwMode="auto">
          <a:xfrm>
            <a:off x="7162800" y="1143000"/>
            <a:ext cx="1944688" cy="18288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32815" name="TextBox 30"/>
          <p:cNvSpPr txBox="1">
            <a:spLocks noChangeArrowheads="1"/>
          </p:cNvSpPr>
          <p:nvPr/>
        </p:nvSpPr>
        <p:spPr bwMode="auto">
          <a:xfrm>
            <a:off x="7978775" y="2449513"/>
            <a:ext cx="350838" cy="277812"/>
          </a:xfrm>
          <a:prstGeom prst="rect">
            <a:avLst/>
          </a:prstGeom>
          <a:noFill/>
          <a:ln w="9525">
            <a:noFill/>
            <a:miter lim="800000"/>
            <a:headEnd/>
            <a:tailEnd/>
          </a:ln>
        </p:spPr>
        <p:txBody>
          <a:bodyPr>
            <a:prstTxWarp prst="textNoShape">
              <a:avLst/>
            </a:prstTxWarp>
            <a:spAutoFit/>
          </a:bodyPr>
          <a:lstStyle/>
          <a:p>
            <a:pPr>
              <a:defRPr/>
            </a:pPr>
            <a:r>
              <a:rPr lang="en-US" sz="1200" dirty="0" err="1">
                <a:latin typeface="+mn-lt"/>
              </a:rPr>
              <a:t>R</a:t>
            </a:r>
            <a:endParaRPr lang="en-US" sz="1200" dirty="0">
              <a:latin typeface="+mn-lt"/>
            </a:endParaRPr>
          </a:p>
        </p:txBody>
      </p:sp>
      <p:sp>
        <p:nvSpPr>
          <p:cNvPr id="108" name="TextBox 30"/>
          <p:cNvSpPr txBox="1">
            <a:spLocks noChangeArrowheads="1"/>
          </p:cNvSpPr>
          <p:nvPr/>
        </p:nvSpPr>
        <p:spPr bwMode="auto">
          <a:xfrm>
            <a:off x="5867400" y="5284788"/>
            <a:ext cx="373063" cy="276225"/>
          </a:xfrm>
          <a:prstGeom prst="rect">
            <a:avLst/>
          </a:prstGeom>
          <a:noFill/>
          <a:ln w="9525">
            <a:noFill/>
            <a:miter lim="800000"/>
            <a:headEnd/>
            <a:tailEnd/>
          </a:ln>
        </p:spPr>
        <p:txBody>
          <a:bodyPr>
            <a:prstTxWarp prst="textNoShape">
              <a:avLst/>
            </a:prstTxWarp>
            <a:spAutoFit/>
          </a:bodyPr>
          <a:lstStyle/>
          <a:p>
            <a:pPr>
              <a:defRPr/>
            </a:pPr>
            <a:r>
              <a:rPr lang="en-US" sz="1200" dirty="0">
                <a:latin typeface="+mn-lt"/>
                <a:ea typeface="Arial" charset="0"/>
                <a:cs typeface="Arial" charset="0"/>
              </a:rPr>
              <a:t>C</a:t>
            </a:r>
          </a:p>
        </p:txBody>
      </p:sp>
      <p:sp>
        <p:nvSpPr>
          <p:cNvPr id="112" name="Oval 111"/>
          <p:cNvSpPr/>
          <p:nvPr/>
        </p:nvSpPr>
        <p:spPr bwMode="auto">
          <a:xfrm>
            <a:off x="5194300" y="4699000"/>
            <a:ext cx="215900" cy="53975"/>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Arial"/>
            </a:endParaRPr>
          </a:p>
        </p:txBody>
      </p:sp>
      <p:sp>
        <p:nvSpPr>
          <p:cNvPr id="113" name="Oval 112"/>
          <p:cNvSpPr/>
          <p:nvPr/>
        </p:nvSpPr>
        <p:spPr bwMode="auto">
          <a:xfrm>
            <a:off x="5912488" y="4707737"/>
            <a:ext cx="223943" cy="61850"/>
          </a:xfrm>
          <a:prstGeom prst="ellipse">
            <a:avLst/>
          </a:prstGeom>
        </p:spPr>
        <p:style>
          <a:lnRef idx="0">
            <a:schemeClr val="accent3"/>
          </a:lnRef>
          <a:fillRef idx="3">
            <a:schemeClr val="accent3"/>
          </a:fillRef>
          <a:effectRef idx="3">
            <a:schemeClr val="accent3"/>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Arial"/>
            </a:endParaRPr>
          </a:p>
        </p:txBody>
      </p:sp>
      <p:cxnSp>
        <p:nvCxnSpPr>
          <p:cNvPr id="114" name="Straight Arrow Connector 113"/>
          <p:cNvCxnSpPr/>
          <p:nvPr/>
        </p:nvCxnSpPr>
        <p:spPr bwMode="auto">
          <a:xfrm>
            <a:off x="5486400" y="4732338"/>
            <a:ext cx="296863" cy="0"/>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115" name="Oval 114"/>
          <p:cNvSpPr/>
          <p:nvPr/>
        </p:nvSpPr>
        <p:spPr bwMode="auto">
          <a:xfrm>
            <a:off x="5913438" y="4186238"/>
            <a:ext cx="201612"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Arial"/>
            </a:endParaRPr>
          </a:p>
        </p:txBody>
      </p:sp>
      <p:sp>
        <p:nvSpPr>
          <p:cNvPr id="116" name="Arc 115"/>
          <p:cNvSpPr/>
          <p:nvPr/>
        </p:nvSpPr>
        <p:spPr bwMode="auto">
          <a:xfrm flipV="1">
            <a:off x="5791200" y="4264025"/>
            <a:ext cx="436563" cy="412750"/>
          </a:xfrm>
          <a:prstGeom prst="arc">
            <a:avLst>
              <a:gd name="adj1" fmla="val 17595932"/>
              <a:gd name="adj2" fmla="val 4374599"/>
            </a:avLst>
          </a:prstGeom>
          <a:noFill/>
          <a:ln>
            <a:tailEnd type="triangle"/>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Arial"/>
            </a:endParaRPr>
          </a:p>
        </p:txBody>
      </p:sp>
      <p:sp>
        <p:nvSpPr>
          <p:cNvPr id="117" name="Arc 116"/>
          <p:cNvSpPr/>
          <p:nvPr/>
        </p:nvSpPr>
        <p:spPr bwMode="auto">
          <a:xfrm flipH="1">
            <a:off x="5832475" y="4252913"/>
            <a:ext cx="338138" cy="414337"/>
          </a:xfrm>
          <a:prstGeom prst="arc">
            <a:avLst>
              <a:gd name="adj1" fmla="val 17595932"/>
              <a:gd name="adj2" fmla="val 4374599"/>
            </a:avLst>
          </a:prstGeom>
          <a:noFill/>
          <a:ln>
            <a:tailEnd type="triangle"/>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Arial"/>
            </a:endParaRPr>
          </a:p>
        </p:txBody>
      </p:sp>
      <p:sp>
        <p:nvSpPr>
          <p:cNvPr id="118" name="Oval 117"/>
          <p:cNvSpPr/>
          <p:nvPr/>
        </p:nvSpPr>
        <p:spPr bwMode="auto">
          <a:xfrm>
            <a:off x="5913438" y="5199063"/>
            <a:ext cx="168275" cy="6350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Arial"/>
            </a:endParaRPr>
          </a:p>
        </p:txBody>
      </p:sp>
      <p:sp>
        <p:nvSpPr>
          <p:cNvPr id="119" name="Arc 118"/>
          <p:cNvSpPr/>
          <p:nvPr/>
        </p:nvSpPr>
        <p:spPr bwMode="auto">
          <a:xfrm>
            <a:off x="5783263" y="4805363"/>
            <a:ext cx="436562" cy="414337"/>
          </a:xfrm>
          <a:prstGeom prst="arc">
            <a:avLst>
              <a:gd name="adj1" fmla="val 17595932"/>
              <a:gd name="adj2" fmla="val 4374599"/>
            </a:avLst>
          </a:prstGeom>
          <a:noFill/>
          <a:ln>
            <a:tailEnd type="triangle"/>
          </a:ln>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Arial"/>
            </a:endParaRPr>
          </a:p>
        </p:txBody>
      </p:sp>
      <p:sp>
        <p:nvSpPr>
          <p:cNvPr id="120" name="Arc 119"/>
          <p:cNvSpPr/>
          <p:nvPr/>
        </p:nvSpPr>
        <p:spPr bwMode="auto">
          <a:xfrm flipH="1" flipV="1">
            <a:off x="5824538" y="4797425"/>
            <a:ext cx="339725" cy="414338"/>
          </a:xfrm>
          <a:prstGeom prst="arc">
            <a:avLst>
              <a:gd name="adj1" fmla="val 17595932"/>
              <a:gd name="adj2" fmla="val 4374599"/>
            </a:avLst>
          </a:prstGeom>
          <a:noFill/>
          <a:ln>
            <a:tailEnd type="triangle"/>
          </a:ln>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Arial"/>
            </a:endParaRPr>
          </a:p>
        </p:txBody>
      </p:sp>
      <p:sp>
        <p:nvSpPr>
          <p:cNvPr id="121" name="TextBox 27"/>
          <p:cNvSpPr txBox="1">
            <a:spLocks noChangeArrowheads="1"/>
          </p:cNvSpPr>
          <p:nvPr/>
        </p:nvSpPr>
        <p:spPr bwMode="auto">
          <a:xfrm>
            <a:off x="5105400" y="4413250"/>
            <a:ext cx="373063" cy="277813"/>
          </a:xfrm>
          <a:prstGeom prst="rect">
            <a:avLst/>
          </a:prstGeom>
          <a:noFill/>
          <a:ln w="9525">
            <a:noFill/>
            <a:miter lim="800000"/>
            <a:headEnd/>
            <a:tailEnd/>
          </a:ln>
        </p:spPr>
        <p:txBody>
          <a:bodyPr>
            <a:prstTxWarp prst="textNoShape">
              <a:avLst/>
            </a:prstTxWarp>
            <a:spAutoFit/>
          </a:bodyPr>
          <a:lstStyle/>
          <a:p>
            <a:pPr algn="ctr">
              <a:defRPr/>
            </a:pPr>
            <a:r>
              <a:rPr lang="en-US" sz="1200" dirty="0">
                <a:latin typeface="+mn-lt"/>
                <a:ea typeface="Arial" charset="0"/>
                <a:cs typeface="Arial" charset="0"/>
              </a:rPr>
              <a:t>A</a:t>
            </a:r>
          </a:p>
        </p:txBody>
      </p:sp>
      <p:sp>
        <p:nvSpPr>
          <p:cNvPr id="122" name="Oval 121"/>
          <p:cNvSpPr/>
          <p:nvPr/>
        </p:nvSpPr>
        <p:spPr bwMode="auto">
          <a:xfrm>
            <a:off x="6557963" y="4710113"/>
            <a:ext cx="241300" cy="53975"/>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Arial"/>
            </a:endParaRPr>
          </a:p>
        </p:txBody>
      </p:sp>
      <p:cxnSp>
        <p:nvCxnSpPr>
          <p:cNvPr id="123" name="Straight Arrow Connector 122"/>
          <p:cNvCxnSpPr/>
          <p:nvPr/>
        </p:nvCxnSpPr>
        <p:spPr bwMode="auto">
          <a:xfrm>
            <a:off x="6216650" y="4722813"/>
            <a:ext cx="295275" cy="0"/>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sp>
        <p:nvSpPr>
          <p:cNvPr id="124" name="TextBox 31"/>
          <p:cNvSpPr txBox="1">
            <a:spLocks noChangeArrowheads="1"/>
          </p:cNvSpPr>
          <p:nvPr/>
        </p:nvSpPr>
        <p:spPr bwMode="auto">
          <a:xfrm>
            <a:off x="6484938" y="4425950"/>
            <a:ext cx="371475" cy="277813"/>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a:prstTxWarp prst="textNoShape">
              <a:avLst/>
            </a:prstTxWarp>
            <a:spAutoFit/>
          </a:bodyPr>
          <a:lstStyle/>
          <a:p>
            <a:pPr algn="ctr">
              <a:defRPr/>
            </a:pPr>
            <a:r>
              <a:rPr lang="en-US" sz="1200" dirty="0">
                <a:solidFill>
                  <a:srgbClr val="000000"/>
                </a:solidFill>
                <a:ea typeface="ＭＳ Ｐゴシック" charset="-128"/>
                <a:cs typeface="Arial"/>
              </a:rPr>
              <a:t>D</a:t>
            </a:r>
          </a:p>
        </p:txBody>
      </p:sp>
      <p:sp>
        <p:nvSpPr>
          <p:cNvPr id="125" name="TextBox 32"/>
          <p:cNvSpPr txBox="1">
            <a:spLocks noChangeArrowheads="1"/>
          </p:cNvSpPr>
          <p:nvPr/>
        </p:nvSpPr>
        <p:spPr bwMode="auto">
          <a:xfrm>
            <a:off x="5870575" y="4432300"/>
            <a:ext cx="373063" cy="276225"/>
          </a:xfrm>
          <a:prstGeom prst="rect">
            <a:avLst/>
          </a:prstGeom>
          <a:noFill/>
          <a:ln w="9525">
            <a:noFill/>
            <a:miter lim="800000"/>
            <a:headEnd/>
            <a:tailEnd/>
          </a:ln>
        </p:spPr>
        <p:txBody>
          <a:bodyPr>
            <a:prstTxWarp prst="textNoShape">
              <a:avLst/>
            </a:prstTxWarp>
            <a:spAutoFit/>
          </a:bodyPr>
          <a:lstStyle/>
          <a:p>
            <a:pPr>
              <a:defRPr/>
            </a:pPr>
            <a:r>
              <a:rPr lang="en-US" sz="1200" dirty="0">
                <a:latin typeface="+mn-lt"/>
                <a:ea typeface="Arial" charset="0"/>
                <a:cs typeface="Arial" charset="0"/>
              </a:rPr>
              <a:t>R</a:t>
            </a:r>
          </a:p>
        </p:txBody>
      </p:sp>
      <p:sp>
        <p:nvSpPr>
          <p:cNvPr id="126" name="TextBox 30"/>
          <p:cNvSpPr txBox="1">
            <a:spLocks noChangeArrowheads="1"/>
          </p:cNvSpPr>
          <p:nvPr/>
        </p:nvSpPr>
        <p:spPr bwMode="auto">
          <a:xfrm>
            <a:off x="5867400" y="3886200"/>
            <a:ext cx="373063" cy="276225"/>
          </a:xfrm>
          <a:prstGeom prst="rect">
            <a:avLst/>
          </a:prstGeom>
          <a:noFill/>
          <a:ln w="9525">
            <a:noFill/>
            <a:miter lim="800000"/>
            <a:headEnd/>
            <a:tailEnd/>
          </a:ln>
        </p:spPr>
        <p:txBody>
          <a:bodyPr>
            <a:prstTxWarp prst="textNoShape">
              <a:avLst/>
            </a:prstTxWarp>
            <a:spAutoFit/>
          </a:bodyPr>
          <a:lstStyle/>
          <a:p>
            <a:pPr>
              <a:defRPr/>
            </a:pPr>
            <a:r>
              <a:rPr lang="en-US" sz="1200" dirty="0" err="1">
                <a:latin typeface="+mn-lt"/>
                <a:ea typeface="Arial" charset="0"/>
                <a:cs typeface="Arial" charset="0"/>
              </a:rPr>
              <a:t>B</a:t>
            </a:r>
            <a:endParaRPr lang="en-US" sz="1200" dirty="0">
              <a:latin typeface="+mn-lt"/>
              <a:ea typeface="Arial" charset="0"/>
              <a:cs typeface="Arial" charset="0"/>
            </a:endParaRPr>
          </a:p>
        </p:txBody>
      </p:sp>
      <p:cxnSp>
        <p:nvCxnSpPr>
          <p:cNvPr id="127" name="Straight Connector 126"/>
          <p:cNvCxnSpPr/>
          <p:nvPr/>
        </p:nvCxnSpPr>
        <p:spPr bwMode="auto">
          <a:xfrm rot="5400000" flipH="1" flipV="1">
            <a:off x="5453063" y="4279900"/>
            <a:ext cx="368300" cy="377825"/>
          </a:xfrm>
          <a:prstGeom prst="line">
            <a:avLst/>
          </a:prstGeom>
          <a:ln w="127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bwMode="auto">
          <a:xfrm rot="5400000" flipH="1" flipV="1">
            <a:off x="6278563" y="4833938"/>
            <a:ext cx="369887" cy="376237"/>
          </a:xfrm>
          <a:prstGeom prst="line">
            <a:avLst/>
          </a:prstGeom>
          <a:ln w="12700">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129" name="Arc 128"/>
          <p:cNvSpPr/>
          <p:nvPr/>
        </p:nvSpPr>
        <p:spPr bwMode="auto">
          <a:xfrm flipV="1">
            <a:off x="5873750" y="4246563"/>
            <a:ext cx="515938" cy="966787"/>
          </a:xfrm>
          <a:prstGeom prst="arc">
            <a:avLst>
              <a:gd name="adj1" fmla="val 16455025"/>
              <a:gd name="adj2" fmla="val 5145438"/>
            </a:avLst>
          </a:prstGeom>
          <a:noFill/>
          <a:ln w="12700" cmpd="sng">
            <a:solidFill>
              <a:schemeClr val="tx1"/>
            </a:solidFill>
            <a:prstDash val="sysDot"/>
            <a:tailEnd type="none"/>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sp>
        <p:nvSpPr>
          <p:cNvPr id="133" name="Rectangle 132"/>
          <p:cNvSpPr/>
          <p:nvPr/>
        </p:nvSpPr>
        <p:spPr bwMode="auto">
          <a:xfrm>
            <a:off x="5029200" y="3810000"/>
            <a:ext cx="1944688" cy="18288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71" name="TextBox 27"/>
          <p:cNvSpPr txBox="1">
            <a:spLocks noChangeArrowheads="1"/>
          </p:cNvSpPr>
          <p:nvPr/>
        </p:nvSpPr>
        <p:spPr bwMode="auto">
          <a:xfrm>
            <a:off x="7165975" y="4437063"/>
            <a:ext cx="423863" cy="277812"/>
          </a:xfrm>
          <a:prstGeom prst="rect">
            <a:avLst/>
          </a:prstGeom>
          <a:noFill/>
          <a:ln w="9525">
            <a:noFill/>
            <a:miter lim="800000"/>
            <a:headEnd/>
            <a:tailEnd/>
          </a:ln>
        </p:spPr>
        <p:txBody>
          <a:bodyPr>
            <a:prstTxWarp prst="textNoShape">
              <a:avLst/>
            </a:prstTxWarp>
            <a:spAutoFit/>
          </a:bodyPr>
          <a:lstStyle/>
          <a:p>
            <a:pPr algn="ctr">
              <a:defRPr/>
            </a:pPr>
            <a:r>
              <a:rPr lang="en-US" sz="1200" dirty="0">
                <a:latin typeface="+mn-lt"/>
                <a:ea typeface="Arial" charset="0"/>
                <a:cs typeface="Arial" charset="0"/>
              </a:rPr>
              <a:t>A</a:t>
            </a:r>
          </a:p>
        </p:txBody>
      </p:sp>
      <p:sp>
        <p:nvSpPr>
          <p:cNvPr id="72" name="TextBox 30"/>
          <p:cNvSpPr txBox="1">
            <a:spLocks noChangeArrowheads="1"/>
          </p:cNvSpPr>
          <p:nvPr/>
        </p:nvSpPr>
        <p:spPr bwMode="auto">
          <a:xfrm>
            <a:off x="8081963" y="4437063"/>
            <a:ext cx="465137" cy="277812"/>
          </a:xfrm>
          <a:prstGeom prst="rect">
            <a:avLst/>
          </a:prstGeom>
          <a:noFill/>
          <a:ln w="9525">
            <a:noFill/>
            <a:miter lim="800000"/>
            <a:headEnd/>
            <a:tailEnd/>
          </a:ln>
        </p:spPr>
        <p:txBody>
          <a:bodyPr>
            <a:prstTxWarp prst="textNoShape">
              <a:avLst/>
            </a:prstTxWarp>
            <a:spAutoFit/>
          </a:bodyPr>
          <a:lstStyle/>
          <a:p>
            <a:pPr algn="ctr">
              <a:defRPr/>
            </a:pPr>
            <a:r>
              <a:rPr lang="en-US" sz="1200" dirty="0">
                <a:latin typeface="+mn-lt"/>
                <a:ea typeface="Arial" charset="0"/>
                <a:cs typeface="Arial" charset="0"/>
              </a:rPr>
              <a:t>C</a:t>
            </a:r>
          </a:p>
        </p:txBody>
      </p:sp>
      <p:sp>
        <p:nvSpPr>
          <p:cNvPr id="80" name="TextBox 31"/>
          <p:cNvSpPr txBox="1">
            <a:spLocks noChangeArrowheads="1"/>
          </p:cNvSpPr>
          <p:nvPr/>
        </p:nvSpPr>
        <p:spPr bwMode="auto">
          <a:xfrm>
            <a:off x="8620125" y="4437063"/>
            <a:ext cx="331788" cy="277812"/>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a:prstTxWarp prst="textNoShape">
              <a:avLst/>
            </a:prstTxWarp>
            <a:spAutoFit/>
          </a:bodyPr>
          <a:lstStyle/>
          <a:p>
            <a:pPr algn="ctr">
              <a:defRPr/>
            </a:pPr>
            <a:r>
              <a:rPr lang="en-US" sz="1200" dirty="0">
                <a:solidFill>
                  <a:srgbClr val="000000"/>
                </a:solidFill>
                <a:ea typeface="ＭＳ Ｐゴシック" charset="-128"/>
                <a:cs typeface="Arial"/>
              </a:rPr>
              <a:t>D</a:t>
            </a:r>
          </a:p>
        </p:txBody>
      </p:sp>
      <p:sp>
        <p:nvSpPr>
          <p:cNvPr id="81" name="TextBox 32"/>
          <p:cNvSpPr txBox="1">
            <a:spLocks noChangeArrowheads="1"/>
          </p:cNvSpPr>
          <p:nvPr/>
        </p:nvSpPr>
        <p:spPr bwMode="auto">
          <a:xfrm>
            <a:off x="7299325" y="4437063"/>
            <a:ext cx="627063" cy="277812"/>
          </a:xfrm>
          <a:prstGeom prst="rect">
            <a:avLst/>
          </a:prstGeom>
          <a:noFill/>
          <a:ln w="9525">
            <a:noFill/>
            <a:miter lim="800000"/>
            <a:headEnd/>
            <a:tailEnd/>
          </a:ln>
        </p:spPr>
        <p:txBody>
          <a:bodyPr>
            <a:prstTxWarp prst="textNoShape">
              <a:avLst/>
            </a:prstTxWarp>
            <a:spAutoFit/>
          </a:bodyPr>
          <a:lstStyle/>
          <a:p>
            <a:pPr algn="ctr">
              <a:defRPr/>
            </a:pPr>
            <a:r>
              <a:rPr lang="en-US" sz="1200" dirty="0">
                <a:latin typeface="+mn-lt"/>
                <a:ea typeface="Arial" charset="0"/>
                <a:cs typeface="Arial" charset="0"/>
              </a:rPr>
              <a:t>R</a:t>
            </a:r>
          </a:p>
        </p:txBody>
      </p:sp>
      <p:sp>
        <p:nvSpPr>
          <p:cNvPr id="89" name="TextBox 30"/>
          <p:cNvSpPr txBox="1">
            <a:spLocks noChangeArrowheads="1"/>
          </p:cNvSpPr>
          <p:nvPr/>
        </p:nvSpPr>
        <p:spPr bwMode="auto">
          <a:xfrm>
            <a:off x="7540625" y="4437063"/>
            <a:ext cx="633413" cy="277812"/>
          </a:xfrm>
          <a:prstGeom prst="rect">
            <a:avLst/>
          </a:prstGeom>
          <a:noFill/>
          <a:ln w="9525">
            <a:noFill/>
            <a:miter lim="800000"/>
            <a:headEnd/>
            <a:tailEnd/>
          </a:ln>
        </p:spPr>
        <p:txBody>
          <a:bodyPr>
            <a:prstTxWarp prst="textNoShape">
              <a:avLst/>
            </a:prstTxWarp>
            <a:spAutoFit/>
          </a:bodyPr>
          <a:lstStyle/>
          <a:p>
            <a:pPr algn="ctr">
              <a:defRPr/>
            </a:pPr>
            <a:r>
              <a:rPr lang="en-US" sz="1200" dirty="0">
                <a:latin typeface="+mn-lt"/>
                <a:ea typeface="Arial" charset="0"/>
                <a:cs typeface="Arial" charset="0"/>
              </a:rPr>
              <a:t>B</a:t>
            </a:r>
          </a:p>
        </p:txBody>
      </p:sp>
      <p:sp>
        <p:nvSpPr>
          <p:cNvPr id="92" name="TextBox 32"/>
          <p:cNvSpPr txBox="1">
            <a:spLocks noChangeArrowheads="1"/>
          </p:cNvSpPr>
          <p:nvPr/>
        </p:nvSpPr>
        <p:spPr bwMode="auto">
          <a:xfrm>
            <a:off x="7835900" y="4437063"/>
            <a:ext cx="496888" cy="277812"/>
          </a:xfrm>
          <a:prstGeom prst="rect">
            <a:avLst/>
          </a:prstGeom>
          <a:noFill/>
          <a:ln w="9525">
            <a:noFill/>
            <a:miter lim="800000"/>
            <a:headEnd/>
            <a:tailEnd/>
          </a:ln>
        </p:spPr>
        <p:txBody>
          <a:bodyPr>
            <a:prstTxWarp prst="textNoShape">
              <a:avLst/>
            </a:prstTxWarp>
            <a:spAutoFit/>
          </a:bodyPr>
          <a:lstStyle/>
          <a:p>
            <a:pPr algn="ctr">
              <a:defRPr/>
            </a:pPr>
            <a:r>
              <a:rPr lang="en-US" sz="1200" dirty="0">
                <a:latin typeface="+mn-lt"/>
                <a:ea typeface="Arial" charset="0"/>
                <a:cs typeface="Arial" charset="0"/>
              </a:rPr>
              <a:t>R</a:t>
            </a:r>
          </a:p>
        </p:txBody>
      </p:sp>
      <p:sp>
        <p:nvSpPr>
          <p:cNvPr id="95" name="TextBox 32"/>
          <p:cNvSpPr txBox="1">
            <a:spLocks noChangeArrowheads="1"/>
          </p:cNvSpPr>
          <p:nvPr/>
        </p:nvSpPr>
        <p:spPr bwMode="auto">
          <a:xfrm>
            <a:off x="8347075" y="4437063"/>
            <a:ext cx="398463" cy="277812"/>
          </a:xfrm>
          <a:prstGeom prst="rect">
            <a:avLst/>
          </a:prstGeom>
          <a:noFill/>
          <a:ln w="9525">
            <a:noFill/>
            <a:miter lim="800000"/>
            <a:headEnd/>
            <a:tailEnd/>
          </a:ln>
        </p:spPr>
        <p:txBody>
          <a:bodyPr>
            <a:prstTxWarp prst="textNoShape">
              <a:avLst/>
            </a:prstTxWarp>
            <a:spAutoFit/>
          </a:bodyPr>
          <a:lstStyle/>
          <a:p>
            <a:pPr algn="ctr">
              <a:defRPr/>
            </a:pPr>
            <a:r>
              <a:rPr lang="en-US" sz="1200" dirty="0">
                <a:latin typeface="+mn-lt"/>
                <a:ea typeface="Arial" charset="0"/>
                <a:cs typeface="Arial" charset="0"/>
              </a:rPr>
              <a:t>R</a:t>
            </a:r>
          </a:p>
        </p:txBody>
      </p:sp>
      <p:sp>
        <p:nvSpPr>
          <p:cNvPr id="97" name="Oval 96"/>
          <p:cNvSpPr/>
          <p:nvPr/>
        </p:nvSpPr>
        <p:spPr bwMode="auto">
          <a:xfrm>
            <a:off x="7275513" y="4730750"/>
            <a:ext cx="236537" cy="60325"/>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Arial"/>
            </a:endParaRPr>
          </a:p>
        </p:txBody>
      </p:sp>
      <p:sp>
        <p:nvSpPr>
          <p:cNvPr id="98" name="Oval 97"/>
          <p:cNvSpPr/>
          <p:nvPr/>
        </p:nvSpPr>
        <p:spPr bwMode="auto">
          <a:xfrm>
            <a:off x="7508202" y="4730642"/>
            <a:ext cx="236009" cy="59046"/>
          </a:xfrm>
          <a:prstGeom prst="ellipse">
            <a:avLst/>
          </a:prstGeom>
        </p:spPr>
        <p:style>
          <a:lnRef idx="0">
            <a:schemeClr val="accent3"/>
          </a:lnRef>
          <a:fillRef idx="3">
            <a:schemeClr val="accent3"/>
          </a:fillRef>
          <a:effectRef idx="3">
            <a:schemeClr val="accent3"/>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Arial"/>
            </a:endParaRPr>
          </a:p>
        </p:txBody>
      </p:sp>
      <p:sp>
        <p:nvSpPr>
          <p:cNvPr id="99" name="Oval 98"/>
          <p:cNvSpPr/>
          <p:nvPr/>
        </p:nvSpPr>
        <p:spPr bwMode="auto">
          <a:xfrm>
            <a:off x="7740650" y="4730750"/>
            <a:ext cx="236538" cy="60325"/>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Arial"/>
            </a:endParaRPr>
          </a:p>
        </p:txBody>
      </p:sp>
      <p:sp>
        <p:nvSpPr>
          <p:cNvPr id="100" name="Oval 99"/>
          <p:cNvSpPr/>
          <p:nvPr/>
        </p:nvSpPr>
        <p:spPr bwMode="auto">
          <a:xfrm>
            <a:off x="8204200" y="4730750"/>
            <a:ext cx="234950" cy="60325"/>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Arial"/>
            </a:endParaRPr>
          </a:p>
        </p:txBody>
      </p:sp>
      <p:sp>
        <p:nvSpPr>
          <p:cNvPr id="101" name="Oval 100"/>
          <p:cNvSpPr/>
          <p:nvPr/>
        </p:nvSpPr>
        <p:spPr bwMode="auto">
          <a:xfrm>
            <a:off x="8669338" y="4730750"/>
            <a:ext cx="234950" cy="60325"/>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Arial"/>
            </a:endParaRPr>
          </a:p>
        </p:txBody>
      </p:sp>
      <p:sp>
        <p:nvSpPr>
          <p:cNvPr id="102" name="Oval 101"/>
          <p:cNvSpPr/>
          <p:nvPr/>
        </p:nvSpPr>
        <p:spPr bwMode="auto">
          <a:xfrm>
            <a:off x="7972279" y="4730642"/>
            <a:ext cx="236009" cy="59046"/>
          </a:xfrm>
          <a:prstGeom prst="ellipse">
            <a:avLst/>
          </a:prstGeom>
        </p:spPr>
        <p:style>
          <a:lnRef idx="0">
            <a:schemeClr val="accent3"/>
          </a:lnRef>
          <a:fillRef idx="3">
            <a:schemeClr val="accent3"/>
          </a:fillRef>
          <a:effectRef idx="3">
            <a:schemeClr val="accent3"/>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Arial"/>
            </a:endParaRPr>
          </a:p>
        </p:txBody>
      </p:sp>
      <p:sp>
        <p:nvSpPr>
          <p:cNvPr id="103" name="Oval 102"/>
          <p:cNvSpPr/>
          <p:nvPr/>
        </p:nvSpPr>
        <p:spPr bwMode="auto">
          <a:xfrm>
            <a:off x="8436358" y="4730642"/>
            <a:ext cx="236009" cy="59046"/>
          </a:xfrm>
          <a:prstGeom prst="ellipse">
            <a:avLst/>
          </a:prstGeom>
        </p:spPr>
        <p:style>
          <a:lnRef idx="0">
            <a:schemeClr val="accent3"/>
          </a:lnRef>
          <a:fillRef idx="3">
            <a:schemeClr val="accent3"/>
          </a:fillRef>
          <a:effectRef idx="3">
            <a:schemeClr val="accent3"/>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Arial"/>
            </a:endParaRPr>
          </a:p>
        </p:txBody>
      </p:sp>
      <p:sp>
        <p:nvSpPr>
          <p:cNvPr id="104" name="Arc 103"/>
          <p:cNvSpPr/>
          <p:nvPr/>
        </p:nvSpPr>
        <p:spPr bwMode="auto">
          <a:xfrm rot="16200000" flipH="1">
            <a:off x="7421563" y="4630738"/>
            <a:ext cx="330200" cy="431800"/>
          </a:xfrm>
          <a:prstGeom prst="arc">
            <a:avLst>
              <a:gd name="adj1" fmla="val 16385499"/>
              <a:gd name="adj2" fmla="val 5615725"/>
            </a:avLst>
          </a:prstGeom>
          <a:noFill/>
          <a:ln w="12700">
            <a:solidFill>
              <a:schemeClr val="tx1"/>
            </a:solidFill>
            <a:prstDash val="sysDot"/>
            <a:tailEnd type="none"/>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Arial"/>
            </a:endParaRPr>
          </a:p>
        </p:txBody>
      </p:sp>
      <p:sp>
        <p:nvSpPr>
          <p:cNvPr id="105" name="Arc 104"/>
          <p:cNvSpPr/>
          <p:nvPr/>
        </p:nvSpPr>
        <p:spPr bwMode="auto">
          <a:xfrm rot="16200000" flipH="1">
            <a:off x="7920038" y="4648200"/>
            <a:ext cx="330200" cy="365125"/>
          </a:xfrm>
          <a:prstGeom prst="arc">
            <a:avLst>
              <a:gd name="adj1" fmla="val 16385499"/>
              <a:gd name="adj2" fmla="val 5620663"/>
            </a:avLst>
          </a:prstGeom>
          <a:noFill/>
          <a:ln w="12700">
            <a:solidFill>
              <a:schemeClr val="tx1"/>
            </a:solidFill>
            <a:prstDash val="sysDot"/>
            <a:tailEnd type="none"/>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Arial"/>
            </a:endParaRPr>
          </a:p>
        </p:txBody>
      </p:sp>
      <p:sp>
        <p:nvSpPr>
          <p:cNvPr id="106" name="Arc 105"/>
          <p:cNvSpPr/>
          <p:nvPr/>
        </p:nvSpPr>
        <p:spPr bwMode="auto">
          <a:xfrm rot="16200000" flipH="1">
            <a:off x="8414544" y="4641057"/>
            <a:ext cx="330200" cy="411162"/>
          </a:xfrm>
          <a:prstGeom prst="arc">
            <a:avLst>
              <a:gd name="adj1" fmla="val 16385499"/>
              <a:gd name="adj2" fmla="val 5615725"/>
            </a:avLst>
          </a:prstGeom>
          <a:noFill/>
          <a:ln w="12700">
            <a:solidFill>
              <a:schemeClr val="tx1"/>
            </a:solidFill>
            <a:prstDash val="sysDot"/>
            <a:tailEnd type="none"/>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Arial"/>
            </a:endParaRPr>
          </a:p>
        </p:txBody>
      </p:sp>
      <p:sp>
        <p:nvSpPr>
          <p:cNvPr id="151" name="Rectangle 150"/>
          <p:cNvSpPr/>
          <p:nvPr/>
        </p:nvSpPr>
        <p:spPr bwMode="auto">
          <a:xfrm>
            <a:off x="7123113" y="3810000"/>
            <a:ext cx="1944687" cy="18288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155" name="TextBox 16"/>
          <p:cNvSpPr txBox="1">
            <a:spLocks noChangeArrowheads="1"/>
          </p:cNvSpPr>
          <p:nvPr/>
        </p:nvSpPr>
        <p:spPr bwMode="auto">
          <a:xfrm>
            <a:off x="762000" y="6411913"/>
            <a:ext cx="7385050" cy="369887"/>
          </a:xfrm>
          <a:prstGeom prst="rect">
            <a:avLst/>
          </a:prstGeom>
          <a:noFill/>
          <a:ln w="9525">
            <a:solidFill>
              <a:schemeClr val="tx1"/>
            </a:solidFill>
            <a:miter lim="800000"/>
            <a:headEnd/>
            <a:tailEnd/>
          </a:ln>
        </p:spPr>
        <p:txBody>
          <a:bodyPr>
            <a:prstTxWarp prst="textNoShape">
              <a:avLst/>
            </a:prstTxWarp>
            <a:spAutoFit/>
          </a:bodyPr>
          <a:lstStyle/>
          <a:p>
            <a:pPr algn="ctr">
              <a:defRPr/>
            </a:pPr>
            <a:r>
              <a:rPr lang="en-US" dirty="0">
                <a:solidFill>
                  <a:srgbClr val="964305"/>
                </a:solidFill>
                <a:latin typeface="+mn-lt"/>
              </a:rPr>
              <a:t>Parallel Frontier Search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4000" smtClean="0"/>
              <a:t>Contrail</a:t>
            </a:r>
          </a:p>
        </p:txBody>
      </p:sp>
      <p:sp>
        <p:nvSpPr>
          <p:cNvPr id="44035" name="Content Placeholder 2"/>
          <p:cNvSpPr>
            <a:spLocks noGrp="1"/>
          </p:cNvSpPr>
          <p:nvPr>
            <p:ph idx="1"/>
          </p:nvPr>
        </p:nvSpPr>
        <p:spPr>
          <a:xfrm>
            <a:off x="304800" y="1152525"/>
            <a:ext cx="7634288" cy="1590675"/>
          </a:xfrm>
        </p:spPr>
        <p:txBody>
          <a:bodyPr/>
          <a:lstStyle/>
          <a:p>
            <a:pPr>
              <a:buFont typeface="Arial" charset="0"/>
              <a:buNone/>
            </a:pPr>
            <a:r>
              <a:rPr lang="en-US" sz="2400" smtClean="0"/>
              <a:t>Scalable Genome Assembly with MapReduce</a:t>
            </a:r>
          </a:p>
          <a:p>
            <a:r>
              <a:rPr lang="en-US" sz="2000" i="1" smtClean="0"/>
              <a:t>Genome: E. coli </a:t>
            </a:r>
            <a:r>
              <a:rPr lang="en-US" sz="2000" smtClean="0"/>
              <a:t>K12 MG1655,</a:t>
            </a:r>
            <a:r>
              <a:rPr lang="en-US" sz="2000" i="1" smtClean="0"/>
              <a:t> </a:t>
            </a:r>
            <a:r>
              <a:rPr lang="en-US" sz="2000" smtClean="0"/>
              <a:t>4.6Mbp</a:t>
            </a:r>
          </a:p>
          <a:p>
            <a:r>
              <a:rPr lang="en-US" sz="2000" i="1" smtClean="0"/>
              <a:t>Input: </a:t>
            </a:r>
            <a:r>
              <a:rPr lang="en-US" sz="2000" smtClean="0"/>
              <a:t>20.8M 36bp reads, 200bp insert (~150x coverage)</a:t>
            </a:r>
          </a:p>
          <a:p>
            <a:r>
              <a:rPr lang="en-US" sz="2000" i="1" smtClean="0"/>
              <a:t>Preprocessor</a:t>
            </a:r>
            <a:r>
              <a:rPr lang="en-US" sz="2000" smtClean="0"/>
              <a:t>: Quality-Aware Error Correction</a:t>
            </a:r>
          </a:p>
        </p:txBody>
      </p:sp>
      <p:pic>
        <p:nvPicPr>
          <p:cNvPr id="44036" name="Picture 197" descr="contrail.jpg"/>
          <p:cNvPicPr>
            <a:picLocks noChangeAspect="1"/>
          </p:cNvPicPr>
          <p:nvPr/>
        </p:nvPicPr>
        <p:blipFill>
          <a:blip r:embed="rId3"/>
          <a:srcRect/>
          <a:stretch>
            <a:fillRect/>
          </a:stretch>
        </p:blipFill>
        <p:spPr bwMode="auto">
          <a:xfrm>
            <a:off x="7467600" y="152400"/>
            <a:ext cx="1506538" cy="990600"/>
          </a:xfrm>
          <a:prstGeom prst="rect">
            <a:avLst/>
          </a:prstGeom>
          <a:noFill/>
          <a:ln w="9525">
            <a:noFill/>
            <a:miter lim="800000"/>
            <a:headEnd/>
            <a:tailEnd/>
          </a:ln>
        </p:spPr>
      </p:pic>
      <p:sp>
        <p:nvSpPr>
          <p:cNvPr id="44037" name="TextBox 144"/>
          <p:cNvSpPr txBox="1">
            <a:spLocks noChangeArrowheads="1"/>
          </p:cNvSpPr>
          <p:nvPr/>
        </p:nvSpPr>
        <p:spPr bwMode="auto">
          <a:xfrm>
            <a:off x="685800" y="696913"/>
            <a:ext cx="7675563" cy="369887"/>
          </a:xfrm>
          <a:prstGeom prst="rect">
            <a:avLst/>
          </a:prstGeom>
          <a:noFill/>
          <a:ln w="9525">
            <a:noFill/>
            <a:miter lim="800000"/>
            <a:headEnd/>
            <a:tailEnd/>
          </a:ln>
        </p:spPr>
        <p:txBody>
          <a:bodyPr>
            <a:prstTxWarp prst="textNoShape">
              <a:avLst/>
            </a:prstTxWarp>
            <a:spAutoFit/>
          </a:bodyPr>
          <a:lstStyle/>
          <a:p>
            <a:pPr algn="ctr"/>
            <a:r>
              <a:rPr lang="en-US"/>
              <a:t>http://contrail-bio.sourceforge.net</a:t>
            </a:r>
          </a:p>
        </p:txBody>
      </p:sp>
      <p:sp>
        <p:nvSpPr>
          <p:cNvPr id="44038" name="TextBox 4"/>
          <p:cNvSpPr txBox="1">
            <a:spLocks noChangeArrowheads="1"/>
          </p:cNvSpPr>
          <p:nvPr/>
        </p:nvSpPr>
        <p:spPr bwMode="auto">
          <a:xfrm>
            <a:off x="914400" y="6135688"/>
            <a:ext cx="6705600" cy="646112"/>
          </a:xfrm>
          <a:prstGeom prst="rect">
            <a:avLst/>
          </a:prstGeom>
          <a:noFill/>
          <a:ln w="9525">
            <a:noFill/>
            <a:miter lim="800000"/>
            <a:headEnd/>
            <a:tailEnd/>
          </a:ln>
        </p:spPr>
        <p:txBody>
          <a:bodyPr>
            <a:prstTxWarp prst="textNoShape">
              <a:avLst/>
            </a:prstTxWarp>
            <a:spAutoFit/>
          </a:bodyPr>
          <a:lstStyle/>
          <a:p>
            <a:r>
              <a:rPr lang="en-US" b="1">
                <a:latin typeface="Gill Sans MT" charset="0"/>
              </a:rPr>
              <a:t>Assembly of Large Genomes with Cloud Computing.</a:t>
            </a:r>
          </a:p>
          <a:p>
            <a:r>
              <a:rPr lang="en-US">
                <a:latin typeface="Gill Sans MT" charset="0"/>
              </a:rPr>
              <a:t>Schatz MC, Sommer D, Kelley D, Pop M, </a:t>
            </a:r>
            <a:r>
              <a:rPr lang="en-US" i="1">
                <a:latin typeface="Gill Sans MT" charset="0"/>
              </a:rPr>
              <a:t>et al. In Preparation.</a:t>
            </a:r>
          </a:p>
        </p:txBody>
      </p:sp>
      <p:grpSp>
        <p:nvGrpSpPr>
          <p:cNvPr id="44039" name="Group 219"/>
          <p:cNvGrpSpPr>
            <a:grpSpLocks/>
          </p:cNvGrpSpPr>
          <p:nvPr/>
        </p:nvGrpSpPr>
        <p:grpSpPr bwMode="auto">
          <a:xfrm>
            <a:off x="76200" y="3190875"/>
            <a:ext cx="8913813" cy="2676525"/>
            <a:chOff x="76200" y="2809874"/>
            <a:chExt cx="8913813" cy="2676526"/>
          </a:xfrm>
        </p:grpSpPr>
        <p:grpSp>
          <p:nvGrpSpPr>
            <p:cNvPr id="44040" name="Group 217"/>
            <p:cNvGrpSpPr>
              <a:grpSpLocks/>
            </p:cNvGrpSpPr>
            <p:nvPr/>
          </p:nvGrpSpPr>
          <p:grpSpPr bwMode="auto">
            <a:xfrm>
              <a:off x="7272338" y="2809875"/>
              <a:ext cx="1717675" cy="1639888"/>
              <a:chOff x="7271544" y="3200400"/>
              <a:chExt cx="1718468" cy="1639316"/>
            </a:xfrm>
          </p:grpSpPr>
          <p:sp>
            <p:nvSpPr>
              <p:cNvPr id="44185" name="TextBox 135"/>
              <p:cNvSpPr txBox="1">
                <a:spLocks noChangeArrowheads="1"/>
              </p:cNvSpPr>
              <p:nvPr/>
            </p:nvSpPr>
            <p:spPr bwMode="auto">
              <a:xfrm>
                <a:off x="7330678" y="3200400"/>
                <a:ext cx="1600200" cy="246063"/>
              </a:xfrm>
              <a:prstGeom prst="rect">
                <a:avLst/>
              </a:prstGeom>
              <a:noFill/>
              <a:ln w="9525">
                <a:noFill/>
                <a:miter lim="800000"/>
                <a:headEnd/>
                <a:tailEnd/>
              </a:ln>
            </p:spPr>
            <p:txBody>
              <a:bodyPr>
                <a:prstTxWarp prst="textNoShape">
                  <a:avLst/>
                </a:prstTxWarp>
                <a:spAutoFit/>
              </a:bodyPr>
              <a:lstStyle/>
              <a:p>
                <a:pPr algn="ctr"/>
                <a:r>
                  <a:rPr lang="en-US" sz="1000">
                    <a:ea typeface="Arial" charset="0"/>
                    <a:cs typeface="Arial" charset="0"/>
                  </a:rPr>
                  <a:t>Cloud Surfing</a:t>
                </a:r>
              </a:p>
            </p:txBody>
          </p:sp>
          <p:grpSp>
            <p:nvGrpSpPr>
              <p:cNvPr id="44186" name="Group 211"/>
              <p:cNvGrpSpPr>
                <a:grpSpLocks/>
              </p:cNvGrpSpPr>
              <p:nvPr/>
            </p:nvGrpSpPr>
            <p:grpSpPr bwMode="auto">
              <a:xfrm>
                <a:off x="7271544" y="3537966"/>
                <a:ext cx="1718468" cy="1301750"/>
                <a:chOff x="7391400" y="2928937"/>
                <a:chExt cx="1718468" cy="1301750"/>
              </a:xfrm>
            </p:grpSpPr>
            <p:sp>
              <p:nvSpPr>
                <p:cNvPr id="35" name="Rectangle 34"/>
                <p:cNvSpPr/>
                <p:nvPr/>
              </p:nvSpPr>
              <p:spPr bwMode="auto">
                <a:xfrm>
                  <a:off x="7391400" y="2929390"/>
                  <a:ext cx="1718468" cy="1301297"/>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1000">
                    <a:solidFill>
                      <a:srgbClr val="FFFFFF"/>
                    </a:solidFill>
                    <a:latin typeface="Arial"/>
                    <a:ea typeface="ＭＳ Ｐゴシック" charset="-128"/>
                    <a:cs typeface="Arial"/>
                  </a:endParaRPr>
                </a:p>
              </p:txBody>
            </p:sp>
            <p:sp>
              <p:nvSpPr>
                <p:cNvPr id="41" name="Oval 40"/>
                <p:cNvSpPr/>
                <p:nvPr/>
              </p:nvSpPr>
              <p:spPr bwMode="auto">
                <a:xfrm>
                  <a:off x="7437458" y="3556234"/>
                  <a:ext cx="216000" cy="53956"/>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42" name="Oval 41"/>
                <p:cNvSpPr/>
                <p:nvPr/>
              </p:nvSpPr>
              <p:spPr bwMode="auto">
                <a:xfrm>
                  <a:off x="8156917" y="3564397"/>
                  <a:ext cx="224081" cy="61819"/>
                </a:xfrm>
                <a:prstGeom prst="ellipse">
                  <a:avLst/>
                </a:prstGeom>
              </p:spPr>
              <p:style>
                <a:lnRef idx="0">
                  <a:schemeClr val="accent3"/>
                </a:lnRef>
                <a:fillRef idx="3">
                  <a:schemeClr val="accent3"/>
                </a:fillRef>
                <a:effectRef idx="3">
                  <a:schemeClr val="accent3"/>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43" name="Straight Arrow Connector 42"/>
                <p:cNvCxnSpPr/>
                <p:nvPr/>
              </p:nvCxnSpPr>
              <p:spPr bwMode="auto">
                <a:xfrm>
                  <a:off x="7729693" y="3589560"/>
                  <a:ext cx="297000" cy="0"/>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44" name="Oval 43"/>
                <p:cNvSpPr/>
                <p:nvPr/>
              </p:nvSpPr>
              <p:spPr bwMode="auto">
                <a:xfrm>
                  <a:off x="8156928" y="3043650"/>
                  <a:ext cx="201705" cy="46021"/>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sp>
              <p:nvSpPr>
                <p:cNvPr id="45" name="Arc 44"/>
                <p:cNvSpPr/>
                <p:nvPr/>
              </p:nvSpPr>
              <p:spPr bwMode="auto">
                <a:xfrm flipV="1">
                  <a:off x="8034634" y="3121410"/>
                  <a:ext cx="436765" cy="412606"/>
                </a:xfrm>
                <a:prstGeom prst="arc">
                  <a:avLst>
                    <a:gd name="adj1" fmla="val 17595932"/>
                    <a:gd name="adj2" fmla="val 4374599"/>
                  </a:avLst>
                </a:prstGeom>
                <a:noFill/>
                <a:ln>
                  <a:tailEnd type="triangle"/>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sp>
              <p:nvSpPr>
                <p:cNvPr id="46" name="Arc 45"/>
                <p:cNvSpPr/>
                <p:nvPr/>
              </p:nvSpPr>
              <p:spPr bwMode="auto">
                <a:xfrm flipH="1">
                  <a:off x="8075928" y="3110302"/>
                  <a:ext cx="338294" cy="414193"/>
                </a:xfrm>
                <a:prstGeom prst="arc">
                  <a:avLst>
                    <a:gd name="adj1" fmla="val 17595932"/>
                    <a:gd name="adj2" fmla="val 4374599"/>
                  </a:avLst>
                </a:prstGeom>
                <a:noFill/>
                <a:ln>
                  <a:tailEnd type="triangle"/>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sp>
              <p:nvSpPr>
                <p:cNvPr id="47" name="Oval 46"/>
                <p:cNvSpPr/>
                <p:nvPr/>
              </p:nvSpPr>
              <p:spPr bwMode="auto">
                <a:xfrm>
                  <a:off x="8156928" y="4054535"/>
                  <a:ext cx="168353" cy="63478"/>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48" name="Arc 47"/>
                <p:cNvSpPr/>
                <p:nvPr/>
              </p:nvSpPr>
              <p:spPr bwMode="auto">
                <a:xfrm>
                  <a:off x="8026693" y="3660972"/>
                  <a:ext cx="436764" cy="414194"/>
                </a:xfrm>
                <a:prstGeom prst="arc">
                  <a:avLst>
                    <a:gd name="adj1" fmla="val 17595932"/>
                    <a:gd name="adj2" fmla="val 4374599"/>
                  </a:avLst>
                </a:prstGeom>
                <a:noFill/>
                <a:ln>
                  <a:tailEnd type="triangle"/>
                </a:ln>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49" name="Arc 48"/>
                <p:cNvSpPr/>
                <p:nvPr/>
              </p:nvSpPr>
              <p:spPr bwMode="auto">
                <a:xfrm flipH="1" flipV="1">
                  <a:off x="8067987" y="3653038"/>
                  <a:ext cx="339882" cy="414193"/>
                </a:xfrm>
                <a:prstGeom prst="arc">
                  <a:avLst>
                    <a:gd name="adj1" fmla="val 17595932"/>
                    <a:gd name="adj2" fmla="val 4374599"/>
                  </a:avLst>
                </a:prstGeom>
                <a:noFill/>
                <a:ln>
                  <a:tailEnd type="triangle"/>
                </a:ln>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51" name="Oval 50"/>
                <p:cNvSpPr/>
                <p:nvPr/>
              </p:nvSpPr>
              <p:spPr bwMode="auto">
                <a:xfrm>
                  <a:off x="8801751" y="3567343"/>
                  <a:ext cx="241411" cy="52369"/>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52" name="Straight Arrow Connector 51"/>
                <p:cNvCxnSpPr/>
                <p:nvPr/>
              </p:nvCxnSpPr>
              <p:spPr bwMode="auto">
                <a:xfrm>
                  <a:off x="8460280" y="3580038"/>
                  <a:ext cx="295411" cy="0"/>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cxnSp>
              <p:nvCxnSpPr>
                <p:cNvPr id="56" name="Straight Connector 55"/>
                <p:cNvCxnSpPr/>
                <p:nvPr/>
              </p:nvCxnSpPr>
              <p:spPr bwMode="auto">
                <a:xfrm rot="5400000" flipH="1" flipV="1">
                  <a:off x="7696490" y="3137127"/>
                  <a:ext cx="368172" cy="377999"/>
                </a:xfrm>
                <a:prstGeom prst="line">
                  <a:avLst/>
                </a:prstGeom>
                <a:ln w="127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bwMode="auto">
                <a:xfrm rot="5400000" flipH="1" flipV="1">
                  <a:off x="8522372" y="3689385"/>
                  <a:ext cx="369759" cy="376411"/>
                </a:xfrm>
                <a:prstGeom prst="line">
                  <a:avLst/>
                </a:prstGeom>
                <a:ln w="12700">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58" name="Arc 57"/>
                <p:cNvSpPr/>
                <p:nvPr/>
              </p:nvSpPr>
              <p:spPr bwMode="auto">
                <a:xfrm flipV="1">
                  <a:off x="8117222" y="3103954"/>
                  <a:ext cx="516176" cy="964864"/>
                </a:xfrm>
                <a:prstGeom prst="arc">
                  <a:avLst>
                    <a:gd name="adj1" fmla="val 16455025"/>
                    <a:gd name="adj2" fmla="val 5145438"/>
                  </a:avLst>
                </a:prstGeom>
                <a:noFill/>
                <a:ln w="12700" cmpd="sng">
                  <a:solidFill>
                    <a:schemeClr val="tx1"/>
                  </a:solidFill>
                  <a:prstDash val="sysDot"/>
                  <a:tailEnd type="none"/>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grpSp>
        </p:grpSp>
        <p:grpSp>
          <p:nvGrpSpPr>
            <p:cNvPr id="44041" name="Group 215"/>
            <p:cNvGrpSpPr>
              <a:grpSpLocks/>
            </p:cNvGrpSpPr>
            <p:nvPr/>
          </p:nvGrpSpPr>
          <p:grpSpPr bwMode="auto">
            <a:xfrm>
              <a:off x="3743325" y="2809875"/>
              <a:ext cx="1600200" cy="1639888"/>
              <a:chOff x="3701802" y="3200401"/>
              <a:chExt cx="1600200" cy="1639315"/>
            </a:xfrm>
          </p:grpSpPr>
          <p:sp>
            <p:nvSpPr>
              <p:cNvPr id="44170" name="TextBox 135"/>
              <p:cNvSpPr txBox="1">
                <a:spLocks noChangeArrowheads="1"/>
              </p:cNvSpPr>
              <p:nvPr/>
            </p:nvSpPr>
            <p:spPr bwMode="auto">
              <a:xfrm>
                <a:off x="3701802" y="3200401"/>
                <a:ext cx="1600200" cy="246062"/>
              </a:xfrm>
              <a:prstGeom prst="rect">
                <a:avLst/>
              </a:prstGeom>
              <a:noFill/>
              <a:ln w="9525">
                <a:noFill/>
                <a:miter lim="800000"/>
                <a:headEnd/>
                <a:tailEnd/>
              </a:ln>
            </p:spPr>
            <p:txBody>
              <a:bodyPr>
                <a:prstTxWarp prst="textNoShape">
                  <a:avLst/>
                </a:prstTxWarp>
                <a:spAutoFit/>
              </a:bodyPr>
              <a:lstStyle/>
              <a:p>
                <a:pPr algn="ctr"/>
                <a:r>
                  <a:rPr lang="en-US" sz="1000">
                    <a:ea typeface="Arial" charset="0"/>
                    <a:cs typeface="Arial" charset="0"/>
                  </a:rPr>
                  <a:t>Error Correction</a:t>
                </a:r>
              </a:p>
            </p:txBody>
          </p:sp>
          <p:grpSp>
            <p:nvGrpSpPr>
              <p:cNvPr id="44171" name="Group 209"/>
              <p:cNvGrpSpPr>
                <a:grpSpLocks/>
              </p:cNvGrpSpPr>
              <p:nvPr/>
            </p:nvGrpSpPr>
            <p:grpSpPr bwMode="auto">
              <a:xfrm>
                <a:off x="3701802" y="3537966"/>
                <a:ext cx="1600200" cy="1301750"/>
                <a:chOff x="3733800" y="2929731"/>
                <a:chExt cx="1600200" cy="1301750"/>
              </a:xfrm>
            </p:grpSpPr>
            <p:sp>
              <p:nvSpPr>
                <p:cNvPr id="13" name="Rectangle 12"/>
                <p:cNvSpPr/>
                <p:nvPr/>
              </p:nvSpPr>
              <p:spPr bwMode="auto">
                <a:xfrm>
                  <a:off x="3733800" y="2930185"/>
                  <a:ext cx="1600200" cy="1301296"/>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1000">
                    <a:solidFill>
                      <a:srgbClr val="FFFFFF"/>
                    </a:solidFill>
                    <a:latin typeface="Arial"/>
                    <a:ea typeface="ＭＳ Ｐゴシック" charset="-128"/>
                    <a:cs typeface="Arial"/>
                  </a:endParaRPr>
                </a:p>
              </p:txBody>
            </p:sp>
            <p:sp>
              <p:nvSpPr>
                <p:cNvPr id="25" name="Oval 24"/>
                <p:cNvSpPr/>
                <p:nvPr/>
              </p:nvSpPr>
              <p:spPr bwMode="auto">
                <a:xfrm>
                  <a:off x="3863391" y="3727126"/>
                  <a:ext cx="177007" cy="59045"/>
                </a:xfrm>
                <a:prstGeom prst="ellipse">
                  <a:avLst/>
                </a:prstGeom>
              </p:spPr>
              <p:style>
                <a:lnRef idx="0">
                  <a:schemeClr val="accent4"/>
                </a:lnRef>
                <a:fillRef idx="3">
                  <a:schemeClr val="accent4"/>
                </a:fillRef>
                <a:effectRef idx="3">
                  <a:schemeClr val="accent4"/>
                </a:effectRef>
                <a:fontRef idx="minor">
                  <a:schemeClr val="lt1"/>
                </a:fontRef>
              </p:style>
              <p:txBody>
                <a:bodyPr anchor="ctr">
                  <a:prstTxWarp prst="textNoShape">
                    <a:avLst/>
                  </a:prstTxWarp>
                </a:bodyPr>
                <a:lstStyle/>
                <a:p>
                  <a:pPr algn="ctr" fontAlgn="auto">
                    <a:spcBef>
                      <a:spcPts val="0"/>
                    </a:spcBef>
                    <a:spcAft>
                      <a:spcPts val="0"/>
                    </a:spcAft>
                    <a:defRPr/>
                  </a:pPr>
                  <a:endParaRPr lang="en-US" sz="1000">
                    <a:solidFill>
                      <a:srgbClr val="FFFFFF"/>
                    </a:solidFill>
                    <a:latin typeface="Arial"/>
                    <a:ea typeface="ＭＳ Ｐゴシック" charset="-128"/>
                    <a:cs typeface="Arial"/>
                  </a:endParaRPr>
                </a:p>
              </p:txBody>
            </p:sp>
            <p:sp>
              <p:nvSpPr>
                <p:cNvPr id="26" name="Oval 25"/>
                <p:cNvSpPr/>
                <p:nvPr/>
              </p:nvSpPr>
              <p:spPr bwMode="auto">
                <a:xfrm>
                  <a:off x="4446588" y="3377704"/>
                  <a:ext cx="176212" cy="58717"/>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fontAlgn="auto">
                    <a:spcBef>
                      <a:spcPts val="0"/>
                    </a:spcBef>
                    <a:spcAft>
                      <a:spcPts val="0"/>
                    </a:spcAft>
                    <a:defRPr/>
                  </a:pPr>
                  <a:endParaRPr lang="en-US" sz="1000">
                    <a:solidFill>
                      <a:srgbClr val="000000"/>
                    </a:solidFill>
                    <a:latin typeface="Arial"/>
                    <a:ea typeface="ＭＳ Ｐゴシック" charset="-128"/>
                    <a:cs typeface="Arial"/>
                  </a:endParaRPr>
                </a:p>
              </p:txBody>
            </p:sp>
            <p:sp>
              <p:nvSpPr>
                <p:cNvPr id="27" name="Oval 26"/>
                <p:cNvSpPr/>
                <p:nvPr/>
              </p:nvSpPr>
              <p:spPr bwMode="auto">
                <a:xfrm>
                  <a:off x="4446588" y="3737940"/>
                  <a:ext cx="176212" cy="57130"/>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fontAlgn="auto">
                    <a:spcBef>
                      <a:spcPts val="0"/>
                    </a:spcBef>
                    <a:spcAft>
                      <a:spcPts val="0"/>
                    </a:spcAft>
                    <a:defRPr/>
                  </a:pPr>
                  <a:endParaRPr lang="en-US" sz="1000">
                    <a:solidFill>
                      <a:srgbClr val="000000"/>
                    </a:solidFill>
                    <a:latin typeface="Arial"/>
                    <a:ea typeface="ＭＳ Ｐゴシック" charset="-128"/>
                    <a:cs typeface="Arial"/>
                  </a:endParaRPr>
                </a:p>
              </p:txBody>
            </p:sp>
            <p:cxnSp>
              <p:nvCxnSpPr>
                <p:cNvPr id="28" name="Straight Arrow Connector 27"/>
                <p:cNvCxnSpPr/>
                <p:nvPr/>
              </p:nvCxnSpPr>
              <p:spPr bwMode="auto">
                <a:xfrm>
                  <a:off x="4103688" y="3760157"/>
                  <a:ext cx="295275" cy="0"/>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cxnSp>
              <p:nvCxnSpPr>
                <p:cNvPr id="29" name="Straight Arrow Connector 28"/>
                <p:cNvCxnSpPr/>
                <p:nvPr/>
              </p:nvCxnSpPr>
              <p:spPr bwMode="auto">
                <a:xfrm flipV="1">
                  <a:off x="4065588" y="3433246"/>
                  <a:ext cx="292100" cy="218999"/>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cxnSp>
              <p:nvCxnSpPr>
                <p:cNvPr id="30" name="Straight Arrow Connector 29"/>
                <p:cNvCxnSpPr/>
                <p:nvPr/>
              </p:nvCxnSpPr>
              <p:spPr bwMode="auto">
                <a:xfrm>
                  <a:off x="4697413" y="3768093"/>
                  <a:ext cx="295275" cy="3174"/>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sp>
              <p:nvSpPr>
                <p:cNvPr id="31" name="Oval 30"/>
                <p:cNvSpPr/>
                <p:nvPr/>
              </p:nvSpPr>
              <p:spPr bwMode="auto">
                <a:xfrm>
                  <a:off x="5056188" y="3723658"/>
                  <a:ext cx="176212" cy="57130"/>
                </a:xfrm>
                <a:prstGeom prst="ellipse">
                  <a:avLst/>
                </a:prstGeom>
              </p:spPr>
              <p:style>
                <a:lnRef idx="0">
                  <a:schemeClr val="accent4"/>
                </a:lnRef>
                <a:fillRef idx="3">
                  <a:schemeClr val="accent4"/>
                </a:fillRef>
                <a:effectRef idx="3">
                  <a:schemeClr val="accent4"/>
                </a:effectRef>
                <a:fontRef idx="minor">
                  <a:schemeClr val="lt1"/>
                </a:fontRef>
              </p:style>
              <p:txBody>
                <a:bodyPr anchor="ctr">
                  <a:prstTxWarp prst="textNoShape">
                    <a:avLst/>
                  </a:prstTxWarp>
                </a:bodyPr>
                <a:lstStyle/>
                <a:p>
                  <a:pPr algn="ctr" fontAlgn="auto">
                    <a:spcBef>
                      <a:spcPts val="0"/>
                    </a:spcBef>
                    <a:spcAft>
                      <a:spcPts val="0"/>
                    </a:spcAft>
                    <a:defRPr/>
                  </a:pPr>
                  <a:endParaRPr lang="en-US" sz="1000">
                    <a:solidFill>
                      <a:srgbClr val="FFFFFF"/>
                    </a:solidFill>
                    <a:latin typeface="Arial"/>
                    <a:ea typeface="ＭＳ Ｐゴシック" charset="-128"/>
                    <a:cs typeface="Arial"/>
                  </a:endParaRPr>
                </a:p>
              </p:txBody>
            </p:sp>
            <p:cxnSp>
              <p:nvCxnSpPr>
                <p:cNvPr id="32" name="Straight Arrow Connector 31"/>
                <p:cNvCxnSpPr/>
                <p:nvPr/>
              </p:nvCxnSpPr>
              <p:spPr bwMode="auto">
                <a:xfrm>
                  <a:off x="4721225" y="3426899"/>
                  <a:ext cx="292100" cy="217412"/>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grpSp>
        </p:grpSp>
        <p:grpSp>
          <p:nvGrpSpPr>
            <p:cNvPr id="44042" name="Group 214"/>
            <p:cNvGrpSpPr>
              <a:grpSpLocks/>
            </p:cNvGrpSpPr>
            <p:nvPr/>
          </p:nvGrpSpPr>
          <p:grpSpPr bwMode="auto">
            <a:xfrm>
              <a:off x="1978025" y="2809875"/>
              <a:ext cx="1600200" cy="1639888"/>
              <a:chOff x="1904033" y="3200400"/>
              <a:chExt cx="1600200" cy="1639316"/>
            </a:xfrm>
          </p:grpSpPr>
          <p:sp>
            <p:nvSpPr>
              <p:cNvPr id="44154" name="TextBox 135"/>
              <p:cNvSpPr txBox="1">
                <a:spLocks noChangeArrowheads="1"/>
              </p:cNvSpPr>
              <p:nvPr/>
            </p:nvSpPr>
            <p:spPr bwMode="auto">
              <a:xfrm>
                <a:off x="1904033" y="3200400"/>
                <a:ext cx="1600200" cy="246063"/>
              </a:xfrm>
              <a:prstGeom prst="rect">
                <a:avLst/>
              </a:prstGeom>
              <a:noFill/>
              <a:ln w="9525">
                <a:noFill/>
                <a:miter lim="800000"/>
                <a:headEnd/>
                <a:tailEnd/>
              </a:ln>
            </p:spPr>
            <p:txBody>
              <a:bodyPr>
                <a:prstTxWarp prst="textNoShape">
                  <a:avLst/>
                </a:prstTxWarp>
                <a:spAutoFit/>
              </a:bodyPr>
              <a:lstStyle/>
              <a:p>
                <a:pPr algn="ctr"/>
                <a:r>
                  <a:rPr lang="en-US" sz="1000">
                    <a:ea typeface="Arial" charset="0"/>
                    <a:cs typeface="Arial" charset="0"/>
                  </a:rPr>
                  <a:t>Compressed</a:t>
                </a:r>
              </a:p>
            </p:txBody>
          </p:sp>
          <p:grpSp>
            <p:nvGrpSpPr>
              <p:cNvPr id="44155" name="Group 207"/>
              <p:cNvGrpSpPr>
                <a:grpSpLocks/>
              </p:cNvGrpSpPr>
              <p:nvPr/>
            </p:nvGrpSpPr>
            <p:grpSpPr bwMode="auto">
              <a:xfrm>
                <a:off x="1904033" y="3537966"/>
                <a:ext cx="1600200" cy="1301750"/>
                <a:chOff x="1905000" y="2929731"/>
                <a:chExt cx="1600200" cy="1301750"/>
              </a:xfrm>
            </p:grpSpPr>
            <p:sp>
              <p:nvSpPr>
                <p:cNvPr id="100" name="Oval 99"/>
                <p:cNvSpPr/>
                <p:nvPr/>
              </p:nvSpPr>
              <p:spPr bwMode="auto">
                <a:xfrm>
                  <a:off x="2065338" y="3537984"/>
                  <a:ext cx="176212" cy="69826"/>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101" name="Oval 100"/>
                <p:cNvSpPr/>
                <p:nvPr/>
              </p:nvSpPr>
              <p:spPr bwMode="auto">
                <a:xfrm>
                  <a:off x="2622195" y="3543475"/>
                  <a:ext cx="177007" cy="70854"/>
                </a:xfrm>
                <a:prstGeom prst="ellipse">
                  <a:avLst/>
                </a:prstGeom>
              </p:spPr>
              <p:style>
                <a:lnRef idx="0">
                  <a:schemeClr val="accent3"/>
                </a:lnRef>
                <a:fillRef idx="3">
                  <a:schemeClr val="accent3"/>
                </a:fillRef>
                <a:effectRef idx="3">
                  <a:schemeClr val="accent3"/>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02" name="Straight Arrow Connector 101"/>
                <p:cNvCxnSpPr/>
                <p:nvPr/>
              </p:nvCxnSpPr>
              <p:spPr bwMode="auto">
                <a:xfrm>
                  <a:off x="2274888" y="3564963"/>
                  <a:ext cx="292100" cy="0"/>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103" name="Oval 102"/>
                <p:cNvSpPr/>
                <p:nvPr/>
              </p:nvSpPr>
              <p:spPr bwMode="auto">
                <a:xfrm>
                  <a:off x="2622550" y="3077769"/>
                  <a:ext cx="176213" cy="58718"/>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sp>
              <p:nvSpPr>
                <p:cNvPr id="104" name="Arc 103"/>
                <p:cNvSpPr/>
                <p:nvPr/>
              </p:nvSpPr>
              <p:spPr bwMode="auto">
                <a:xfrm flipV="1">
                  <a:off x="2540000" y="3184095"/>
                  <a:ext cx="293688" cy="336433"/>
                </a:xfrm>
                <a:prstGeom prst="arc">
                  <a:avLst>
                    <a:gd name="adj1" fmla="val 17595932"/>
                    <a:gd name="adj2" fmla="val 4374599"/>
                  </a:avLst>
                </a:prstGeom>
                <a:noFill/>
                <a:ln>
                  <a:tailEnd type="triangle"/>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sp>
              <p:nvSpPr>
                <p:cNvPr id="105" name="Arc 104"/>
                <p:cNvSpPr/>
                <p:nvPr/>
              </p:nvSpPr>
              <p:spPr bwMode="auto">
                <a:xfrm flipH="1">
                  <a:off x="2566988" y="3177748"/>
                  <a:ext cx="228600" cy="336433"/>
                </a:xfrm>
                <a:prstGeom prst="arc">
                  <a:avLst>
                    <a:gd name="adj1" fmla="val 17595932"/>
                    <a:gd name="adj2" fmla="val 4374599"/>
                  </a:avLst>
                </a:prstGeom>
                <a:noFill/>
                <a:ln>
                  <a:tailEnd type="triangle"/>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sp>
              <p:nvSpPr>
                <p:cNvPr id="106" name="Oval 105"/>
                <p:cNvSpPr/>
                <p:nvPr/>
              </p:nvSpPr>
              <p:spPr bwMode="auto">
                <a:xfrm>
                  <a:off x="2622550" y="4022004"/>
                  <a:ext cx="176213" cy="58717"/>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107" name="Arc 106"/>
                <p:cNvSpPr/>
                <p:nvPr/>
              </p:nvSpPr>
              <p:spPr bwMode="auto">
                <a:xfrm>
                  <a:off x="2533650" y="3649071"/>
                  <a:ext cx="293688" cy="334846"/>
                </a:xfrm>
                <a:prstGeom prst="arc">
                  <a:avLst>
                    <a:gd name="adj1" fmla="val 17595932"/>
                    <a:gd name="adj2" fmla="val 4374599"/>
                  </a:avLst>
                </a:prstGeom>
                <a:noFill/>
                <a:ln>
                  <a:tailEnd type="triangle"/>
                </a:ln>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108" name="Arc 107"/>
                <p:cNvSpPr/>
                <p:nvPr/>
              </p:nvSpPr>
              <p:spPr bwMode="auto">
                <a:xfrm flipH="1" flipV="1">
                  <a:off x="2562225" y="3641136"/>
                  <a:ext cx="228600" cy="334845"/>
                </a:xfrm>
                <a:prstGeom prst="arc">
                  <a:avLst>
                    <a:gd name="adj1" fmla="val 17595932"/>
                    <a:gd name="adj2" fmla="val 4374599"/>
                  </a:avLst>
                </a:prstGeom>
                <a:noFill/>
                <a:ln>
                  <a:tailEnd type="triangle"/>
                </a:ln>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109" name="Oval 108"/>
                <p:cNvSpPr/>
                <p:nvPr/>
              </p:nvSpPr>
              <p:spPr bwMode="auto">
                <a:xfrm>
                  <a:off x="3189288" y="3545920"/>
                  <a:ext cx="176212" cy="69826"/>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10" name="Straight Arrow Connector 109"/>
                <p:cNvCxnSpPr/>
                <p:nvPr/>
              </p:nvCxnSpPr>
              <p:spPr bwMode="auto">
                <a:xfrm>
                  <a:off x="2882900" y="3557028"/>
                  <a:ext cx="250825" cy="0"/>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sp>
              <p:nvSpPr>
                <p:cNvPr id="198" name="Rectangle 197"/>
                <p:cNvSpPr/>
                <p:nvPr/>
              </p:nvSpPr>
              <p:spPr bwMode="auto">
                <a:xfrm>
                  <a:off x="1905000" y="2930184"/>
                  <a:ext cx="1600200" cy="1301297"/>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1000">
                    <a:solidFill>
                      <a:srgbClr val="FFFFFF"/>
                    </a:solidFill>
                    <a:latin typeface="Arial"/>
                    <a:ea typeface="ＭＳ Ｐゴシック" charset="-128"/>
                    <a:cs typeface="Arial"/>
                  </a:endParaRPr>
                </a:p>
              </p:txBody>
            </p:sp>
          </p:grpSp>
        </p:grpSp>
        <p:grpSp>
          <p:nvGrpSpPr>
            <p:cNvPr id="44043" name="Group 213"/>
            <p:cNvGrpSpPr>
              <a:grpSpLocks/>
            </p:cNvGrpSpPr>
            <p:nvPr/>
          </p:nvGrpSpPr>
          <p:grpSpPr bwMode="auto">
            <a:xfrm>
              <a:off x="214313" y="2809875"/>
              <a:ext cx="1600200" cy="1639888"/>
              <a:chOff x="214212" y="3200400"/>
              <a:chExt cx="1600200" cy="1639316"/>
            </a:xfrm>
          </p:grpSpPr>
          <p:grpSp>
            <p:nvGrpSpPr>
              <p:cNvPr id="44066" name="Group 206"/>
              <p:cNvGrpSpPr>
                <a:grpSpLocks/>
              </p:cNvGrpSpPr>
              <p:nvPr/>
            </p:nvGrpSpPr>
            <p:grpSpPr bwMode="auto">
              <a:xfrm>
                <a:off x="214212" y="3537966"/>
                <a:ext cx="1600200" cy="1301750"/>
                <a:chOff x="58736" y="2929731"/>
                <a:chExt cx="1600200" cy="1301750"/>
              </a:xfrm>
            </p:grpSpPr>
            <p:cxnSp>
              <p:nvCxnSpPr>
                <p:cNvPr id="111" name="Straight Arrow Connector 110"/>
                <p:cNvCxnSpPr/>
                <p:nvPr/>
              </p:nvCxnSpPr>
              <p:spPr bwMode="auto">
                <a:xfrm>
                  <a:off x="709611" y="3553854"/>
                  <a:ext cx="65087" cy="0"/>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112" name="Oval 6"/>
                <p:cNvSpPr/>
                <p:nvPr/>
              </p:nvSpPr>
              <p:spPr bwMode="auto">
                <a:xfrm>
                  <a:off x="792161" y="3542746"/>
                  <a:ext cx="17462" cy="2063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13" name="Straight Arrow Connector 112"/>
                <p:cNvCxnSpPr/>
                <p:nvPr/>
              </p:nvCxnSpPr>
              <p:spPr bwMode="auto">
                <a:xfrm>
                  <a:off x="828673" y="3553854"/>
                  <a:ext cx="63500" cy="0"/>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114" name="Oval 6"/>
                <p:cNvSpPr/>
                <p:nvPr/>
              </p:nvSpPr>
              <p:spPr bwMode="auto">
                <a:xfrm>
                  <a:off x="911223" y="3542746"/>
                  <a:ext cx="15875" cy="2063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15" name="Straight Arrow Connector 114"/>
                <p:cNvCxnSpPr/>
                <p:nvPr/>
              </p:nvCxnSpPr>
              <p:spPr bwMode="auto">
                <a:xfrm>
                  <a:off x="946148" y="3553854"/>
                  <a:ext cx="63500" cy="0"/>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116" name="Oval 6"/>
                <p:cNvSpPr/>
                <p:nvPr/>
              </p:nvSpPr>
              <p:spPr bwMode="auto">
                <a:xfrm>
                  <a:off x="1027111" y="3542746"/>
                  <a:ext cx="17462" cy="2063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117" name="Oval 6"/>
                <p:cNvSpPr/>
                <p:nvPr/>
              </p:nvSpPr>
              <p:spPr bwMode="auto">
                <a:xfrm>
                  <a:off x="674686" y="3542746"/>
                  <a:ext cx="19050" cy="2063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188" name="Oval 6"/>
                <p:cNvSpPr/>
                <p:nvPr/>
              </p:nvSpPr>
              <p:spPr bwMode="auto">
                <a:xfrm>
                  <a:off x="88898" y="3542746"/>
                  <a:ext cx="15875" cy="2063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189" name="Oval 6"/>
                <p:cNvSpPr/>
                <p:nvPr/>
              </p:nvSpPr>
              <p:spPr bwMode="auto">
                <a:xfrm>
                  <a:off x="442911" y="3542746"/>
                  <a:ext cx="19050" cy="2063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90" name="Straight Arrow Connector 189"/>
                <p:cNvCxnSpPr/>
                <p:nvPr/>
              </p:nvCxnSpPr>
              <p:spPr bwMode="auto">
                <a:xfrm>
                  <a:off x="477836" y="3550680"/>
                  <a:ext cx="65087" cy="158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191" name="Oval 6"/>
                <p:cNvSpPr/>
                <p:nvPr/>
              </p:nvSpPr>
              <p:spPr bwMode="auto">
                <a:xfrm>
                  <a:off x="560386" y="3542746"/>
                  <a:ext cx="17462" cy="2063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92" name="Straight Arrow Connector 191"/>
                <p:cNvCxnSpPr/>
                <p:nvPr/>
              </p:nvCxnSpPr>
              <p:spPr bwMode="auto">
                <a:xfrm>
                  <a:off x="596898" y="3550680"/>
                  <a:ext cx="63500" cy="158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193" name="Oval 6"/>
                <p:cNvSpPr/>
                <p:nvPr/>
              </p:nvSpPr>
              <p:spPr bwMode="auto">
                <a:xfrm>
                  <a:off x="327023" y="3542746"/>
                  <a:ext cx="15875" cy="2063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94" name="Straight Arrow Connector 193"/>
                <p:cNvCxnSpPr/>
                <p:nvPr/>
              </p:nvCxnSpPr>
              <p:spPr bwMode="auto">
                <a:xfrm>
                  <a:off x="361948" y="3550680"/>
                  <a:ext cx="63500" cy="158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195" name="Oval 6"/>
                <p:cNvSpPr/>
                <p:nvPr/>
              </p:nvSpPr>
              <p:spPr bwMode="auto">
                <a:xfrm>
                  <a:off x="207961" y="3542746"/>
                  <a:ext cx="17462" cy="2063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96" name="Straight Arrow Connector 195"/>
                <p:cNvCxnSpPr/>
                <p:nvPr/>
              </p:nvCxnSpPr>
              <p:spPr bwMode="auto">
                <a:xfrm>
                  <a:off x="242886" y="3550680"/>
                  <a:ext cx="65087" cy="158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bwMode="auto">
                <a:xfrm>
                  <a:off x="123823" y="3550680"/>
                  <a:ext cx="68263" cy="158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bwMode="auto">
                <a:xfrm rot="8768044" flipH="1" flipV="1">
                  <a:off x="1054098" y="3512593"/>
                  <a:ext cx="65088"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20" name="Oval 6"/>
                <p:cNvSpPr/>
                <p:nvPr/>
              </p:nvSpPr>
              <p:spPr bwMode="auto">
                <a:xfrm rot="8768044" flipH="1" flipV="1">
                  <a:off x="1127123" y="3461811"/>
                  <a:ext cx="17463" cy="20631"/>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21" name="Straight Arrow Connector 120"/>
                <p:cNvCxnSpPr/>
                <p:nvPr/>
              </p:nvCxnSpPr>
              <p:spPr bwMode="auto">
                <a:xfrm rot="8768044" flipH="1" flipV="1">
                  <a:off x="1152523" y="3430072"/>
                  <a:ext cx="63500" cy="3174"/>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22" name="Oval 6"/>
                <p:cNvSpPr/>
                <p:nvPr/>
              </p:nvSpPr>
              <p:spPr bwMode="auto">
                <a:xfrm rot="8768044" flipH="1" flipV="1">
                  <a:off x="1223961" y="3379290"/>
                  <a:ext cx="15875" cy="22217"/>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23" name="Straight Arrow Connector 122"/>
                <p:cNvCxnSpPr/>
                <p:nvPr/>
              </p:nvCxnSpPr>
              <p:spPr bwMode="auto">
                <a:xfrm rot="8768044" flipH="1" flipV="1">
                  <a:off x="1249361" y="3350724"/>
                  <a:ext cx="65087"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24" name="Oval 6"/>
                <p:cNvSpPr/>
                <p:nvPr/>
              </p:nvSpPr>
              <p:spPr bwMode="auto">
                <a:xfrm rot="8768044" flipH="1" flipV="1">
                  <a:off x="1322386" y="3299942"/>
                  <a:ext cx="15875" cy="20631"/>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25" name="Straight Arrow Connector 124"/>
                <p:cNvCxnSpPr/>
                <p:nvPr/>
              </p:nvCxnSpPr>
              <p:spPr bwMode="auto">
                <a:xfrm rot="2031956" flipH="1">
                  <a:off x="1260473" y="3268203"/>
                  <a:ext cx="63500"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26" name="Oval 6"/>
                <p:cNvSpPr/>
                <p:nvPr/>
              </p:nvSpPr>
              <p:spPr bwMode="auto">
                <a:xfrm rot="2031956" flipH="1">
                  <a:off x="1235073" y="3217421"/>
                  <a:ext cx="17463" cy="22217"/>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27" name="Straight Arrow Connector 126"/>
                <p:cNvCxnSpPr/>
                <p:nvPr/>
              </p:nvCxnSpPr>
              <p:spPr bwMode="auto">
                <a:xfrm rot="2031956" flipH="1">
                  <a:off x="1162048" y="3187269"/>
                  <a:ext cx="66675" cy="1586"/>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28" name="Oval 6"/>
                <p:cNvSpPr/>
                <p:nvPr/>
              </p:nvSpPr>
              <p:spPr bwMode="auto">
                <a:xfrm rot="2031956" flipH="1">
                  <a:off x="1138236" y="3138073"/>
                  <a:ext cx="15875" cy="20631"/>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29" name="Straight Arrow Connector 128"/>
                <p:cNvCxnSpPr/>
                <p:nvPr/>
              </p:nvCxnSpPr>
              <p:spPr bwMode="auto">
                <a:xfrm rot="2031956" flipH="1">
                  <a:off x="1066798" y="3106335"/>
                  <a:ext cx="63500"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30" name="Oval 6"/>
                <p:cNvSpPr/>
                <p:nvPr/>
              </p:nvSpPr>
              <p:spPr bwMode="auto">
                <a:xfrm rot="2031956" flipH="1">
                  <a:off x="1039811" y="3055552"/>
                  <a:ext cx="19050" cy="20631"/>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31" name="Straight Arrow Connector 130"/>
                <p:cNvCxnSpPr/>
                <p:nvPr/>
              </p:nvCxnSpPr>
              <p:spPr bwMode="auto">
                <a:xfrm rot="8768044">
                  <a:off x="636586" y="3096813"/>
                  <a:ext cx="63500"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32" name="Oval 6"/>
                <p:cNvSpPr/>
                <p:nvPr/>
              </p:nvSpPr>
              <p:spPr bwMode="auto">
                <a:xfrm rot="8768044">
                  <a:off x="611186" y="3126965"/>
                  <a:ext cx="15875" cy="20630"/>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33" name="Straight Arrow Connector 132"/>
                <p:cNvCxnSpPr/>
                <p:nvPr/>
              </p:nvCxnSpPr>
              <p:spPr bwMode="auto">
                <a:xfrm rot="8768044">
                  <a:off x="539748" y="3179334"/>
                  <a:ext cx="63500"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34" name="Oval 6"/>
                <p:cNvSpPr/>
                <p:nvPr/>
              </p:nvSpPr>
              <p:spPr bwMode="auto">
                <a:xfrm rot="8768044">
                  <a:off x="514348" y="3209487"/>
                  <a:ext cx="17463" cy="20630"/>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35" name="Straight Arrow Connector 134"/>
                <p:cNvCxnSpPr/>
                <p:nvPr/>
              </p:nvCxnSpPr>
              <p:spPr bwMode="auto">
                <a:xfrm rot="8768044">
                  <a:off x="441323" y="3258682"/>
                  <a:ext cx="65088" cy="1587"/>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36" name="Oval 6"/>
                <p:cNvSpPr/>
                <p:nvPr/>
              </p:nvSpPr>
              <p:spPr bwMode="auto">
                <a:xfrm rot="8768044">
                  <a:off x="417511" y="3288834"/>
                  <a:ext cx="15875" cy="20630"/>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37" name="Straight Arrow Connector 136"/>
                <p:cNvCxnSpPr/>
                <p:nvPr/>
              </p:nvCxnSpPr>
              <p:spPr bwMode="auto">
                <a:xfrm rot="2031956" flipV="1">
                  <a:off x="431798" y="3341203"/>
                  <a:ext cx="63500"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38" name="Oval 6"/>
                <p:cNvSpPr/>
                <p:nvPr/>
              </p:nvSpPr>
              <p:spPr bwMode="auto">
                <a:xfrm rot="2031956" flipV="1">
                  <a:off x="503236" y="3371355"/>
                  <a:ext cx="15875" cy="20630"/>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39" name="Straight Arrow Connector 138"/>
                <p:cNvCxnSpPr/>
                <p:nvPr/>
              </p:nvCxnSpPr>
              <p:spPr bwMode="auto">
                <a:xfrm rot="2031956" flipV="1">
                  <a:off x="527048" y="3422138"/>
                  <a:ext cx="66675"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40" name="Oval 6"/>
                <p:cNvSpPr/>
                <p:nvPr/>
              </p:nvSpPr>
              <p:spPr bwMode="auto">
                <a:xfrm rot="2031956" flipV="1">
                  <a:off x="601661" y="3450703"/>
                  <a:ext cx="15875" cy="23804"/>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41" name="Straight Arrow Connector 140"/>
                <p:cNvCxnSpPr/>
                <p:nvPr/>
              </p:nvCxnSpPr>
              <p:spPr bwMode="auto">
                <a:xfrm rot="2031956" flipV="1">
                  <a:off x="625473" y="3503071"/>
                  <a:ext cx="63500"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42" name="Oval 6"/>
                <p:cNvSpPr/>
                <p:nvPr/>
              </p:nvSpPr>
              <p:spPr bwMode="auto">
                <a:xfrm flipH="1">
                  <a:off x="700086" y="3055552"/>
                  <a:ext cx="11112" cy="20631"/>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sp>
              <p:nvSpPr>
                <p:cNvPr id="143" name="Oval 6"/>
                <p:cNvSpPr/>
                <p:nvPr/>
              </p:nvSpPr>
              <p:spPr bwMode="auto">
                <a:xfrm flipH="1">
                  <a:off x="812798" y="3055552"/>
                  <a:ext cx="15875" cy="20631"/>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44" name="Straight Arrow Connector 143"/>
                <p:cNvCxnSpPr/>
                <p:nvPr/>
              </p:nvCxnSpPr>
              <p:spPr bwMode="auto">
                <a:xfrm flipH="1">
                  <a:off x="730248" y="3065074"/>
                  <a:ext cx="63500"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45" name="Oval 6"/>
                <p:cNvSpPr/>
                <p:nvPr/>
              </p:nvSpPr>
              <p:spPr bwMode="auto">
                <a:xfrm flipH="1">
                  <a:off x="928686" y="3055552"/>
                  <a:ext cx="19050" cy="20631"/>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46" name="Straight Arrow Connector 145"/>
                <p:cNvCxnSpPr/>
                <p:nvPr/>
              </p:nvCxnSpPr>
              <p:spPr bwMode="auto">
                <a:xfrm flipH="1">
                  <a:off x="847723" y="3065074"/>
                  <a:ext cx="65088"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147" name="Straight Arrow Connector 146"/>
                <p:cNvCxnSpPr/>
                <p:nvPr/>
              </p:nvCxnSpPr>
              <p:spPr bwMode="auto">
                <a:xfrm flipH="1">
                  <a:off x="963611" y="3065074"/>
                  <a:ext cx="65087"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78" name="Oval 6"/>
                <p:cNvSpPr/>
                <p:nvPr/>
              </p:nvSpPr>
              <p:spPr bwMode="auto">
                <a:xfrm>
                  <a:off x="1393823" y="3542746"/>
                  <a:ext cx="15875" cy="26978"/>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79" name="Straight Arrow Connector 178"/>
                <p:cNvCxnSpPr/>
                <p:nvPr/>
              </p:nvCxnSpPr>
              <p:spPr bwMode="auto">
                <a:xfrm>
                  <a:off x="1428748" y="3553854"/>
                  <a:ext cx="65088" cy="0"/>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sp>
              <p:nvSpPr>
                <p:cNvPr id="180" name="Oval 6"/>
                <p:cNvSpPr/>
                <p:nvPr/>
              </p:nvSpPr>
              <p:spPr bwMode="auto">
                <a:xfrm>
                  <a:off x="1511298" y="3542746"/>
                  <a:ext cx="17463" cy="26978"/>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81" name="Straight Arrow Connector 180"/>
                <p:cNvCxnSpPr/>
                <p:nvPr/>
              </p:nvCxnSpPr>
              <p:spPr bwMode="auto">
                <a:xfrm>
                  <a:off x="1546223" y="3553854"/>
                  <a:ext cx="65088" cy="0"/>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sp>
              <p:nvSpPr>
                <p:cNvPr id="182" name="Oval 6"/>
                <p:cNvSpPr/>
                <p:nvPr/>
              </p:nvSpPr>
              <p:spPr bwMode="auto">
                <a:xfrm>
                  <a:off x="1630361" y="3542746"/>
                  <a:ext cx="15875" cy="26978"/>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sp>
              <p:nvSpPr>
                <p:cNvPr id="183" name="Oval 6"/>
                <p:cNvSpPr/>
                <p:nvPr/>
              </p:nvSpPr>
              <p:spPr bwMode="auto">
                <a:xfrm>
                  <a:off x="1274761" y="3542746"/>
                  <a:ext cx="19050" cy="26978"/>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84" name="Straight Arrow Connector 183"/>
                <p:cNvCxnSpPr/>
                <p:nvPr/>
              </p:nvCxnSpPr>
              <p:spPr bwMode="auto">
                <a:xfrm>
                  <a:off x="1312861" y="3553854"/>
                  <a:ext cx="63500" cy="0"/>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sp>
              <p:nvSpPr>
                <p:cNvPr id="185" name="Oval 6"/>
                <p:cNvSpPr/>
                <p:nvPr/>
              </p:nvSpPr>
              <p:spPr bwMode="auto">
                <a:xfrm>
                  <a:off x="1158873" y="3542746"/>
                  <a:ext cx="17463" cy="26978"/>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86" name="Straight Arrow Connector 185"/>
                <p:cNvCxnSpPr/>
                <p:nvPr/>
              </p:nvCxnSpPr>
              <p:spPr bwMode="auto">
                <a:xfrm>
                  <a:off x="1193798" y="3553854"/>
                  <a:ext cx="65088" cy="0"/>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cxnSp>
              <p:nvCxnSpPr>
                <p:cNvPr id="187" name="Straight Arrow Connector 186"/>
                <p:cNvCxnSpPr/>
                <p:nvPr/>
              </p:nvCxnSpPr>
              <p:spPr bwMode="auto">
                <a:xfrm>
                  <a:off x="1076323" y="3553854"/>
                  <a:ext cx="63500"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49" name="Straight Arrow Connector 148"/>
                <p:cNvCxnSpPr/>
                <p:nvPr/>
              </p:nvCxnSpPr>
              <p:spPr bwMode="auto">
                <a:xfrm rot="12831956" flipH="1">
                  <a:off x="1054098" y="3617332"/>
                  <a:ext cx="65088"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50" name="Oval 6"/>
                <p:cNvSpPr/>
                <p:nvPr/>
              </p:nvSpPr>
              <p:spPr bwMode="auto">
                <a:xfrm rot="12831956" flipH="1">
                  <a:off x="1125536" y="3645897"/>
                  <a:ext cx="19050" cy="22217"/>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51" name="Straight Arrow Connector 150"/>
                <p:cNvCxnSpPr/>
                <p:nvPr/>
              </p:nvCxnSpPr>
              <p:spPr bwMode="auto">
                <a:xfrm rot="12831956" flipH="1">
                  <a:off x="1152523" y="3699853"/>
                  <a:ext cx="63500"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52" name="Oval 6"/>
                <p:cNvSpPr/>
                <p:nvPr/>
              </p:nvSpPr>
              <p:spPr bwMode="auto">
                <a:xfrm rot="12831956" flipH="1">
                  <a:off x="1223961" y="3728418"/>
                  <a:ext cx="15875" cy="20631"/>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53" name="Straight Arrow Connector 152"/>
                <p:cNvCxnSpPr/>
                <p:nvPr/>
              </p:nvCxnSpPr>
              <p:spPr bwMode="auto">
                <a:xfrm rot="12831956" flipH="1">
                  <a:off x="1249361" y="3779200"/>
                  <a:ext cx="65087" cy="158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54" name="Oval 6"/>
                <p:cNvSpPr/>
                <p:nvPr/>
              </p:nvSpPr>
              <p:spPr bwMode="auto">
                <a:xfrm rot="12831956" flipH="1">
                  <a:off x="1322386" y="3809353"/>
                  <a:ext cx="15875" cy="2063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55" name="Straight Arrow Connector 154"/>
                <p:cNvCxnSpPr/>
                <p:nvPr/>
              </p:nvCxnSpPr>
              <p:spPr bwMode="auto">
                <a:xfrm rot="19568044" flipH="1" flipV="1">
                  <a:off x="1260473" y="3861722"/>
                  <a:ext cx="63500"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56" name="Oval 6"/>
                <p:cNvSpPr/>
                <p:nvPr/>
              </p:nvSpPr>
              <p:spPr bwMode="auto">
                <a:xfrm rot="19568044" flipH="1" flipV="1">
                  <a:off x="1236661" y="3890287"/>
                  <a:ext cx="15875" cy="22217"/>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57" name="Straight Arrow Connector 156"/>
                <p:cNvCxnSpPr/>
                <p:nvPr/>
              </p:nvCxnSpPr>
              <p:spPr bwMode="auto">
                <a:xfrm rot="19568044" flipH="1" flipV="1">
                  <a:off x="1162048" y="3941069"/>
                  <a:ext cx="66675" cy="158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58" name="Oval 6"/>
                <p:cNvSpPr/>
                <p:nvPr/>
              </p:nvSpPr>
              <p:spPr bwMode="auto">
                <a:xfrm rot="19568044" flipH="1" flipV="1">
                  <a:off x="1138236" y="3971222"/>
                  <a:ext cx="19050" cy="2063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59" name="Straight Arrow Connector 158"/>
                <p:cNvCxnSpPr/>
                <p:nvPr/>
              </p:nvCxnSpPr>
              <p:spPr bwMode="auto">
                <a:xfrm rot="19568044" flipH="1" flipV="1">
                  <a:off x="1066798" y="4023590"/>
                  <a:ext cx="63500"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60" name="Oval 6"/>
                <p:cNvSpPr/>
                <p:nvPr/>
              </p:nvSpPr>
              <p:spPr bwMode="auto">
                <a:xfrm rot="19568044" flipH="1" flipV="1">
                  <a:off x="1039811" y="4053743"/>
                  <a:ext cx="19050" cy="2063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61" name="Straight Arrow Connector 160"/>
                <p:cNvCxnSpPr/>
                <p:nvPr/>
              </p:nvCxnSpPr>
              <p:spPr bwMode="auto">
                <a:xfrm rot="12831956" flipV="1">
                  <a:off x="617536" y="4020416"/>
                  <a:ext cx="63500"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62" name="Oval 6"/>
                <p:cNvSpPr/>
                <p:nvPr/>
              </p:nvSpPr>
              <p:spPr bwMode="auto">
                <a:xfrm rot="12831956" flipV="1">
                  <a:off x="593723" y="3969634"/>
                  <a:ext cx="15875" cy="22217"/>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63" name="Straight Arrow Connector 162"/>
                <p:cNvCxnSpPr/>
                <p:nvPr/>
              </p:nvCxnSpPr>
              <p:spPr bwMode="auto">
                <a:xfrm rot="12831956" flipV="1">
                  <a:off x="520698" y="3941069"/>
                  <a:ext cx="63500"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64" name="Oval 6"/>
                <p:cNvSpPr/>
                <p:nvPr/>
              </p:nvSpPr>
              <p:spPr bwMode="auto">
                <a:xfrm rot="12831956" flipV="1">
                  <a:off x="495298" y="3890287"/>
                  <a:ext cx="17463" cy="20631"/>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65" name="Straight Arrow Connector 164"/>
                <p:cNvCxnSpPr/>
                <p:nvPr/>
              </p:nvCxnSpPr>
              <p:spPr bwMode="auto">
                <a:xfrm rot="12831956" flipV="1">
                  <a:off x="422273" y="3858548"/>
                  <a:ext cx="66675"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66" name="Oval 6"/>
                <p:cNvSpPr/>
                <p:nvPr/>
              </p:nvSpPr>
              <p:spPr bwMode="auto">
                <a:xfrm rot="12831956" flipV="1">
                  <a:off x="398461" y="3807765"/>
                  <a:ext cx="15875" cy="20631"/>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67" name="Straight Arrow Connector 166"/>
                <p:cNvCxnSpPr/>
                <p:nvPr/>
              </p:nvCxnSpPr>
              <p:spPr bwMode="auto">
                <a:xfrm rot="19568044">
                  <a:off x="411161" y="3777614"/>
                  <a:ext cx="65087" cy="1586"/>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68" name="Oval 6"/>
                <p:cNvSpPr/>
                <p:nvPr/>
              </p:nvSpPr>
              <p:spPr bwMode="auto">
                <a:xfrm rot="19568044">
                  <a:off x="484186" y="3725244"/>
                  <a:ext cx="15875" cy="23805"/>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69" name="Straight Arrow Connector 168"/>
                <p:cNvCxnSpPr/>
                <p:nvPr/>
              </p:nvCxnSpPr>
              <p:spPr bwMode="auto">
                <a:xfrm rot="19568044">
                  <a:off x="509586" y="3696679"/>
                  <a:ext cx="65087"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70" name="Oval 6"/>
                <p:cNvSpPr/>
                <p:nvPr/>
              </p:nvSpPr>
              <p:spPr bwMode="auto">
                <a:xfrm rot="19568044">
                  <a:off x="581023" y="3645897"/>
                  <a:ext cx="17463" cy="20631"/>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71" name="Straight Arrow Connector 170"/>
                <p:cNvCxnSpPr/>
                <p:nvPr/>
              </p:nvCxnSpPr>
              <p:spPr bwMode="auto">
                <a:xfrm rot="19568044">
                  <a:off x="608011" y="3615745"/>
                  <a:ext cx="63500"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72" name="Oval 6"/>
                <p:cNvSpPr/>
                <p:nvPr/>
              </p:nvSpPr>
              <p:spPr bwMode="auto">
                <a:xfrm flipH="1" flipV="1">
                  <a:off x="695323" y="4053743"/>
                  <a:ext cx="15875" cy="2063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173" name="Oval 6"/>
                <p:cNvSpPr/>
                <p:nvPr/>
              </p:nvSpPr>
              <p:spPr bwMode="auto">
                <a:xfrm flipH="1" flipV="1">
                  <a:off x="812798" y="4053743"/>
                  <a:ext cx="15875" cy="2063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74" name="Straight Arrow Connector 173"/>
                <p:cNvCxnSpPr/>
                <p:nvPr/>
              </p:nvCxnSpPr>
              <p:spPr bwMode="auto">
                <a:xfrm flipH="1" flipV="1">
                  <a:off x="730248" y="4064851"/>
                  <a:ext cx="63500"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75" name="Oval 6"/>
                <p:cNvSpPr/>
                <p:nvPr/>
              </p:nvSpPr>
              <p:spPr bwMode="auto">
                <a:xfrm flipH="1" flipV="1">
                  <a:off x="931861" y="4053743"/>
                  <a:ext cx="15875" cy="2063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76" name="Straight Arrow Connector 175"/>
                <p:cNvCxnSpPr/>
                <p:nvPr/>
              </p:nvCxnSpPr>
              <p:spPr bwMode="auto">
                <a:xfrm flipH="1" flipV="1">
                  <a:off x="847723" y="4064851"/>
                  <a:ext cx="65088"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177" name="Straight Arrow Connector 176"/>
                <p:cNvCxnSpPr/>
                <p:nvPr/>
              </p:nvCxnSpPr>
              <p:spPr bwMode="auto">
                <a:xfrm flipH="1" flipV="1">
                  <a:off x="963611" y="4064851"/>
                  <a:ext cx="65087"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6" name="Rectangle 5"/>
                <p:cNvSpPr/>
                <p:nvPr/>
              </p:nvSpPr>
              <p:spPr bwMode="auto">
                <a:xfrm>
                  <a:off x="58736" y="2930184"/>
                  <a:ext cx="1600200" cy="1301297"/>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1000">
                    <a:solidFill>
                      <a:srgbClr val="FFFFFF"/>
                    </a:solidFill>
                    <a:latin typeface="Arial"/>
                    <a:ea typeface="ＭＳ Ｐゴシック" charset="-128"/>
                    <a:cs typeface="Arial"/>
                  </a:endParaRPr>
                </a:p>
              </p:txBody>
            </p:sp>
          </p:grpSp>
          <p:sp>
            <p:nvSpPr>
              <p:cNvPr id="44067" name="TextBox 135"/>
              <p:cNvSpPr txBox="1">
                <a:spLocks noChangeArrowheads="1"/>
              </p:cNvSpPr>
              <p:nvPr/>
            </p:nvSpPr>
            <p:spPr bwMode="auto">
              <a:xfrm>
                <a:off x="214212" y="3200400"/>
                <a:ext cx="1600200" cy="246063"/>
              </a:xfrm>
              <a:prstGeom prst="rect">
                <a:avLst/>
              </a:prstGeom>
              <a:noFill/>
              <a:ln w="9525">
                <a:noFill/>
                <a:miter lim="800000"/>
                <a:headEnd/>
                <a:tailEnd/>
              </a:ln>
            </p:spPr>
            <p:txBody>
              <a:bodyPr>
                <a:prstTxWarp prst="textNoShape">
                  <a:avLst/>
                </a:prstTxWarp>
                <a:spAutoFit/>
              </a:bodyPr>
              <a:lstStyle/>
              <a:p>
                <a:pPr algn="ctr"/>
                <a:r>
                  <a:rPr lang="en-US" sz="1000">
                    <a:ea typeface="Arial" charset="0"/>
                    <a:cs typeface="Arial" charset="0"/>
                  </a:rPr>
                  <a:t>Initial</a:t>
                </a:r>
              </a:p>
            </p:txBody>
          </p:sp>
        </p:grpSp>
        <p:sp>
          <p:nvSpPr>
            <p:cNvPr id="44044" name="TextBox 218"/>
            <p:cNvSpPr txBox="1">
              <a:spLocks noChangeArrowheads="1"/>
            </p:cNvSpPr>
            <p:nvPr/>
          </p:nvSpPr>
          <p:spPr bwMode="auto">
            <a:xfrm>
              <a:off x="76200" y="4562475"/>
              <a:ext cx="633413" cy="923925"/>
            </a:xfrm>
            <a:prstGeom prst="rect">
              <a:avLst/>
            </a:prstGeom>
            <a:noFill/>
            <a:ln w="9525">
              <a:noFill/>
              <a:miter lim="800000"/>
              <a:headEnd/>
              <a:tailEnd/>
            </a:ln>
          </p:spPr>
          <p:txBody>
            <a:bodyPr wrap="none">
              <a:prstTxWarp prst="textNoShape">
                <a:avLst/>
              </a:prstTxWarp>
              <a:spAutoFit/>
            </a:bodyPr>
            <a:lstStyle/>
            <a:p>
              <a:pPr algn="just"/>
              <a:r>
                <a:rPr lang="en-US"/>
                <a:t>N</a:t>
              </a:r>
            </a:p>
            <a:p>
              <a:pPr algn="just"/>
              <a:r>
                <a:rPr lang="en-US"/>
                <a:t>Max</a:t>
              </a:r>
            </a:p>
            <a:p>
              <a:pPr algn="just"/>
              <a:r>
                <a:rPr lang="en-US"/>
                <a:t>N50</a:t>
              </a:r>
            </a:p>
          </p:txBody>
        </p:sp>
        <p:sp>
          <p:nvSpPr>
            <p:cNvPr id="44045" name="TextBox 219"/>
            <p:cNvSpPr txBox="1">
              <a:spLocks noChangeArrowheads="1"/>
            </p:cNvSpPr>
            <p:nvPr/>
          </p:nvSpPr>
          <p:spPr bwMode="auto">
            <a:xfrm>
              <a:off x="884500" y="4562475"/>
              <a:ext cx="944300" cy="923330"/>
            </a:xfrm>
            <a:prstGeom prst="rect">
              <a:avLst/>
            </a:prstGeom>
            <a:noFill/>
            <a:ln w="9525">
              <a:noFill/>
              <a:miter lim="800000"/>
              <a:headEnd/>
              <a:tailEnd/>
            </a:ln>
          </p:spPr>
          <p:txBody>
            <a:bodyPr>
              <a:prstTxWarp prst="textNoShape">
                <a:avLst/>
              </a:prstTxWarp>
              <a:spAutoFit/>
            </a:bodyPr>
            <a:lstStyle/>
            <a:p>
              <a:pPr algn="r"/>
              <a:r>
                <a:rPr lang="en-US"/>
                <a:t>5.1 M</a:t>
              </a:r>
            </a:p>
            <a:p>
              <a:pPr algn="r"/>
              <a:r>
                <a:rPr lang="en-US"/>
                <a:t>27 bp</a:t>
              </a:r>
            </a:p>
            <a:p>
              <a:pPr algn="r"/>
              <a:r>
                <a:rPr lang="en-US"/>
                <a:t>27 bp</a:t>
              </a:r>
            </a:p>
          </p:txBody>
        </p:sp>
        <p:sp>
          <p:nvSpPr>
            <p:cNvPr id="44046" name="TextBox 220"/>
            <p:cNvSpPr txBox="1">
              <a:spLocks noChangeArrowheads="1"/>
            </p:cNvSpPr>
            <p:nvPr/>
          </p:nvSpPr>
          <p:spPr bwMode="auto">
            <a:xfrm>
              <a:off x="1978025" y="4562475"/>
              <a:ext cx="1527175" cy="923330"/>
            </a:xfrm>
            <a:prstGeom prst="rect">
              <a:avLst/>
            </a:prstGeom>
            <a:noFill/>
            <a:ln w="9525">
              <a:noFill/>
              <a:miter lim="800000"/>
              <a:headEnd/>
              <a:tailEnd/>
            </a:ln>
          </p:spPr>
          <p:txBody>
            <a:bodyPr>
              <a:prstTxWarp prst="textNoShape">
                <a:avLst/>
              </a:prstTxWarp>
              <a:spAutoFit/>
            </a:bodyPr>
            <a:lstStyle/>
            <a:p>
              <a:pPr algn="r"/>
              <a:r>
                <a:rPr lang="en-US"/>
                <a:t>245,131</a:t>
              </a:r>
            </a:p>
            <a:p>
              <a:pPr algn="r"/>
              <a:r>
                <a:rPr lang="en-US"/>
                <a:t>1,079 bp</a:t>
              </a:r>
            </a:p>
            <a:p>
              <a:pPr algn="r"/>
              <a:r>
                <a:rPr lang="en-US"/>
                <a:t>156 bp</a:t>
              </a:r>
            </a:p>
          </p:txBody>
        </p:sp>
        <p:sp>
          <p:nvSpPr>
            <p:cNvPr id="44047" name="TextBox 221"/>
            <p:cNvSpPr txBox="1">
              <a:spLocks noChangeArrowheads="1"/>
            </p:cNvSpPr>
            <p:nvPr/>
          </p:nvSpPr>
          <p:spPr bwMode="auto">
            <a:xfrm>
              <a:off x="3743324" y="4562475"/>
              <a:ext cx="1600201" cy="923330"/>
            </a:xfrm>
            <a:prstGeom prst="rect">
              <a:avLst/>
            </a:prstGeom>
            <a:noFill/>
            <a:ln w="9525">
              <a:noFill/>
              <a:miter lim="800000"/>
              <a:headEnd/>
              <a:tailEnd/>
            </a:ln>
          </p:spPr>
          <p:txBody>
            <a:bodyPr>
              <a:prstTxWarp prst="textNoShape">
                <a:avLst/>
              </a:prstTxWarp>
              <a:spAutoFit/>
            </a:bodyPr>
            <a:lstStyle/>
            <a:p>
              <a:pPr algn="r"/>
              <a:r>
                <a:rPr lang="en-US"/>
                <a:t>2,769</a:t>
              </a:r>
            </a:p>
            <a:p>
              <a:pPr algn="r"/>
              <a:r>
                <a:rPr lang="en-US"/>
                <a:t>70,725 bp</a:t>
              </a:r>
            </a:p>
            <a:p>
              <a:pPr algn="r"/>
              <a:r>
                <a:rPr lang="en-US"/>
                <a:t>15,023 bp</a:t>
              </a:r>
            </a:p>
          </p:txBody>
        </p:sp>
        <p:sp>
          <p:nvSpPr>
            <p:cNvPr id="44048" name="TextBox 222"/>
            <p:cNvSpPr txBox="1">
              <a:spLocks noChangeArrowheads="1"/>
            </p:cNvSpPr>
            <p:nvPr/>
          </p:nvSpPr>
          <p:spPr bwMode="auto">
            <a:xfrm>
              <a:off x="5507038" y="4562475"/>
              <a:ext cx="1579562" cy="923330"/>
            </a:xfrm>
            <a:prstGeom prst="rect">
              <a:avLst/>
            </a:prstGeom>
            <a:noFill/>
            <a:ln w="9525">
              <a:noFill/>
              <a:miter lim="800000"/>
              <a:headEnd/>
              <a:tailEnd/>
            </a:ln>
          </p:spPr>
          <p:txBody>
            <a:bodyPr>
              <a:prstTxWarp prst="textNoShape">
                <a:avLst/>
              </a:prstTxWarp>
              <a:spAutoFit/>
            </a:bodyPr>
            <a:lstStyle/>
            <a:p>
              <a:pPr algn="r"/>
              <a:r>
                <a:rPr lang="en-US"/>
                <a:t>1,909</a:t>
              </a:r>
            </a:p>
            <a:p>
              <a:pPr algn="r"/>
              <a:r>
                <a:rPr lang="en-US"/>
                <a:t>90,088 bp</a:t>
              </a:r>
            </a:p>
            <a:p>
              <a:pPr algn="r"/>
              <a:r>
                <a:rPr lang="en-US"/>
                <a:t>20,062 bp</a:t>
              </a:r>
            </a:p>
          </p:txBody>
        </p:sp>
        <p:sp>
          <p:nvSpPr>
            <p:cNvPr id="44049" name="TextBox 223"/>
            <p:cNvSpPr txBox="1">
              <a:spLocks noChangeArrowheads="1"/>
            </p:cNvSpPr>
            <p:nvPr/>
          </p:nvSpPr>
          <p:spPr bwMode="auto">
            <a:xfrm>
              <a:off x="7331075" y="4562475"/>
              <a:ext cx="1584325" cy="923925"/>
            </a:xfrm>
            <a:prstGeom prst="rect">
              <a:avLst/>
            </a:prstGeom>
            <a:noFill/>
            <a:ln w="9525">
              <a:noFill/>
              <a:miter lim="800000"/>
              <a:headEnd/>
              <a:tailEnd/>
            </a:ln>
          </p:spPr>
          <p:txBody>
            <a:bodyPr>
              <a:prstTxWarp prst="textNoShape">
                <a:avLst/>
              </a:prstTxWarp>
              <a:spAutoFit/>
            </a:bodyPr>
            <a:lstStyle/>
            <a:p>
              <a:pPr algn="r"/>
              <a:r>
                <a:rPr lang="en-US"/>
                <a:t>300</a:t>
              </a:r>
            </a:p>
            <a:p>
              <a:pPr algn="r"/>
              <a:r>
                <a:rPr lang="en-US"/>
                <a:t>149,006 bp</a:t>
              </a:r>
            </a:p>
            <a:p>
              <a:pPr algn="r"/>
              <a:r>
                <a:rPr lang="en-US"/>
                <a:t>54,807 bp</a:t>
              </a:r>
            </a:p>
          </p:txBody>
        </p:sp>
        <p:grpSp>
          <p:nvGrpSpPr>
            <p:cNvPr id="44050" name="Group 41"/>
            <p:cNvGrpSpPr>
              <a:grpSpLocks/>
            </p:cNvGrpSpPr>
            <p:nvPr/>
          </p:nvGrpSpPr>
          <p:grpSpPr bwMode="auto">
            <a:xfrm>
              <a:off x="5586058" y="3038193"/>
              <a:ext cx="1500542" cy="1524281"/>
              <a:chOff x="5029200" y="838202"/>
              <a:chExt cx="1944688" cy="2133600"/>
            </a:xfrm>
          </p:grpSpPr>
          <p:grpSp>
            <p:nvGrpSpPr>
              <p:cNvPr id="44052" name="Group 23"/>
              <p:cNvGrpSpPr>
                <a:grpSpLocks/>
              </p:cNvGrpSpPr>
              <p:nvPr/>
            </p:nvGrpSpPr>
            <p:grpSpPr bwMode="auto">
              <a:xfrm>
                <a:off x="5099046" y="838202"/>
                <a:ext cx="1771649" cy="2133600"/>
                <a:chOff x="6745670" y="1143000"/>
                <a:chExt cx="1771300" cy="2133599"/>
              </a:xfrm>
            </p:grpSpPr>
            <p:grpSp>
              <p:nvGrpSpPr>
                <p:cNvPr id="44054" name="Group 22"/>
                <p:cNvGrpSpPr>
                  <a:grpSpLocks/>
                </p:cNvGrpSpPr>
                <p:nvPr/>
              </p:nvGrpSpPr>
              <p:grpSpPr bwMode="auto">
                <a:xfrm>
                  <a:off x="6745670" y="1143000"/>
                  <a:ext cx="1771300" cy="1417637"/>
                  <a:chOff x="6745670" y="1143000"/>
                  <a:chExt cx="1771300" cy="1417637"/>
                </a:xfrm>
              </p:grpSpPr>
              <p:sp>
                <p:nvSpPr>
                  <p:cNvPr id="204" name="Oval 4"/>
                  <p:cNvSpPr/>
                  <p:nvPr/>
                </p:nvSpPr>
                <p:spPr bwMode="auto">
                  <a:xfrm>
                    <a:off x="8305426" y="1723360"/>
                    <a:ext cx="211868" cy="75551"/>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205" name="Oval 204"/>
                  <p:cNvSpPr/>
                  <p:nvPr/>
                </p:nvSpPr>
                <p:spPr bwMode="auto">
                  <a:xfrm>
                    <a:off x="6746235" y="1730025"/>
                    <a:ext cx="189242" cy="57774"/>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sp>
                <p:nvSpPr>
                  <p:cNvPr id="206" name="Oval 205"/>
                  <p:cNvSpPr/>
                  <p:nvPr/>
                </p:nvSpPr>
                <p:spPr bwMode="auto">
                  <a:xfrm>
                    <a:off x="6783261" y="2496648"/>
                    <a:ext cx="228324" cy="6444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cxnSp>
                <p:nvCxnSpPr>
                  <p:cNvPr id="209" name="Straight Arrow Connector 208"/>
                  <p:cNvCxnSpPr/>
                  <p:nvPr/>
                </p:nvCxnSpPr>
                <p:spPr bwMode="auto">
                  <a:xfrm flipV="1">
                    <a:off x="7838491" y="1796688"/>
                    <a:ext cx="314719" cy="228876"/>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cxnSp>
                <p:nvCxnSpPr>
                  <p:cNvPr id="211" name="Straight Arrow Connector 210"/>
                  <p:cNvCxnSpPr/>
                  <p:nvPr/>
                </p:nvCxnSpPr>
                <p:spPr bwMode="auto">
                  <a:xfrm>
                    <a:off x="7126776" y="1881128"/>
                    <a:ext cx="314719" cy="186656"/>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
                <p:nvSpPr>
                  <p:cNvPr id="212" name="Oval 211"/>
                  <p:cNvSpPr/>
                  <p:nvPr/>
                </p:nvSpPr>
                <p:spPr bwMode="auto">
                  <a:xfrm>
                    <a:off x="7573141" y="2092227"/>
                    <a:ext cx="158387" cy="75551"/>
                  </a:xfrm>
                  <a:prstGeom prst="ellipse">
                    <a:avLst/>
                  </a:prstGeom>
                </p:spPr>
                <p:style>
                  <a:lnRef idx="1">
                    <a:schemeClr val="accent3"/>
                  </a:lnRef>
                  <a:fillRef idx="2">
                    <a:schemeClr val="accent3"/>
                  </a:fillRef>
                  <a:effectRef idx="1">
                    <a:schemeClr val="accent3"/>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cxnSp>
                <p:nvCxnSpPr>
                  <p:cNvPr id="214" name="Straight Arrow Connector 213"/>
                  <p:cNvCxnSpPr/>
                  <p:nvPr/>
                </p:nvCxnSpPr>
                <p:spPr bwMode="auto">
                  <a:xfrm>
                    <a:off x="7830263" y="2287771"/>
                    <a:ext cx="314719" cy="186656"/>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215" name="Straight Arrow Connector 214"/>
                  <p:cNvCxnSpPr/>
                  <p:nvPr/>
                </p:nvCxnSpPr>
                <p:spPr bwMode="auto">
                  <a:xfrm flipV="1">
                    <a:off x="7097978" y="2247774"/>
                    <a:ext cx="314719" cy="226653"/>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216" name="Oval 215"/>
                  <p:cNvSpPr/>
                  <p:nvPr/>
                </p:nvSpPr>
                <p:spPr bwMode="auto">
                  <a:xfrm>
                    <a:off x="8305426" y="2485537"/>
                    <a:ext cx="211868" cy="75551"/>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218" name="Arc 217"/>
                  <p:cNvSpPr/>
                  <p:nvPr/>
                </p:nvSpPr>
                <p:spPr bwMode="auto">
                  <a:xfrm rot="16200000" flipH="1">
                    <a:off x="7306566" y="772304"/>
                    <a:ext cx="586632" cy="1328809"/>
                  </a:xfrm>
                  <a:prstGeom prst="arc">
                    <a:avLst>
                      <a:gd name="adj1" fmla="val 16400391"/>
                      <a:gd name="adj2" fmla="val 5418241"/>
                    </a:avLst>
                  </a:prstGeom>
                  <a:noFill/>
                  <a:ln>
                    <a:solidFill>
                      <a:schemeClr val="tx1"/>
                    </a:solidFill>
                    <a:tailEnd type="triangle"/>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grpSp>
            <p:sp>
              <p:nvSpPr>
                <p:cNvPr id="203" name="Arc 202"/>
                <p:cNvSpPr/>
                <p:nvPr/>
              </p:nvSpPr>
              <p:spPr bwMode="auto">
                <a:xfrm rot="5400000" flipH="1" flipV="1">
                  <a:off x="7323510" y="2335824"/>
                  <a:ext cx="628851" cy="1252701"/>
                </a:xfrm>
                <a:prstGeom prst="arc">
                  <a:avLst>
                    <a:gd name="adj1" fmla="val 16400391"/>
                    <a:gd name="adj2" fmla="val 5418241"/>
                  </a:avLst>
                </a:prstGeom>
                <a:noFill/>
                <a:ln>
                  <a:solidFill>
                    <a:schemeClr val="tx1"/>
                  </a:solidFill>
                  <a:tailEnd type="triangle"/>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grpSp>
          <p:sp>
            <p:nvSpPr>
              <p:cNvPr id="201" name="Rectangle 200"/>
              <p:cNvSpPr/>
              <p:nvPr/>
            </p:nvSpPr>
            <p:spPr>
              <a:xfrm>
                <a:off x="5029660" y="991920"/>
                <a:ext cx="1944228" cy="1826559"/>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grpSp>
        <p:sp>
          <p:nvSpPr>
            <p:cNvPr id="44051" name="TextBox 135"/>
            <p:cNvSpPr txBox="1">
              <a:spLocks noChangeArrowheads="1"/>
            </p:cNvSpPr>
            <p:nvPr/>
          </p:nvSpPr>
          <p:spPr bwMode="auto">
            <a:xfrm>
              <a:off x="5468996" y="2809874"/>
              <a:ext cx="1599462" cy="246149"/>
            </a:xfrm>
            <a:prstGeom prst="rect">
              <a:avLst/>
            </a:prstGeom>
            <a:noFill/>
            <a:ln w="9525">
              <a:noFill/>
              <a:miter lim="800000"/>
              <a:headEnd/>
              <a:tailEnd/>
            </a:ln>
          </p:spPr>
          <p:txBody>
            <a:bodyPr>
              <a:prstTxWarp prst="textNoShape">
                <a:avLst/>
              </a:prstTxWarp>
              <a:spAutoFit/>
            </a:bodyPr>
            <a:lstStyle/>
            <a:p>
              <a:pPr algn="ctr"/>
              <a:r>
                <a:rPr lang="en-US" sz="1000">
                  <a:ea typeface="Arial" charset="0"/>
                  <a:cs typeface="Arial" charset="0"/>
                </a:rPr>
                <a:t>Resolve Repeats</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4000" smtClean="0"/>
              <a:t>Contrail</a:t>
            </a:r>
          </a:p>
        </p:txBody>
      </p:sp>
      <p:sp>
        <p:nvSpPr>
          <p:cNvPr id="46083" name="Content Placeholder 2"/>
          <p:cNvSpPr>
            <a:spLocks noGrp="1"/>
          </p:cNvSpPr>
          <p:nvPr>
            <p:ph idx="1"/>
          </p:nvPr>
        </p:nvSpPr>
        <p:spPr>
          <a:xfrm>
            <a:off x="214313" y="1447800"/>
            <a:ext cx="7634287" cy="762000"/>
          </a:xfrm>
        </p:spPr>
        <p:txBody>
          <a:bodyPr/>
          <a:lstStyle/>
          <a:p>
            <a:pPr>
              <a:buFont typeface="Arial" charset="0"/>
              <a:buNone/>
            </a:pPr>
            <a:r>
              <a:rPr lang="en-US" sz="2000" smtClean="0"/>
              <a:t>De Novo Assembly of the Human Genome</a:t>
            </a:r>
          </a:p>
          <a:p>
            <a:r>
              <a:rPr lang="en-US" sz="2000" i="1" smtClean="0"/>
              <a:t>Genome:</a:t>
            </a:r>
            <a:r>
              <a:rPr lang="en-US" sz="2000" smtClean="0"/>
              <a:t> African male NA18507 (SRA000271, Bentley </a:t>
            </a:r>
            <a:r>
              <a:rPr lang="en-US" sz="2000" i="1" smtClean="0"/>
              <a:t>et al.</a:t>
            </a:r>
            <a:r>
              <a:rPr lang="en-US" sz="2000" smtClean="0"/>
              <a:t>, 2008)</a:t>
            </a:r>
            <a:endParaRPr lang="en-US" sz="2000" i="1" smtClean="0"/>
          </a:p>
          <a:p>
            <a:r>
              <a:rPr lang="en-US" sz="2000" i="1" smtClean="0"/>
              <a:t>Input: 3.5</a:t>
            </a:r>
            <a:r>
              <a:rPr lang="en-US" sz="2000" smtClean="0"/>
              <a:t>B 36bp reads, 210bp insert (~40x coverage)</a:t>
            </a:r>
          </a:p>
        </p:txBody>
      </p:sp>
      <p:sp>
        <p:nvSpPr>
          <p:cNvPr id="46084" name="TextBox 135"/>
          <p:cNvSpPr txBox="1">
            <a:spLocks noChangeArrowheads="1"/>
          </p:cNvSpPr>
          <p:nvPr/>
        </p:nvSpPr>
        <p:spPr bwMode="auto">
          <a:xfrm>
            <a:off x="7331075" y="3114675"/>
            <a:ext cx="1600200" cy="246063"/>
          </a:xfrm>
          <a:prstGeom prst="rect">
            <a:avLst/>
          </a:prstGeom>
          <a:noFill/>
          <a:ln w="9525">
            <a:noFill/>
            <a:miter lim="800000"/>
            <a:headEnd/>
            <a:tailEnd/>
          </a:ln>
        </p:spPr>
        <p:txBody>
          <a:bodyPr>
            <a:prstTxWarp prst="textNoShape">
              <a:avLst/>
            </a:prstTxWarp>
            <a:spAutoFit/>
          </a:bodyPr>
          <a:lstStyle/>
          <a:p>
            <a:pPr algn="ctr"/>
            <a:r>
              <a:rPr lang="en-US" sz="1000">
                <a:ea typeface="Arial" charset="0"/>
                <a:cs typeface="Arial" charset="0"/>
              </a:rPr>
              <a:t>Chimeric Edges</a:t>
            </a:r>
          </a:p>
        </p:txBody>
      </p:sp>
      <p:grpSp>
        <p:nvGrpSpPr>
          <p:cNvPr id="46085" name="Group 214"/>
          <p:cNvGrpSpPr>
            <a:grpSpLocks/>
          </p:cNvGrpSpPr>
          <p:nvPr/>
        </p:nvGrpSpPr>
        <p:grpSpPr bwMode="auto">
          <a:xfrm>
            <a:off x="1978025" y="3114675"/>
            <a:ext cx="1600200" cy="1639888"/>
            <a:chOff x="1904033" y="3200400"/>
            <a:chExt cx="1600200" cy="1639316"/>
          </a:xfrm>
        </p:grpSpPr>
        <p:sp>
          <p:nvSpPr>
            <p:cNvPr id="46232" name="TextBox 135"/>
            <p:cNvSpPr txBox="1">
              <a:spLocks noChangeArrowheads="1"/>
            </p:cNvSpPr>
            <p:nvPr/>
          </p:nvSpPr>
          <p:spPr bwMode="auto">
            <a:xfrm>
              <a:off x="1904033" y="3200400"/>
              <a:ext cx="1600200" cy="246063"/>
            </a:xfrm>
            <a:prstGeom prst="rect">
              <a:avLst/>
            </a:prstGeom>
            <a:noFill/>
            <a:ln w="9525">
              <a:noFill/>
              <a:miter lim="800000"/>
              <a:headEnd/>
              <a:tailEnd/>
            </a:ln>
          </p:spPr>
          <p:txBody>
            <a:bodyPr>
              <a:prstTxWarp prst="textNoShape">
                <a:avLst/>
              </a:prstTxWarp>
              <a:spAutoFit/>
            </a:bodyPr>
            <a:lstStyle/>
            <a:p>
              <a:pPr algn="ctr"/>
              <a:r>
                <a:rPr lang="en-US" sz="1000">
                  <a:ea typeface="Arial" charset="0"/>
                  <a:cs typeface="Arial" charset="0"/>
                </a:rPr>
                <a:t>Compressed</a:t>
              </a:r>
            </a:p>
          </p:txBody>
        </p:sp>
        <p:grpSp>
          <p:nvGrpSpPr>
            <p:cNvPr id="46233" name="Group 207"/>
            <p:cNvGrpSpPr>
              <a:grpSpLocks/>
            </p:cNvGrpSpPr>
            <p:nvPr/>
          </p:nvGrpSpPr>
          <p:grpSpPr bwMode="auto">
            <a:xfrm>
              <a:off x="1904033" y="3537966"/>
              <a:ext cx="1600200" cy="1301750"/>
              <a:chOff x="1905000" y="2929731"/>
              <a:chExt cx="1600200" cy="1301750"/>
            </a:xfrm>
          </p:grpSpPr>
          <p:sp>
            <p:nvSpPr>
              <p:cNvPr id="100" name="Oval 99"/>
              <p:cNvSpPr/>
              <p:nvPr/>
            </p:nvSpPr>
            <p:spPr bwMode="auto">
              <a:xfrm>
                <a:off x="2065338" y="3537985"/>
                <a:ext cx="176212" cy="69826"/>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101" name="Oval 100"/>
              <p:cNvSpPr/>
              <p:nvPr/>
            </p:nvSpPr>
            <p:spPr bwMode="auto">
              <a:xfrm>
                <a:off x="2622195" y="3543475"/>
                <a:ext cx="177007" cy="70854"/>
              </a:xfrm>
              <a:prstGeom prst="ellipse">
                <a:avLst/>
              </a:prstGeom>
            </p:spPr>
            <p:style>
              <a:lnRef idx="0">
                <a:schemeClr val="accent3"/>
              </a:lnRef>
              <a:fillRef idx="3">
                <a:schemeClr val="accent3"/>
              </a:fillRef>
              <a:effectRef idx="3">
                <a:schemeClr val="accent3"/>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02" name="Straight Arrow Connector 101"/>
              <p:cNvCxnSpPr/>
              <p:nvPr/>
            </p:nvCxnSpPr>
            <p:spPr bwMode="auto">
              <a:xfrm>
                <a:off x="2274888" y="3564963"/>
                <a:ext cx="292100" cy="0"/>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103" name="Oval 102"/>
              <p:cNvSpPr/>
              <p:nvPr/>
            </p:nvSpPr>
            <p:spPr bwMode="auto">
              <a:xfrm>
                <a:off x="2622550" y="3077770"/>
                <a:ext cx="176213" cy="58718"/>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sp>
            <p:nvSpPr>
              <p:cNvPr id="104" name="Arc 103"/>
              <p:cNvSpPr/>
              <p:nvPr/>
            </p:nvSpPr>
            <p:spPr bwMode="auto">
              <a:xfrm flipV="1">
                <a:off x="2540000" y="3184096"/>
                <a:ext cx="293688" cy="336433"/>
              </a:xfrm>
              <a:prstGeom prst="arc">
                <a:avLst>
                  <a:gd name="adj1" fmla="val 17595932"/>
                  <a:gd name="adj2" fmla="val 4374599"/>
                </a:avLst>
              </a:prstGeom>
              <a:noFill/>
              <a:ln>
                <a:tailEnd type="triangle"/>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sp>
            <p:nvSpPr>
              <p:cNvPr id="105" name="Arc 104"/>
              <p:cNvSpPr/>
              <p:nvPr/>
            </p:nvSpPr>
            <p:spPr bwMode="auto">
              <a:xfrm flipH="1">
                <a:off x="2566988" y="3177749"/>
                <a:ext cx="228600" cy="336433"/>
              </a:xfrm>
              <a:prstGeom prst="arc">
                <a:avLst>
                  <a:gd name="adj1" fmla="val 17595932"/>
                  <a:gd name="adj2" fmla="val 4374599"/>
                </a:avLst>
              </a:prstGeom>
              <a:noFill/>
              <a:ln>
                <a:tailEnd type="triangle"/>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sp>
            <p:nvSpPr>
              <p:cNvPr id="106" name="Oval 105"/>
              <p:cNvSpPr/>
              <p:nvPr/>
            </p:nvSpPr>
            <p:spPr bwMode="auto">
              <a:xfrm>
                <a:off x="2622550" y="4022004"/>
                <a:ext cx="176213" cy="58717"/>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107" name="Arc 106"/>
              <p:cNvSpPr/>
              <p:nvPr/>
            </p:nvSpPr>
            <p:spPr bwMode="auto">
              <a:xfrm>
                <a:off x="2533650" y="3649071"/>
                <a:ext cx="293688" cy="334846"/>
              </a:xfrm>
              <a:prstGeom prst="arc">
                <a:avLst>
                  <a:gd name="adj1" fmla="val 17595932"/>
                  <a:gd name="adj2" fmla="val 4374599"/>
                </a:avLst>
              </a:prstGeom>
              <a:noFill/>
              <a:ln>
                <a:tailEnd type="triangle"/>
              </a:ln>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108" name="Arc 107"/>
              <p:cNvSpPr/>
              <p:nvPr/>
            </p:nvSpPr>
            <p:spPr bwMode="auto">
              <a:xfrm flipH="1" flipV="1">
                <a:off x="2562225" y="3641137"/>
                <a:ext cx="228600" cy="334845"/>
              </a:xfrm>
              <a:prstGeom prst="arc">
                <a:avLst>
                  <a:gd name="adj1" fmla="val 17595932"/>
                  <a:gd name="adj2" fmla="val 4374599"/>
                </a:avLst>
              </a:prstGeom>
              <a:noFill/>
              <a:ln>
                <a:tailEnd type="triangle"/>
              </a:ln>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109" name="Oval 108"/>
              <p:cNvSpPr/>
              <p:nvPr/>
            </p:nvSpPr>
            <p:spPr bwMode="auto">
              <a:xfrm>
                <a:off x="3189288" y="3545920"/>
                <a:ext cx="176212" cy="69826"/>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10" name="Straight Arrow Connector 109"/>
              <p:cNvCxnSpPr/>
              <p:nvPr/>
            </p:nvCxnSpPr>
            <p:spPr bwMode="auto">
              <a:xfrm>
                <a:off x="2882900" y="3557028"/>
                <a:ext cx="250825" cy="0"/>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sp>
            <p:nvSpPr>
              <p:cNvPr id="198" name="Rectangle 197"/>
              <p:cNvSpPr/>
              <p:nvPr/>
            </p:nvSpPr>
            <p:spPr bwMode="auto">
              <a:xfrm>
                <a:off x="1905000" y="2930185"/>
                <a:ext cx="1600200" cy="1301296"/>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1000">
                  <a:solidFill>
                    <a:srgbClr val="FFFFFF"/>
                  </a:solidFill>
                  <a:latin typeface="Arial"/>
                  <a:ea typeface="ＭＳ Ｐゴシック" charset="-128"/>
                  <a:cs typeface="Arial"/>
                </a:endParaRPr>
              </a:p>
            </p:txBody>
          </p:sp>
        </p:grpSp>
      </p:grpSp>
      <p:grpSp>
        <p:nvGrpSpPr>
          <p:cNvPr id="46086" name="Group 213"/>
          <p:cNvGrpSpPr>
            <a:grpSpLocks/>
          </p:cNvGrpSpPr>
          <p:nvPr/>
        </p:nvGrpSpPr>
        <p:grpSpPr bwMode="auto">
          <a:xfrm>
            <a:off x="214313" y="3114675"/>
            <a:ext cx="1600200" cy="1639888"/>
            <a:chOff x="214212" y="3200400"/>
            <a:chExt cx="1600200" cy="1639316"/>
          </a:xfrm>
        </p:grpSpPr>
        <p:grpSp>
          <p:nvGrpSpPr>
            <p:cNvPr id="46144" name="Group 206"/>
            <p:cNvGrpSpPr>
              <a:grpSpLocks/>
            </p:cNvGrpSpPr>
            <p:nvPr/>
          </p:nvGrpSpPr>
          <p:grpSpPr bwMode="auto">
            <a:xfrm>
              <a:off x="214212" y="3537966"/>
              <a:ext cx="1600200" cy="1301750"/>
              <a:chOff x="58736" y="2929731"/>
              <a:chExt cx="1600200" cy="1301750"/>
            </a:xfrm>
          </p:grpSpPr>
          <p:cxnSp>
            <p:nvCxnSpPr>
              <p:cNvPr id="111" name="Straight Arrow Connector 110"/>
              <p:cNvCxnSpPr/>
              <p:nvPr/>
            </p:nvCxnSpPr>
            <p:spPr bwMode="auto">
              <a:xfrm>
                <a:off x="709611" y="3553854"/>
                <a:ext cx="65087" cy="0"/>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112" name="Oval 6"/>
              <p:cNvSpPr/>
              <p:nvPr/>
            </p:nvSpPr>
            <p:spPr bwMode="auto">
              <a:xfrm>
                <a:off x="792161" y="3542746"/>
                <a:ext cx="17462" cy="2063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13" name="Straight Arrow Connector 112"/>
              <p:cNvCxnSpPr/>
              <p:nvPr/>
            </p:nvCxnSpPr>
            <p:spPr bwMode="auto">
              <a:xfrm>
                <a:off x="828673" y="3553854"/>
                <a:ext cx="63500" cy="0"/>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114" name="Oval 6"/>
              <p:cNvSpPr/>
              <p:nvPr/>
            </p:nvSpPr>
            <p:spPr bwMode="auto">
              <a:xfrm>
                <a:off x="911223" y="3542746"/>
                <a:ext cx="15875" cy="2063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15" name="Straight Arrow Connector 114"/>
              <p:cNvCxnSpPr/>
              <p:nvPr/>
            </p:nvCxnSpPr>
            <p:spPr bwMode="auto">
              <a:xfrm>
                <a:off x="946148" y="3553854"/>
                <a:ext cx="63500" cy="0"/>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116" name="Oval 6"/>
              <p:cNvSpPr/>
              <p:nvPr/>
            </p:nvSpPr>
            <p:spPr bwMode="auto">
              <a:xfrm>
                <a:off x="1027111" y="3542746"/>
                <a:ext cx="17462" cy="2063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117" name="Oval 6"/>
              <p:cNvSpPr/>
              <p:nvPr/>
            </p:nvSpPr>
            <p:spPr bwMode="auto">
              <a:xfrm>
                <a:off x="674686" y="3542746"/>
                <a:ext cx="19050" cy="2063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188" name="Oval 6"/>
              <p:cNvSpPr/>
              <p:nvPr/>
            </p:nvSpPr>
            <p:spPr bwMode="auto">
              <a:xfrm>
                <a:off x="88898" y="3542746"/>
                <a:ext cx="15875" cy="2063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189" name="Oval 6"/>
              <p:cNvSpPr/>
              <p:nvPr/>
            </p:nvSpPr>
            <p:spPr bwMode="auto">
              <a:xfrm>
                <a:off x="442911" y="3542746"/>
                <a:ext cx="19050" cy="2063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90" name="Straight Arrow Connector 189"/>
              <p:cNvCxnSpPr/>
              <p:nvPr/>
            </p:nvCxnSpPr>
            <p:spPr bwMode="auto">
              <a:xfrm>
                <a:off x="477836" y="3550680"/>
                <a:ext cx="65087" cy="158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191" name="Oval 6"/>
              <p:cNvSpPr/>
              <p:nvPr/>
            </p:nvSpPr>
            <p:spPr bwMode="auto">
              <a:xfrm>
                <a:off x="560386" y="3542746"/>
                <a:ext cx="17462" cy="2063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92" name="Straight Arrow Connector 191"/>
              <p:cNvCxnSpPr/>
              <p:nvPr/>
            </p:nvCxnSpPr>
            <p:spPr bwMode="auto">
              <a:xfrm>
                <a:off x="596898" y="3550680"/>
                <a:ext cx="63500" cy="158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193" name="Oval 6"/>
              <p:cNvSpPr/>
              <p:nvPr/>
            </p:nvSpPr>
            <p:spPr bwMode="auto">
              <a:xfrm>
                <a:off x="327023" y="3542746"/>
                <a:ext cx="15875" cy="2063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94" name="Straight Arrow Connector 193"/>
              <p:cNvCxnSpPr/>
              <p:nvPr/>
            </p:nvCxnSpPr>
            <p:spPr bwMode="auto">
              <a:xfrm>
                <a:off x="361948" y="3550680"/>
                <a:ext cx="63500" cy="158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195" name="Oval 6"/>
              <p:cNvSpPr/>
              <p:nvPr/>
            </p:nvSpPr>
            <p:spPr bwMode="auto">
              <a:xfrm>
                <a:off x="207961" y="3542746"/>
                <a:ext cx="17462" cy="2063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96" name="Straight Arrow Connector 195"/>
              <p:cNvCxnSpPr/>
              <p:nvPr/>
            </p:nvCxnSpPr>
            <p:spPr bwMode="auto">
              <a:xfrm>
                <a:off x="242886" y="3550680"/>
                <a:ext cx="65087" cy="158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bwMode="auto">
              <a:xfrm>
                <a:off x="123823" y="3550680"/>
                <a:ext cx="68263" cy="158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bwMode="auto">
              <a:xfrm rot="8768044" flipH="1" flipV="1">
                <a:off x="1054098" y="3512594"/>
                <a:ext cx="65088"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20" name="Oval 6"/>
              <p:cNvSpPr/>
              <p:nvPr/>
            </p:nvSpPr>
            <p:spPr bwMode="auto">
              <a:xfrm rot="8768044" flipH="1" flipV="1">
                <a:off x="1127123" y="3461811"/>
                <a:ext cx="17463" cy="20631"/>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21" name="Straight Arrow Connector 120"/>
              <p:cNvCxnSpPr/>
              <p:nvPr/>
            </p:nvCxnSpPr>
            <p:spPr bwMode="auto">
              <a:xfrm rot="8768044" flipH="1" flipV="1">
                <a:off x="1152523" y="3430073"/>
                <a:ext cx="63500" cy="3174"/>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22" name="Oval 6"/>
              <p:cNvSpPr/>
              <p:nvPr/>
            </p:nvSpPr>
            <p:spPr bwMode="auto">
              <a:xfrm rot="8768044" flipH="1" flipV="1">
                <a:off x="1223961" y="3379290"/>
                <a:ext cx="15875" cy="22217"/>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23" name="Straight Arrow Connector 122"/>
              <p:cNvCxnSpPr/>
              <p:nvPr/>
            </p:nvCxnSpPr>
            <p:spPr bwMode="auto">
              <a:xfrm rot="8768044" flipH="1" flipV="1">
                <a:off x="1249361" y="3350725"/>
                <a:ext cx="65087"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24" name="Oval 6"/>
              <p:cNvSpPr/>
              <p:nvPr/>
            </p:nvSpPr>
            <p:spPr bwMode="auto">
              <a:xfrm rot="8768044" flipH="1" flipV="1">
                <a:off x="1322386" y="3299943"/>
                <a:ext cx="15875" cy="20631"/>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25" name="Straight Arrow Connector 124"/>
              <p:cNvCxnSpPr/>
              <p:nvPr/>
            </p:nvCxnSpPr>
            <p:spPr bwMode="auto">
              <a:xfrm rot="2031956" flipH="1">
                <a:off x="1260473" y="3268204"/>
                <a:ext cx="63500"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26" name="Oval 6"/>
              <p:cNvSpPr/>
              <p:nvPr/>
            </p:nvSpPr>
            <p:spPr bwMode="auto">
              <a:xfrm rot="2031956" flipH="1">
                <a:off x="1235073" y="3217422"/>
                <a:ext cx="17463" cy="22217"/>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27" name="Straight Arrow Connector 126"/>
              <p:cNvCxnSpPr/>
              <p:nvPr/>
            </p:nvCxnSpPr>
            <p:spPr bwMode="auto">
              <a:xfrm rot="2031956" flipH="1">
                <a:off x="1162048" y="3187270"/>
                <a:ext cx="66675" cy="1586"/>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28" name="Oval 6"/>
              <p:cNvSpPr/>
              <p:nvPr/>
            </p:nvSpPr>
            <p:spPr bwMode="auto">
              <a:xfrm rot="2031956" flipH="1">
                <a:off x="1138236" y="3138074"/>
                <a:ext cx="15875" cy="20631"/>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29" name="Straight Arrow Connector 128"/>
              <p:cNvCxnSpPr/>
              <p:nvPr/>
            </p:nvCxnSpPr>
            <p:spPr bwMode="auto">
              <a:xfrm rot="2031956" flipH="1">
                <a:off x="1066798" y="3106335"/>
                <a:ext cx="63500"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30" name="Oval 6"/>
              <p:cNvSpPr/>
              <p:nvPr/>
            </p:nvSpPr>
            <p:spPr bwMode="auto">
              <a:xfrm rot="2031956" flipH="1">
                <a:off x="1039811" y="3055553"/>
                <a:ext cx="19050" cy="20631"/>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31" name="Straight Arrow Connector 130"/>
              <p:cNvCxnSpPr/>
              <p:nvPr/>
            </p:nvCxnSpPr>
            <p:spPr bwMode="auto">
              <a:xfrm rot="8768044">
                <a:off x="636586" y="3096814"/>
                <a:ext cx="63500"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32" name="Oval 6"/>
              <p:cNvSpPr/>
              <p:nvPr/>
            </p:nvSpPr>
            <p:spPr bwMode="auto">
              <a:xfrm rot="8768044">
                <a:off x="611186" y="3126966"/>
                <a:ext cx="15875" cy="20630"/>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33" name="Straight Arrow Connector 132"/>
              <p:cNvCxnSpPr/>
              <p:nvPr/>
            </p:nvCxnSpPr>
            <p:spPr bwMode="auto">
              <a:xfrm rot="8768044">
                <a:off x="539748" y="3179335"/>
                <a:ext cx="63500"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34" name="Oval 6"/>
              <p:cNvSpPr/>
              <p:nvPr/>
            </p:nvSpPr>
            <p:spPr bwMode="auto">
              <a:xfrm rot="8768044">
                <a:off x="514348" y="3209487"/>
                <a:ext cx="17463" cy="20630"/>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35" name="Straight Arrow Connector 134"/>
              <p:cNvCxnSpPr/>
              <p:nvPr/>
            </p:nvCxnSpPr>
            <p:spPr bwMode="auto">
              <a:xfrm rot="8768044">
                <a:off x="441323" y="3258682"/>
                <a:ext cx="65088" cy="1587"/>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36" name="Oval 6"/>
              <p:cNvSpPr/>
              <p:nvPr/>
            </p:nvSpPr>
            <p:spPr bwMode="auto">
              <a:xfrm rot="8768044">
                <a:off x="417511" y="3288835"/>
                <a:ext cx="15875" cy="20630"/>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37" name="Straight Arrow Connector 136"/>
              <p:cNvCxnSpPr/>
              <p:nvPr/>
            </p:nvCxnSpPr>
            <p:spPr bwMode="auto">
              <a:xfrm rot="2031956" flipV="1">
                <a:off x="431798" y="3341203"/>
                <a:ext cx="63500"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38" name="Oval 6"/>
              <p:cNvSpPr/>
              <p:nvPr/>
            </p:nvSpPr>
            <p:spPr bwMode="auto">
              <a:xfrm rot="2031956" flipV="1">
                <a:off x="503236" y="3371356"/>
                <a:ext cx="15875" cy="20630"/>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39" name="Straight Arrow Connector 138"/>
              <p:cNvCxnSpPr/>
              <p:nvPr/>
            </p:nvCxnSpPr>
            <p:spPr bwMode="auto">
              <a:xfrm rot="2031956" flipV="1">
                <a:off x="527048" y="3422138"/>
                <a:ext cx="66675"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40" name="Oval 6"/>
              <p:cNvSpPr/>
              <p:nvPr/>
            </p:nvSpPr>
            <p:spPr bwMode="auto">
              <a:xfrm rot="2031956" flipV="1">
                <a:off x="601661" y="3450703"/>
                <a:ext cx="15875" cy="23804"/>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41" name="Straight Arrow Connector 140"/>
              <p:cNvCxnSpPr/>
              <p:nvPr/>
            </p:nvCxnSpPr>
            <p:spPr bwMode="auto">
              <a:xfrm rot="2031956" flipV="1">
                <a:off x="625473" y="3503072"/>
                <a:ext cx="63500"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42" name="Oval 6"/>
              <p:cNvSpPr/>
              <p:nvPr/>
            </p:nvSpPr>
            <p:spPr bwMode="auto">
              <a:xfrm flipH="1">
                <a:off x="700086" y="3055553"/>
                <a:ext cx="11112" cy="20631"/>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sp>
            <p:nvSpPr>
              <p:cNvPr id="143" name="Oval 6"/>
              <p:cNvSpPr/>
              <p:nvPr/>
            </p:nvSpPr>
            <p:spPr bwMode="auto">
              <a:xfrm flipH="1">
                <a:off x="812798" y="3055553"/>
                <a:ext cx="15875" cy="20631"/>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44" name="Straight Arrow Connector 143"/>
              <p:cNvCxnSpPr/>
              <p:nvPr/>
            </p:nvCxnSpPr>
            <p:spPr bwMode="auto">
              <a:xfrm flipH="1">
                <a:off x="730248" y="3065075"/>
                <a:ext cx="63500"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45" name="Oval 6"/>
              <p:cNvSpPr/>
              <p:nvPr/>
            </p:nvSpPr>
            <p:spPr bwMode="auto">
              <a:xfrm flipH="1">
                <a:off x="928686" y="3055553"/>
                <a:ext cx="19050" cy="20631"/>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46" name="Straight Arrow Connector 145"/>
              <p:cNvCxnSpPr/>
              <p:nvPr/>
            </p:nvCxnSpPr>
            <p:spPr bwMode="auto">
              <a:xfrm flipH="1">
                <a:off x="847723" y="3065075"/>
                <a:ext cx="65088"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147" name="Straight Arrow Connector 146"/>
              <p:cNvCxnSpPr/>
              <p:nvPr/>
            </p:nvCxnSpPr>
            <p:spPr bwMode="auto">
              <a:xfrm flipH="1">
                <a:off x="963611" y="3065075"/>
                <a:ext cx="65087"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78" name="Oval 6"/>
              <p:cNvSpPr/>
              <p:nvPr/>
            </p:nvSpPr>
            <p:spPr bwMode="auto">
              <a:xfrm>
                <a:off x="1393823" y="3542746"/>
                <a:ext cx="15875" cy="26978"/>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79" name="Straight Arrow Connector 178"/>
              <p:cNvCxnSpPr/>
              <p:nvPr/>
            </p:nvCxnSpPr>
            <p:spPr bwMode="auto">
              <a:xfrm>
                <a:off x="1428748" y="3553854"/>
                <a:ext cx="65088" cy="0"/>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sp>
            <p:nvSpPr>
              <p:cNvPr id="180" name="Oval 6"/>
              <p:cNvSpPr/>
              <p:nvPr/>
            </p:nvSpPr>
            <p:spPr bwMode="auto">
              <a:xfrm>
                <a:off x="1511298" y="3542746"/>
                <a:ext cx="17463" cy="26978"/>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81" name="Straight Arrow Connector 180"/>
              <p:cNvCxnSpPr/>
              <p:nvPr/>
            </p:nvCxnSpPr>
            <p:spPr bwMode="auto">
              <a:xfrm>
                <a:off x="1546223" y="3553854"/>
                <a:ext cx="65088" cy="0"/>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sp>
            <p:nvSpPr>
              <p:cNvPr id="182" name="Oval 6"/>
              <p:cNvSpPr/>
              <p:nvPr/>
            </p:nvSpPr>
            <p:spPr bwMode="auto">
              <a:xfrm>
                <a:off x="1630361" y="3542746"/>
                <a:ext cx="15875" cy="26978"/>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sp>
            <p:nvSpPr>
              <p:cNvPr id="183" name="Oval 6"/>
              <p:cNvSpPr/>
              <p:nvPr/>
            </p:nvSpPr>
            <p:spPr bwMode="auto">
              <a:xfrm>
                <a:off x="1274761" y="3542746"/>
                <a:ext cx="19050" cy="26978"/>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84" name="Straight Arrow Connector 183"/>
              <p:cNvCxnSpPr/>
              <p:nvPr/>
            </p:nvCxnSpPr>
            <p:spPr bwMode="auto">
              <a:xfrm>
                <a:off x="1312861" y="3553854"/>
                <a:ext cx="63500" cy="0"/>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sp>
            <p:nvSpPr>
              <p:cNvPr id="185" name="Oval 6"/>
              <p:cNvSpPr/>
              <p:nvPr/>
            </p:nvSpPr>
            <p:spPr bwMode="auto">
              <a:xfrm>
                <a:off x="1158873" y="3542746"/>
                <a:ext cx="17463" cy="26978"/>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sz="1000">
                  <a:solidFill>
                    <a:srgbClr val="000000"/>
                  </a:solidFill>
                  <a:latin typeface="Arial"/>
                  <a:ea typeface="ＭＳ Ｐゴシック" charset="-128"/>
                  <a:cs typeface="Arial"/>
                </a:endParaRPr>
              </a:p>
            </p:txBody>
          </p:sp>
          <p:cxnSp>
            <p:nvCxnSpPr>
              <p:cNvPr id="186" name="Straight Arrow Connector 185"/>
              <p:cNvCxnSpPr/>
              <p:nvPr/>
            </p:nvCxnSpPr>
            <p:spPr bwMode="auto">
              <a:xfrm>
                <a:off x="1193798" y="3553854"/>
                <a:ext cx="65088" cy="0"/>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cxnSp>
            <p:nvCxnSpPr>
              <p:cNvPr id="187" name="Straight Arrow Connector 186"/>
              <p:cNvCxnSpPr/>
              <p:nvPr/>
            </p:nvCxnSpPr>
            <p:spPr bwMode="auto">
              <a:xfrm>
                <a:off x="1076323" y="3553854"/>
                <a:ext cx="63500"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49" name="Straight Arrow Connector 148"/>
              <p:cNvCxnSpPr/>
              <p:nvPr/>
            </p:nvCxnSpPr>
            <p:spPr bwMode="auto">
              <a:xfrm rot="12831956" flipH="1">
                <a:off x="1054098" y="3617332"/>
                <a:ext cx="65088"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50" name="Oval 6"/>
              <p:cNvSpPr/>
              <p:nvPr/>
            </p:nvSpPr>
            <p:spPr bwMode="auto">
              <a:xfrm rot="12831956" flipH="1">
                <a:off x="1125536" y="3645897"/>
                <a:ext cx="19050" cy="22217"/>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51" name="Straight Arrow Connector 150"/>
              <p:cNvCxnSpPr/>
              <p:nvPr/>
            </p:nvCxnSpPr>
            <p:spPr bwMode="auto">
              <a:xfrm rot="12831956" flipH="1">
                <a:off x="1152523" y="3699853"/>
                <a:ext cx="63500"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52" name="Oval 6"/>
              <p:cNvSpPr/>
              <p:nvPr/>
            </p:nvSpPr>
            <p:spPr bwMode="auto">
              <a:xfrm rot="12831956" flipH="1">
                <a:off x="1223961" y="3728418"/>
                <a:ext cx="15875" cy="20631"/>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53" name="Straight Arrow Connector 152"/>
              <p:cNvCxnSpPr/>
              <p:nvPr/>
            </p:nvCxnSpPr>
            <p:spPr bwMode="auto">
              <a:xfrm rot="12831956" flipH="1">
                <a:off x="1249361" y="3779201"/>
                <a:ext cx="65087" cy="158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54" name="Oval 6"/>
              <p:cNvSpPr/>
              <p:nvPr/>
            </p:nvSpPr>
            <p:spPr bwMode="auto">
              <a:xfrm rot="12831956" flipH="1">
                <a:off x="1322386" y="3809353"/>
                <a:ext cx="15875" cy="2063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55" name="Straight Arrow Connector 154"/>
              <p:cNvCxnSpPr/>
              <p:nvPr/>
            </p:nvCxnSpPr>
            <p:spPr bwMode="auto">
              <a:xfrm rot="19568044" flipH="1" flipV="1">
                <a:off x="1260473" y="3861722"/>
                <a:ext cx="63500"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56" name="Oval 6"/>
              <p:cNvSpPr/>
              <p:nvPr/>
            </p:nvSpPr>
            <p:spPr bwMode="auto">
              <a:xfrm rot="19568044" flipH="1" flipV="1">
                <a:off x="1236661" y="3890287"/>
                <a:ext cx="15875" cy="22217"/>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57" name="Straight Arrow Connector 156"/>
              <p:cNvCxnSpPr/>
              <p:nvPr/>
            </p:nvCxnSpPr>
            <p:spPr bwMode="auto">
              <a:xfrm rot="19568044" flipH="1" flipV="1">
                <a:off x="1162048" y="3941069"/>
                <a:ext cx="66675" cy="158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58" name="Oval 6"/>
              <p:cNvSpPr/>
              <p:nvPr/>
            </p:nvSpPr>
            <p:spPr bwMode="auto">
              <a:xfrm rot="19568044" flipH="1" flipV="1">
                <a:off x="1138236" y="3971222"/>
                <a:ext cx="19050" cy="2063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59" name="Straight Arrow Connector 158"/>
              <p:cNvCxnSpPr/>
              <p:nvPr/>
            </p:nvCxnSpPr>
            <p:spPr bwMode="auto">
              <a:xfrm rot="19568044" flipH="1" flipV="1">
                <a:off x="1066798" y="4023591"/>
                <a:ext cx="63500"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60" name="Oval 6"/>
              <p:cNvSpPr/>
              <p:nvPr/>
            </p:nvSpPr>
            <p:spPr bwMode="auto">
              <a:xfrm rot="19568044" flipH="1" flipV="1">
                <a:off x="1039811" y="4053743"/>
                <a:ext cx="19050" cy="2063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61" name="Straight Arrow Connector 160"/>
              <p:cNvCxnSpPr/>
              <p:nvPr/>
            </p:nvCxnSpPr>
            <p:spPr bwMode="auto">
              <a:xfrm rot="12831956" flipV="1">
                <a:off x="617536" y="4020417"/>
                <a:ext cx="63500"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62" name="Oval 6"/>
              <p:cNvSpPr/>
              <p:nvPr/>
            </p:nvSpPr>
            <p:spPr bwMode="auto">
              <a:xfrm rot="12831956" flipV="1">
                <a:off x="593723" y="3969634"/>
                <a:ext cx="15875" cy="22217"/>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63" name="Straight Arrow Connector 162"/>
              <p:cNvCxnSpPr/>
              <p:nvPr/>
            </p:nvCxnSpPr>
            <p:spPr bwMode="auto">
              <a:xfrm rot="12831956" flipV="1">
                <a:off x="520698" y="3941069"/>
                <a:ext cx="63500"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64" name="Oval 6"/>
              <p:cNvSpPr/>
              <p:nvPr/>
            </p:nvSpPr>
            <p:spPr bwMode="auto">
              <a:xfrm rot="12831956" flipV="1">
                <a:off x="495298" y="3890287"/>
                <a:ext cx="17463" cy="20631"/>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65" name="Straight Arrow Connector 164"/>
              <p:cNvCxnSpPr/>
              <p:nvPr/>
            </p:nvCxnSpPr>
            <p:spPr bwMode="auto">
              <a:xfrm rot="12831956" flipV="1">
                <a:off x="422273" y="3858548"/>
                <a:ext cx="66675"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66" name="Oval 6"/>
              <p:cNvSpPr/>
              <p:nvPr/>
            </p:nvSpPr>
            <p:spPr bwMode="auto">
              <a:xfrm rot="12831956" flipV="1">
                <a:off x="398461" y="3807766"/>
                <a:ext cx="15875" cy="20631"/>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67" name="Straight Arrow Connector 166"/>
              <p:cNvCxnSpPr/>
              <p:nvPr/>
            </p:nvCxnSpPr>
            <p:spPr bwMode="auto">
              <a:xfrm rot="19568044">
                <a:off x="411161" y="3777614"/>
                <a:ext cx="65087" cy="1586"/>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68" name="Oval 6"/>
              <p:cNvSpPr/>
              <p:nvPr/>
            </p:nvSpPr>
            <p:spPr bwMode="auto">
              <a:xfrm rot="19568044">
                <a:off x="484186" y="3725245"/>
                <a:ext cx="15875" cy="23805"/>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69" name="Straight Arrow Connector 168"/>
              <p:cNvCxnSpPr/>
              <p:nvPr/>
            </p:nvCxnSpPr>
            <p:spPr bwMode="auto">
              <a:xfrm rot="19568044">
                <a:off x="509586" y="3696680"/>
                <a:ext cx="65087"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70" name="Oval 6"/>
              <p:cNvSpPr/>
              <p:nvPr/>
            </p:nvSpPr>
            <p:spPr bwMode="auto">
              <a:xfrm rot="19568044">
                <a:off x="581023" y="3645897"/>
                <a:ext cx="17463" cy="20631"/>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71" name="Straight Arrow Connector 170"/>
              <p:cNvCxnSpPr/>
              <p:nvPr/>
            </p:nvCxnSpPr>
            <p:spPr bwMode="auto">
              <a:xfrm rot="19568044">
                <a:off x="608011" y="3615746"/>
                <a:ext cx="63500"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72" name="Oval 6"/>
              <p:cNvSpPr/>
              <p:nvPr/>
            </p:nvSpPr>
            <p:spPr bwMode="auto">
              <a:xfrm flipH="1" flipV="1">
                <a:off x="695323" y="4053743"/>
                <a:ext cx="15875" cy="2063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sp>
            <p:nvSpPr>
              <p:cNvPr id="173" name="Oval 6"/>
              <p:cNvSpPr/>
              <p:nvPr/>
            </p:nvSpPr>
            <p:spPr bwMode="auto">
              <a:xfrm flipH="1" flipV="1">
                <a:off x="812798" y="4053743"/>
                <a:ext cx="15875" cy="2063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74" name="Straight Arrow Connector 173"/>
              <p:cNvCxnSpPr/>
              <p:nvPr/>
            </p:nvCxnSpPr>
            <p:spPr bwMode="auto">
              <a:xfrm flipH="1" flipV="1">
                <a:off x="730248" y="4064851"/>
                <a:ext cx="63500"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75" name="Oval 6"/>
              <p:cNvSpPr/>
              <p:nvPr/>
            </p:nvSpPr>
            <p:spPr bwMode="auto">
              <a:xfrm flipH="1" flipV="1">
                <a:off x="931861" y="4053743"/>
                <a:ext cx="15875" cy="2063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000">
                  <a:solidFill>
                    <a:srgbClr val="FFFFFF"/>
                  </a:solidFill>
                  <a:latin typeface="Arial"/>
                  <a:ea typeface="ＭＳ Ｐゴシック" charset="-128"/>
                  <a:cs typeface="Arial"/>
                </a:endParaRPr>
              </a:p>
            </p:txBody>
          </p:sp>
          <p:cxnSp>
            <p:nvCxnSpPr>
              <p:cNvPr id="176" name="Straight Arrow Connector 175"/>
              <p:cNvCxnSpPr/>
              <p:nvPr/>
            </p:nvCxnSpPr>
            <p:spPr bwMode="auto">
              <a:xfrm flipH="1" flipV="1">
                <a:off x="847723" y="4064851"/>
                <a:ext cx="65088"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177" name="Straight Arrow Connector 176"/>
              <p:cNvCxnSpPr/>
              <p:nvPr/>
            </p:nvCxnSpPr>
            <p:spPr bwMode="auto">
              <a:xfrm flipH="1" flipV="1">
                <a:off x="963611" y="4064851"/>
                <a:ext cx="65087"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6" name="Rectangle 5"/>
              <p:cNvSpPr/>
              <p:nvPr/>
            </p:nvSpPr>
            <p:spPr bwMode="auto">
              <a:xfrm>
                <a:off x="58736" y="2930185"/>
                <a:ext cx="1600200" cy="1301296"/>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1000">
                  <a:solidFill>
                    <a:srgbClr val="FFFFFF"/>
                  </a:solidFill>
                  <a:latin typeface="Arial"/>
                  <a:ea typeface="ＭＳ Ｐゴシック" charset="-128"/>
                  <a:cs typeface="Arial"/>
                </a:endParaRPr>
              </a:p>
            </p:txBody>
          </p:sp>
        </p:grpSp>
        <p:sp>
          <p:nvSpPr>
            <p:cNvPr id="46145" name="TextBox 135"/>
            <p:cNvSpPr txBox="1">
              <a:spLocks noChangeArrowheads="1"/>
            </p:cNvSpPr>
            <p:nvPr/>
          </p:nvSpPr>
          <p:spPr bwMode="auto">
            <a:xfrm>
              <a:off x="214212" y="3200400"/>
              <a:ext cx="1600200" cy="246063"/>
            </a:xfrm>
            <a:prstGeom prst="rect">
              <a:avLst/>
            </a:prstGeom>
            <a:noFill/>
            <a:ln w="9525">
              <a:noFill/>
              <a:miter lim="800000"/>
              <a:headEnd/>
              <a:tailEnd/>
            </a:ln>
          </p:spPr>
          <p:txBody>
            <a:bodyPr>
              <a:prstTxWarp prst="textNoShape">
                <a:avLst/>
              </a:prstTxWarp>
              <a:spAutoFit/>
            </a:bodyPr>
            <a:lstStyle/>
            <a:p>
              <a:pPr algn="ctr"/>
              <a:r>
                <a:rPr lang="en-US" sz="1000">
                  <a:ea typeface="Arial" charset="0"/>
                  <a:cs typeface="Arial" charset="0"/>
                </a:rPr>
                <a:t>Initial</a:t>
              </a:r>
            </a:p>
          </p:txBody>
        </p:sp>
      </p:grpSp>
      <p:sp>
        <p:nvSpPr>
          <p:cNvPr id="46087" name="TextBox 218"/>
          <p:cNvSpPr txBox="1">
            <a:spLocks noChangeArrowheads="1"/>
          </p:cNvSpPr>
          <p:nvPr/>
        </p:nvSpPr>
        <p:spPr bwMode="auto">
          <a:xfrm>
            <a:off x="76200" y="4867275"/>
            <a:ext cx="633413" cy="923925"/>
          </a:xfrm>
          <a:prstGeom prst="rect">
            <a:avLst/>
          </a:prstGeom>
          <a:noFill/>
          <a:ln w="9525">
            <a:noFill/>
            <a:miter lim="800000"/>
            <a:headEnd/>
            <a:tailEnd/>
          </a:ln>
        </p:spPr>
        <p:txBody>
          <a:bodyPr wrap="none">
            <a:prstTxWarp prst="textNoShape">
              <a:avLst/>
            </a:prstTxWarp>
            <a:spAutoFit/>
          </a:bodyPr>
          <a:lstStyle/>
          <a:p>
            <a:pPr algn="just"/>
            <a:r>
              <a:rPr lang="en-US"/>
              <a:t>N</a:t>
            </a:r>
          </a:p>
          <a:p>
            <a:pPr algn="just"/>
            <a:r>
              <a:rPr lang="en-US"/>
              <a:t>Max</a:t>
            </a:r>
          </a:p>
          <a:p>
            <a:pPr algn="just"/>
            <a:r>
              <a:rPr lang="en-US"/>
              <a:t>N50</a:t>
            </a:r>
          </a:p>
        </p:txBody>
      </p:sp>
      <p:sp>
        <p:nvSpPr>
          <p:cNvPr id="46088" name="TextBox 219"/>
          <p:cNvSpPr txBox="1">
            <a:spLocks noChangeArrowheads="1"/>
          </p:cNvSpPr>
          <p:nvPr/>
        </p:nvSpPr>
        <p:spPr bwMode="auto">
          <a:xfrm>
            <a:off x="884238" y="4867275"/>
            <a:ext cx="944562" cy="923925"/>
          </a:xfrm>
          <a:prstGeom prst="rect">
            <a:avLst/>
          </a:prstGeom>
          <a:noFill/>
          <a:ln w="9525">
            <a:noFill/>
            <a:miter lim="800000"/>
            <a:headEnd/>
            <a:tailEnd/>
          </a:ln>
        </p:spPr>
        <p:txBody>
          <a:bodyPr>
            <a:prstTxWarp prst="textNoShape">
              <a:avLst/>
            </a:prstTxWarp>
            <a:spAutoFit/>
          </a:bodyPr>
          <a:lstStyle/>
          <a:p>
            <a:pPr algn="r"/>
            <a:r>
              <a:rPr lang="en-US"/>
              <a:t>&gt;7 B</a:t>
            </a:r>
          </a:p>
          <a:p>
            <a:pPr algn="r"/>
            <a:r>
              <a:rPr lang="en-US"/>
              <a:t>27 bp</a:t>
            </a:r>
          </a:p>
          <a:p>
            <a:pPr algn="r"/>
            <a:r>
              <a:rPr lang="en-US"/>
              <a:t>27 bp</a:t>
            </a:r>
          </a:p>
        </p:txBody>
      </p:sp>
      <p:sp>
        <p:nvSpPr>
          <p:cNvPr id="46089" name="TextBox 220"/>
          <p:cNvSpPr txBox="1">
            <a:spLocks noChangeArrowheads="1"/>
          </p:cNvSpPr>
          <p:nvPr/>
        </p:nvSpPr>
        <p:spPr bwMode="auto">
          <a:xfrm>
            <a:off x="1978025" y="4867275"/>
            <a:ext cx="1527175" cy="923925"/>
          </a:xfrm>
          <a:prstGeom prst="rect">
            <a:avLst/>
          </a:prstGeom>
          <a:noFill/>
          <a:ln w="9525">
            <a:noFill/>
            <a:miter lim="800000"/>
            <a:headEnd/>
            <a:tailEnd/>
          </a:ln>
        </p:spPr>
        <p:txBody>
          <a:bodyPr>
            <a:prstTxWarp prst="textNoShape">
              <a:avLst/>
            </a:prstTxWarp>
            <a:spAutoFit/>
          </a:bodyPr>
          <a:lstStyle/>
          <a:p>
            <a:pPr algn="r"/>
            <a:r>
              <a:rPr lang="en-US"/>
              <a:t>&gt;1 B</a:t>
            </a:r>
          </a:p>
          <a:p>
            <a:pPr algn="r"/>
            <a:r>
              <a:rPr lang="en-US"/>
              <a:t>303 bp</a:t>
            </a:r>
          </a:p>
          <a:p>
            <a:pPr algn="r"/>
            <a:r>
              <a:rPr lang="en-US"/>
              <a:t>&lt; 100 bp</a:t>
            </a:r>
          </a:p>
        </p:txBody>
      </p:sp>
      <p:sp>
        <p:nvSpPr>
          <p:cNvPr id="46090" name="TextBox 221"/>
          <p:cNvSpPr txBox="1">
            <a:spLocks noChangeArrowheads="1"/>
          </p:cNvSpPr>
          <p:nvPr/>
        </p:nvSpPr>
        <p:spPr bwMode="auto">
          <a:xfrm>
            <a:off x="3743325" y="4867275"/>
            <a:ext cx="1600200" cy="923925"/>
          </a:xfrm>
          <a:prstGeom prst="rect">
            <a:avLst/>
          </a:prstGeom>
          <a:noFill/>
          <a:ln w="9525">
            <a:noFill/>
            <a:miter lim="800000"/>
            <a:headEnd/>
            <a:tailEnd/>
          </a:ln>
        </p:spPr>
        <p:txBody>
          <a:bodyPr>
            <a:prstTxWarp prst="textNoShape">
              <a:avLst/>
            </a:prstTxWarp>
            <a:spAutoFit/>
          </a:bodyPr>
          <a:lstStyle/>
          <a:p>
            <a:pPr algn="r"/>
            <a:r>
              <a:rPr lang="en-US"/>
              <a:t>5.0 M</a:t>
            </a:r>
          </a:p>
          <a:p>
            <a:pPr algn="r"/>
            <a:r>
              <a:rPr lang="en-US"/>
              <a:t>14,007 bp</a:t>
            </a:r>
          </a:p>
          <a:p>
            <a:pPr algn="r"/>
            <a:r>
              <a:rPr lang="en-US"/>
              <a:t>650 bp</a:t>
            </a:r>
          </a:p>
        </p:txBody>
      </p:sp>
      <p:sp>
        <p:nvSpPr>
          <p:cNvPr id="46091" name="TextBox 222"/>
          <p:cNvSpPr txBox="1">
            <a:spLocks noChangeArrowheads="1"/>
          </p:cNvSpPr>
          <p:nvPr/>
        </p:nvSpPr>
        <p:spPr bwMode="auto">
          <a:xfrm>
            <a:off x="5507038" y="4867275"/>
            <a:ext cx="1579562" cy="923925"/>
          </a:xfrm>
          <a:prstGeom prst="rect">
            <a:avLst/>
          </a:prstGeom>
          <a:noFill/>
          <a:ln w="9525">
            <a:noFill/>
            <a:miter lim="800000"/>
            <a:headEnd/>
            <a:tailEnd/>
          </a:ln>
        </p:spPr>
        <p:txBody>
          <a:bodyPr>
            <a:prstTxWarp prst="textNoShape">
              <a:avLst/>
            </a:prstTxWarp>
            <a:spAutoFit/>
          </a:bodyPr>
          <a:lstStyle/>
          <a:p>
            <a:pPr algn="r"/>
            <a:r>
              <a:rPr lang="en-US"/>
              <a:t>4.2 M</a:t>
            </a:r>
          </a:p>
          <a:p>
            <a:pPr algn="r"/>
            <a:r>
              <a:rPr lang="en-US"/>
              <a:t>20,594 bp</a:t>
            </a:r>
          </a:p>
          <a:p>
            <a:pPr algn="r"/>
            <a:r>
              <a:rPr lang="en-US"/>
              <a:t>923 bp</a:t>
            </a:r>
          </a:p>
        </p:txBody>
      </p:sp>
      <p:sp>
        <p:nvSpPr>
          <p:cNvPr id="46092" name="TextBox 223"/>
          <p:cNvSpPr txBox="1">
            <a:spLocks noChangeArrowheads="1"/>
          </p:cNvSpPr>
          <p:nvPr/>
        </p:nvSpPr>
        <p:spPr bwMode="auto">
          <a:xfrm>
            <a:off x="7331075" y="4867275"/>
            <a:ext cx="1584325" cy="646113"/>
          </a:xfrm>
          <a:prstGeom prst="rect">
            <a:avLst/>
          </a:prstGeom>
          <a:noFill/>
          <a:ln w="9525">
            <a:noFill/>
            <a:miter lim="800000"/>
            <a:headEnd/>
            <a:tailEnd/>
          </a:ln>
        </p:spPr>
        <p:txBody>
          <a:bodyPr>
            <a:prstTxWarp prst="textNoShape">
              <a:avLst/>
            </a:prstTxWarp>
            <a:spAutoFit/>
          </a:bodyPr>
          <a:lstStyle/>
          <a:p>
            <a:pPr algn="r"/>
            <a:endParaRPr lang="en-US"/>
          </a:p>
          <a:p>
            <a:pPr algn="r"/>
            <a:r>
              <a:rPr lang="en-US"/>
              <a:t>In progress</a:t>
            </a:r>
          </a:p>
        </p:txBody>
      </p:sp>
      <p:sp>
        <p:nvSpPr>
          <p:cNvPr id="46093" name="TextBox 135"/>
          <p:cNvSpPr txBox="1">
            <a:spLocks noChangeArrowheads="1"/>
          </p:cNvSpPr>
          <p:nvPr/>
        </p:nvSpPr>
        <p:spPr bwMode="auto">
          <a:xfrm>
            <a:off x="5468938" y="3114675"/>
            <a:ext cx="1600200" cy="246063"/>
          </a:xfrm>
          <a:prstGeom prst="rect">
            <a:avLst/>
          </a:prstGeom>
          <a:noFill/>
          <a:ln w="9525">
            <a:noFill/>
            <a:miter lim="800000"/>
            <a:headEnd/>
            <a:tailEnd/>
          </a:ln>
        </p:spPr>
        <p:txBody>
          <a:bodyPr>
            <a:prstTxWarp prst="textNoShape">
              <a:avLst/>
            </a:prstTxWarp>
            <a:spAutoFit/>
          </a:bodyPr>
          <a:lstStyle/>
          <a:p>
            <a:pPr algn="ctr"/>
            <a:r>
              <a:rPr lang="en-US" sz="1000">
                <a:ea typeface="Arial" charset="0"/>
                <a:cs typeface="Arial" charset="0"/>
              </a:rPr>
              <a:t>Pop Bubbles</a:t>
            </a:r>
          </a:p>
        </p:txBody>
      </p:sp>
      <p:grpSp>
        <p:nvGrpSpPr>
          <p:cNvPr id="46094" name="Group 198"/>
          <p:cNvGrpSpPr>
            <a:grpSpLocks/>
          </p:cNvGrpSpPr>
          <p:nvPr/>
        </p:nvGrpSpPr>
        <p:grpSpPr bwMode="auto">
          <a:xfrm>
            <a:off x="3733800" y="3451225"/>
            <a:ext cx="1609725" cy="1263650"/>
            <a:chOff x="4803775" y="1003300"/>
            <a:chExt cx="2047875" cy="1458334"/>
          </a:xfrm>
        </p:grpSpPr>
        <p:sp>
          <p:nvSpPr>
            <p:cNvPr id="200" name="Oval 199"/>
            <p:cNvSpPr/>
            <p:nvPr/>
          </p:nvSpPr>
          <p:spPr bwMode="auto">
            <a:xfrm>
              <a:off x="5320793" y="1776437"/>
              <a:ext cx="212059" cy="76947"/>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cxnSp>
          <p:nvCxnSpPr>
            <p:cNvPr id="202" name="Straight Arrow Connector 201"/>
            <p:cNvCxnSpPr/>
            <p:nvPr/>
          </p:nvCxnSpPr>
          <p:spPr bwMode="auto">
            <a:xfrm>
              <a:off x="4834070" y="1805750"/>
              <a:ext cx="411999" cy="1833"/>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
          <p:nvSpPr>
            <p:cNvPr id="207" name="Oval 206"/>
            <p:cNvSpPr/>
            <p:nvPr/>
          </p:nvSpPr>
          <p:spPr bwMode="auto">
            <a:xfrm>
              <a:off x="6084202" y="1404526"/>
              <a:ext cx="187823" cy="56794"/>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sp>
          <p:nvSpPr>
            <p:cNvPr id="208" name="Oval 207"/>
            <p:cNvSpPr/>
            <p:nvPr/>
          </p:nvSpPr>
          <p:spPr bwMode="auto">
            <a:xfrm>
              <a:off x="6084202" y="1780101"/>
              <a:ext cx="228216" cy="62291"/>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cxnSp>
          <p:nvCxnSpPr>
            <p:cNvPr id="210" name="Straight Arrow Connector 209"/>
            <p:cNvCxnSpPr/>
            <p:nvPr/>
          </p:nvCxnSpPr>
          <p:spPr bwMode="auto">
            <a:xfrm>
              <a:off x="5625753" y="1794758"/>
              <a:ext cx="353429" cy="0"/>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
          <p:nvSpPr>
            <p:cNvPr id="213" name="TextBox 31"/>
            <p:cNvSpPr txBox="1">
              <a:spLocks noChangeArrowheads="1"/>
            </p:cNvSpPr>
            <p:nvPr/>
          </p:nvSpPr>
          <p:spPr bwMode="auto">
            <a:xfrm>
              <a:off x="6055927" y="1928500"/>
              <a:ext cx="272647" cy="53313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a:prstTxWarp prst="textNoShape">
                <a:avLst/>
              </a:prstTxWarp>
              <a:spAutoFit/>
            </a:bodyPr>
            <a:lstStyle/>
            <a:p>
              <a:pPr>
                <a:defRPr/>
              </a:pPr>
              <a:r>
                <a:rPr lang="en-US" sz="1200" dirty="0">
                  <a:solidFill>
                    <a:srgbClr val="000000"/>
                  </a:solidFill>
                  <a:ea typeface="ＭＳ Ｐゴシック" charset="-128"/>
                  <a:cs typeface="ＭＳ Ｐゴシック" charset="-128"/>
                </a:rPr>
                <a:t>B</a:t>
              </a:r>
            </a:p>
          </p:txBody>
        </p:sp>
        <p:sp>
          <p:nvSpPr>
            <p:cNvPr id="217" name="TextBox 30"/>
            <p:cNvSpPr txBox="1">
              <a:spLocks noChangeArrowheads="1"/>
            </p:cNvSpPr>
            <p:nvPr/>
          </p:nvSpPr>
          <p:spPr bwMode="auto">
            <a:xfrm>
              <a:off x="6007457" y="1093072"/>
              <a:ext cx="533175" cy="318782"/>
            </a:xfrm>
            <a:prstGeom prst="rect">
              <a:avLst/>
            </a:prstGeom>
            <a:noFill/>
            <a:ln w="9525">
              <a:noFill/>
              <a:miter lim="800000"/>
              <a:headEnd/>
              <a:tailEnd/>
            </a:ln>
          </p:spPr>
          <p:txBody>
            <a:bodyPr>
              <a:prstTxWarp prst="textNoShape">
                <a:avLst/>
              </a:prstTxWarp>
              <a:spAutoFit/>
            </a:bodyPr>
            <a:lstStyle/>
            <a:p>
              <a:pPr>
                <a:defRPr/>
              </a:pPr>
              <a:r>
                <a:rPr lang="en-US" sz="1200" dirty="0">
                  <a:latin typeface="+mn-lt"/>
                </a:rPr>
                <a:t>B’</a:t>
              </a:r>
            </a:p>
          </p:txBody>
        </p:sp>
        <p:cxnSp>
          <p:nvCxnSpPr>
            <p:cNvPr id="219" name="Straight Arrow Connector 218"/>
            <p:cNvCxnSpPr/>
            <p:nvPr/>
          </p:nvCxnSpPr>
          <p:spPr bwMode="auto">
            <a:xfrm flipV="1">
              <a:off x="5615654" y="1461319"/>
              <a:ext cx="315058" cy="227178"/>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220" name="TextBox 30"/>
            <p:cNvSpPr txBox="1">
              <a:spLocks noChangeArrowheads="1"/>
            </p:cNvSpPr>
            <p:nvPr/>
          </p:nvSpPr>
          <p:spPr bwMode="auto">
            <a:xfrm>
              <a:off x="5290499" y="1488801"/>
              <a:ext cx="351411" cy="533134"/>
            </a:xfrm>
            <a:prstGeom prst="rect">
              <a:avLst/>
            </a:prstGeom>
            <a:noFill/>
            <a:ln w="9525">
              <a:noFill/>
              <a:miter lim="800000"/>
              <a:headEnd/>
              <a:tailEnd/>
            </a:ln>
          </p:spPr>
          <p:txBody>
            <a:bodyPr>
              <a:prstTxWarp prst="textNoShape">
                <a:avLst/>
              </a:prstTxWarp>
              <a:spAutoFit/>
            </a:bodyPr>
            <a:lstStyle/>
            <a:p>
              <a:pPr>
                <a:defRPr/>
              </a:pPr>
              <a:r>
                <a:rPr lang="en-US" sz="1200" dirty="0">
                  <a:latin typeface="+mn-lt"/>
                </a:rPr>
                <a:t>A</a:t>
              </a:r>
            </a:p>
          </p:txBody>
        </p:sp>
        <p:cxnSp>
          <p:nvCxnSpPr>
            <p:cNvPr id="221" name="Straight Arrow Connector 220"/>
            <p:cNvCxnSpPr/>
            <p:nvPr/>
          </p:nvCxnSpPr>
          <p:spPr bwMode="auto">
            <a:xfrm>
              <a:off x="6463887" y="1811247"/>
              <a:ext cx="353431" cy="1832"/>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
          <p:nvSpPr>
            <p:cNvPr id="222" name="Rectangle 221"/>
            <p:cNvSpPr/>
            <p:nvPr/>
          </p:nvSpPr>
          <p:spPr bwMode="auto">
            <a:xfrm>
              <a:off x="4803775" y="1003300"/>
              <a:ext cx="2047875" cy="1434518"/>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grpSp>
      <p:sp>
        <p:nvSpPr>
          <p:cNvPr id="46095" name="TextBox 135"/>
          <p:cNvSpPr txBox="1">
            <a:spLocks noChangeArrowheads="1"/>
          </p:cNvSpPr>
          <p:nvPr/>
        </p:nvSpPr>
        <p:spPr bwMode="auto">
          <a:xfrm>
            <a:off x="3886200" y="3114675"/>
            <a:ext cx="1600200" cy="246063"/>
          </a:xfrm>
          <a:prstGeom prst="rect">
            <a:avLst/>
          </a:prstGeom>
          <a:noFill/>
          <a:ln w="9525">
            <a:noFill/>
            <a:miter lim="800000"/>
            <a:headEnd/>
            <a:tailEnd/>
          </a:ln>
        </p:spPr>
        <p:txBody>
          <a:bodyPr>
            <a:prstTxWarp prst="textNoShape">
              <a:avLst/>
            </a:prstTxWarp>
            <a:spAutoFit/>
          </a:bodyPr>
          <a:lstStyle/>
          <a:p>
            <a:pPr algn="ctr"/>
            <a:r>
              <a:rPr lang="en-US" sz="1000">
                <a:ea typeface="Arial" charset="0"/>
                <a:cs typeface="Arial" charset="0"/>
              </a:rPr>
              <a:t>Clip Tips</a:t>
            </a:r>
          </a:p>
        </p:txBody>
      </p:sp>
      <p:grpSp>
        <p:nvGrpSpPr>
          <p:cNvPr id="46096" name="Group 223"/>
          <p:cNvGrpSpPr>
            <a:grpSpLocks/>
          </p:cNvGrpSpPr>
          <p:nvPr/>
        </p:nvGrpSpPr>
        <p:grpSpPr bwMode="auto">
          <a:xfrm>
            <a:off x="5410200" y="3457575"/>
            <a:ext cx="1824038" cy="1335088"/>
            <a:chOff x="4787900" y="2870200"/>
            <a:chExt cx="2063750" cy="1491983"/>
          </a:xfrm>
        </p:grpSpPr>
        <p:sp>
          <p:nvSpPr>
            <p:cNvPr id="225" name="Oval 224"/>
            <p:cNvSpPr/>
            <p:nvPr/>
          </p:nvSpPr>
          <p:spPr bwMode="auto">
            <a:xfrm>
              <a:off x="4922610" y="3693363"/>
              <a:ext cx="211943" cy="76285"/>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226" name="Oval 225"/>
            <p:cNvSpPr/>
            <p:nvPr/>
          </p:nvSpPr>
          <p:spPr bwMode="auto">
            <a:xfrm>
              <a:off x="5684168" y="3322585"/>
              <a:ext cx="190389" cy="5677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sp>
          <p:nvSpPr>
            <p:cNvPr id="227" name="Oval 226"/>
            <p:cNvSpPr/>
            <p:nvPr/>
          </p:nvSpPr>
          <p:spPr bwMode="auto">
            <a:xfrm>
              <a:off x="5684168" y="3696911"/>
              <a:ext cx="229904" cy="63866"/>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cxnSp>
          <p:nvCxnSpPr>
            <p:cNvPr id="228" name="Straight Arrow Connector 227"/>
            <p:cNvCxnSpPr/>
            <p:nvPr/>
          </p:nvCxnSpPr>
          <p:spPr bwMode="auto">
            <a:xfrm>
              <a:off x="5227952" y="3711103"/>
              <a:ext cx="352041" cy="1775"/>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sp>
          <p:nvSpPr>
            <p:cNvPr id="229" name="TextBox 31"/>
            <p:cNvSpPr txBox="1">
              <a:spLocks noChangeArrowheads="1"/>
            </p:cNvSpPr>
            <p:nvPr/>
          </p:nvSpPr>
          <p:spPr bwMode="auto">
            <a:xfrm>
              <a:off x="5659022" y="3845932"/>
              <a:ext cx="271215" cy="516251"/>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a:prstTxWarp prst="textNoShape">
                <a:avLst/>
              </a:prstTxWarp>
              <a:spAutoFit/>
            </a:bodyPr>
            <a:lstStyle/>
            <a:p>
              <a:pPr>
                <a:defRPr/>
              </a:pPr>
              <a:r>
                <a:rPr lang="en-US" sz="1200" dirty="0">
                  <a:solidFill>
                    <a:srgbClr val="000000"/>
                  </a:solidFill>
                  <a:ea typeface="ＭＳ Ｐゴシック" charset="-128"/>
                  <a:cs typeface="ＭＳ Ｐゴシック" charset="-128"/>
                </a:rPr>
                <a:t>B</a:t>
              </a:r>
            </a:p>
          </p:txBody>
        </p:sp>
        <p:sp>
          <p:nvSpPr>
            <p:cNvPr id="230" name="TextBox 30"/>
            <p:cNvSpPr txBox="1">
              <a:spLocks noChangeArrowheads="1"/>
            </p:cNvSpPr>
            <p:nvPr/>
          </p:nvSpPr>
          <p:spPr bwMode="auto">
            <a:xfrm>
              <a:off x="5626692" y="3038736"/>
              <a:ext cx="533449" cy="308686"/>
            </a:xfrm>
            <a:prstGeom prst="rect">
              <a:avLst/>
            </a:prstGeom>
            <a:noFill/>
            <a:ln w="9525">
              <a:noFill/>
              <a:miter lim="800000"/>
              <a:headEnd/>
              <a:tailEnd/>
            </a:ln>
          </p:spPr>
          <p:txBody>
            <a:bodyPr>
              <a:prstTxWarp prst="textNoShape">
                <a:avLst/>
              </a:prstTxWarp>
              <a:spAutoFit/>
            </a:bodyPr>
            <a:lstStyle/>
            <a:p>
              <a:pPr>
                <a:defRPr/>
              </a:pPr>
              <a:r>
                <a:rPr lang="en-US" sz="1200">
                  <a:latin typeface="+mn-lt"/>
                </a:rPr>
                <a:t>B’</a:t>
              </a:r>
            </a:p>
          </p:txBody>
        </p:sp>
        <p:cxnSp>
          <p:nvCxnSpPr>
            <p:cNvPr id="231" name="Straight Arrow Connector 230"/>
            <p:cNvCxnSpPr/>
            <p:nvPr/>
          </p:nvCxnSpPr>
          <p:spPr bwMode="auto">
            <a:xfrm flipV="1">
              <a:off x="5217175" y="3379355"/>
              <a:ext cx="316118" cy="227079"/>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232" name="TextBox 30"/>
            <p:cNvSpPr txBox="1">
              <a:spLocks noChangeArrowheads="1"/>
            </p:cNvSpPr>
            <p:nvPr/>
          </p:nvSpPr>
          <p:spPr bwMode="auto">
            <a:xfrm>
              <a:off x="4881299" y="3342099"/>
              <a:ext cx="350245" cy="308686"/>
            </a:xfrm>
            <a:prstGeom prst="rect">
              <a:avLst/>
            </a:prstGeom>
            <a:noFill/>
            <a:ln w="9525">
              <a:noFill/>
              <a:miter lim="800000"/>
              <a:headEnd/>
              <a:tailEnd/>
            </a:ln>
          </p:spPr>
          <p:txBody>
            <a:bodyPr>
              <a:prstTxWarp prst="textNoShape">
                <a:avLst/>
              </a:prstTxWarp>
              <a:spAutoFit/>
            </a:bodyPr>
            <a:lstStyle/>
            <a:p>
              <a:pPr>
                <a:defRPr/>
              </a:pPr>
              <a:r>
                <a:rPr lang="en-US" sz="1200" dirty="0">
                  <a:latin typeface="+mn-lt"/>
                </a:rPr>
                <a:t>A</a:t>
              </a:r>
            </a:p>
          </p:txBody>
        </p:sp>
        <p:cxnSp>
          <p:nvCxnSpPr>
            <p:cNvPr id="233" name="Straight Arrow Connector 232"/>
            <p:cNvCxnSpPr/>
            <p:nvPr/>
          </p:nvCxnSpPr>
          <p:spPr bwMode="auto">
            <a:xfrm>
              <a:off x="6064947" y="3728844"/>
              <a:ext cx="353836" cy="1775"/>
            </a:xfrm>
            <a:prstGeom prst="straightConnector1">
              <a:avLst/>
            </a:prstGeom>
            <a:ln>
              <a:tailEnd type="triangle"/>
            </a:ln>
          </p:spPr>
          <p:style>
            <a:lnRef idx="1">
              <a:schemeClr val="accent4"/>
            </a:lnRef>
            <a:fillRef idx="3">
              <a:schemeClr val="accent4"/>
            </a:fillRef>
            <a:effectRef idx="2">
              <a:schemeClr val="accent4"/>
            </a:effectRef>
            <a:fontRef idx="minor">
              <a:schemeClr val="lt1"/>
            </a:fontRef>
          </p:style>
        </p:cxnSp>
        <p:cxnSp>
          <p:nvCxnSpPr>
            <p:cNvPr id="234" name="Straight Arrow Connector 233"/>
            <p:cNvCxnSpPr/>
            <p:nvPr/>
          </p:nvCxnSpPr>
          <p:spPr bwMode="auto">
            <a:xfrm>
              <a:off x="6064947" y="3379355"/>
              <a:ext cx="314322" cy="188050"/>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235" name="Oval 234"/>
            <p:cNvSpPr/>
            <p:nvPr/>
          </p:nvSpPr>
          <p:spPr bwMode="auto">
            <a:xfrm>
              <a:off x="6569658" y="3682718"/>
              <a:ext cx="158059" cy="76285"/>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236" name="TextBox 30"/>
            <p:cNvSpPr txBox="1">
              <a:spLocks noChangeArrowheads="1"/>
            </p:cNvSpPr>
            <p:nvPr/>
          </p:nvSpPr>
          <p:spPr bwMode="auto">
            <a:xfrm>
              <a:off x="6501405" y="3331455"/>
              <a:ext cx="350245" cy="308686"/>
            </a:xfrm>
            <a:prstGeom prst="rect">
              <a:avLst/>
            </a:prstGeom>
            <a:noFill/>
            <a:ln w="9525">
              <a:noFill/>
              <a:miter lim="800000"/>
              <a:headEnd/>
              <a:tailEnd/>
            </a:ln>
          </p:spPr>
          <p:txBody>
            <a:bodyPr>
              <a:prstTxWarp prst="textNoShape">
                <a:avLst/>
              </a:prstTxWarp>
              <a:spAutoFit/>
            </a:bodyPr>
            <a:lstStyle/>
            <a:p>
              <a:pPr>
                <a:defRPr/>
              </a:pPr>
              <a:r>
                <a:rPr lang="en-US" sz="1200" dirty="0">
                  <a:latin typeface="+mn-lt"/>
                </a:rPr>
                <a:t>C</a:t>
              </a:r>
            </a:p>
          </p:txBody>
        </p:sp>
        <p:sp>
          <p:nvSpPr>
            <p:cNvPr id="237" name="Rectangle 236"/>
            <p:cNvSpPr/>
            <p:nvPr/>
          </p:nvSpPr>
          <p:spPr bwMode="auto">
            <a:xfrm>
              <a:off x="4787900" y="2870200"/>
              <a:ext cx="2047584" cy="1435213"/>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grpSp>
      <p:grpSp>
        <p:nvGrpSpPr>
          <p:cNvPr id="46097" name="Group 257"/>
          <p:cNvGrpSpPr>
            <a:grpSpLocks/>
          </p:cNvGrpSpPr>
          <p:nvPr/>
        </p:nvGrpSpPr>
        <p:grpSpPr bwMode="auto">
          <a:xfrm>
            <a:off x="7448550" y="3470275"/>
            <a:ext cx="1619250" cy="1420813"/>
            <a:chOff x="4800600" y="4737100"/>
            <a:chExt cx="2047875" cy="1603495"/>
          </a:xfrm>
        </p:grpSpPr>
        <p:sp>
          <p:nvSpPr>
            <p:cNvPr id="259" name="Rectangle 258"/>
            <p:cNvSpPr/>
            <p:nvPr/>
          </p:nvSpPr>
          <p:spPr bwMode="auto">
            <a:xfrm>
              <a:off x="4800600" y="4737100"/>
              <a:ext cx="2047875" cy="1435083"/>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260" name="Oval 259"/>
            <p:cNvSpPr/>
            <p:nvPr/>
          </p:nvSpPr>
          <p:spPr bwMode="auto">
            <a:xfrm>
              <a:off x="5326623" y="5229794"/>
              <a:ext cx="228880" cy="75248"/>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261" name="Oval 260"/>
            <p:cNvSpPr/>
            <p:nvPr/>
          </p:nvSpPr>
          <p:spPr bwMode="auto">
            <a:xfrm>
              <a:off x="6089557" y="5231585"/>
              <a:ext cx="228880" cy="64498"/>
            </a:xfrm>
            <a:prstGeom prst="ellipse">
              <a:avLst/>
            </a:prstGeom>
          </p:spPr>
          <p:style>
            <a:lnRef idx="1">
              <a:schemeClr val="accent4"/>
            </a:lnRef>
            <a:fillRef idx="3">
              <a:schemeClr val="accent4"/>
            </a:fillRef>
            <a:effectRef idx="2">
              <a:schemeClr val="accent4"/>
            </a:effectRef>
            <a:fontRef idx="minor">
              <a:schemeClr val="lt1"/>
            </a:fontRef>
          </p:style>
          <p:txBody>
            <a:bodyPr anchor="ctr">
              <a:prstTxWarp prst="textNoShape">
                <a:avLst/>
              </a:prstTxWarp>
            </a:bodyPr>
            <a:lstStyle/>
            <a:p>
              <a:pPr algn="ctr">
                <a:defRPr/>
              </a:pPr>
              <a:endParaRPr lang="en-US" sz="1200">
                <a:solidFill>
                  <a:srgbClr val="000000"/>
                </a:solidFill>
                <a:ea typeface="ＭＳ Ｐゴシック" charset="-128"/>
                <a:cs typeface="ＭＳ Ｐゴシック" charset="-128"/>
              </a:endParaRPr>
            </a:p>
          </p:txBody>
        </p:sp>
        <p:cxnSp>
          <p:nvCxnSpPr>
            <p:cNvPr id="262" name="Straight Arrow Connector 261"/>
            <p:cNvCxnSpPr/>
            <p:nvPr/>
          </p:nvCxnSpPr>
          <p:spPr bwMode="auto">
            <a:xfrm>
              <a:off x="5631796" y="5245918"/>
              <a:ext cx="353359" cy="1792"/>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sp>
          <p:nvSpPr>
            <p:cNvPr id="263" name="TextBox 31"/>
            <p:cNvSpPr txBox="1">
              <a:spLocks noChangeArrowheads="1"/>
            </p:cNvSpPr>
            <p:nvPr/>
          </p:nvSpPr>
          <p:spPr bwMode="auto">
            <a:xfrm>
              <a:off x="6047395" y="4891179"/>
              <a:ext cx="273050" cy="521360"/>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a:prstTxWarp prst="textNoShape">
                <a:avLst/>
              </a:prstTxWarp>
              <a:spAutoFit/>
            </a:bodyPr>
            <a:lstStyle/>
            <a:p>
              <a:pPr>
                <a:defRPr/>
              </a:pPr>
              <a:r>
                <a:rPr lang="en-US" sz="1200" dirty="0">
                  <a:solidFill>
                    <a:srgbClr val="000000"/>
                  </a:solidFill>
                  <a:ea typeface="ＭＳ Ｐゴシック" charset="-128"/>
                  <a:cs typeface="ＭＳ Ｐゴシック" charset="-128"/>
                </a:rPr>
                <a:t>B</a:t>
              </a:r>
            </a:p>
          </p:txBody>
        </p:sp>
        <p:sp>
          <p:nvSpPr>
            <p:cNvPr id="264" name="TextBox 30"/>
            <p:cNvSpPr txBox="1">
              <a:spLocks noChangeArrowheads="1"/>
            </p:cNvSpPr>
            <p:nvPr/>
          </p:nvSpPr>
          <p:spPr bwMode="auto">
            <a:xfrm>
              <a:off x="5286468" y="4876846"/>
              <a:ext cx="351352" cy="521360"/>
            </a:xfrm>
            <a:prstGeom prst="rect">
              <a:avLst/>
            </a:prstGeom>
            <a:noFill/>
            <a:ln w="9525">
              <a:noFill/>
              <a:miter lim="800000"/>
              <a:headEnd/>
              <a:tailEnd/>
            </a:ln>
          </p:spPr>
          <p:txBody>
            <a:bodyPr>
              <a:prstTxWarp prst="textNoShape">
                <a:avLst/>
              </a:prstTxWarp>
              <a:spAutoFit/>
            </a:bodyPr>
            <a:lstStyle/>
            <a:p>
              <a:pPr>
                <a:defRPr/>
              </a:pPr>
              <a:r>
                <a:rPr lang="en-US" sz="1200">
                  <a:latin typeface="+mn-lt"/>
                </a:rPr>
                <a:t>A</a:t>
              </a:r>
            </a:p>
          </p:txBody>
        </p:sp>
        <p:cxnSp>
          <p:nvCxnSpPr>
            <p:cNvPr id="265" name="Straight Arrow Connector 264"/>
            <p:cNvCxnSpPr/>
            <p:nvPr/>
          </p:nvCxnSpPr>
          <p:spPr bwMode="auto">
            <a:xfrm>
              <a:off x="5639827" y="5718904"/>
              <a:ext cx="353359"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266" name="Oval 265"/>
            <p:cNvSpPr/>
            <p:nvPr/>
          </p:nvSpPr>
          <p:spPr bwMode="auto">
            <a:xfrm>
              <a:off x="6115658" y="5692031"/>
              <a:ext cx="228880" cy="75248"/>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267" name="TextBox 30"/>
            <p:cNvSpPr txBox="1">
              <a:spLocks noChangeArrowheads="1"/>
            </p:cNvSpPr>
            <p:nvPr/>
          </p:nvSpPr>
          <p:spPr bwMode="auto">
            <a:xfrm>
              <a:off x="6079519" y="5819235"/>
              <a:ext cx="349343" cy="521360"/>
            </a:xfrm>
            <a:prstGeom prst="rect">
              <a:avLst/>
            </a:prstGeom>
            <a:noFill/>
            <a:ln w="9525">
              <a:noFill/>
              <a:miter lim="800000"/>
              <a:headEnd/>
              <a:tailEnd/>
            </a:ln>
          </p:spPr>
          <p:txBody>
            <a:bodyPr>
              <a:prstTxWarp prst="textNoShape">
                <a:avLst/>
              </a:prstTxWarp>
              <a:spAutoFit/>
            </a:bodyPr>
            <a:lstStyle/>
            <a:p>
              <a:pPr>
                <a:defRPr/>
              </a:pPr>
              <a:r>
                <a:rPr lang="en-US" sz="1200" dirty="0">
                  <a:latin typeface="+mn-lt"/>
                </a:rPr>
                <a:t>D</a:t>
              </a:r>
            </a:p>
          </p:txBody>
        </p:sp>
        <p:sp>
          <p:nvSpPr>
            <p:cNvPr id="268" name="Oval 267"/>
            <p:cNvSpPr/>
            <p:nvPr/>
          </p:nvSpPr>
          <p:spPr bwMode="auto">
            <a:xfrm>
              <a:off x="5360755" y="5692031"/>
              <a:ext cx="228880" cy="75248"/>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sp>
          <p:nvSpPr>
            <p:cNvPr id="269" name="TextBox 30"/>
            <p:cNvSpPr txBox="1">
              <a:spLocks noChangeArrowheads="1"/>
            </p:cNvSpPr>
            <p:nvPr/>
          </p:nvSpPr>
          <p:spPr bwMode="auto">
            <a:xfrm>
              <a:off x="5316585" y="5819235"/>
              <a:ext cx="351350" cy="521360"/>
            </a:xfrm>
            <a:prstGeom prst="rect">
              <a:avLst/>
            </a:prstGeom>
            <a:noFill/>
            <a:ln w="9525">
              <a:noFill/>
              <a:miter lim="800000"/>
              <a:headEnd/>
              <a:tailEnd/>
            </a:ln>
          </p:spPr>
          <p:txBody>
            <a:bodyPr>
              <a:prstTxWarp prst="textNoShape">
                <a:avLst/>
              </a:prstTxWarp>
              <a:spAutoFit/>
            </a:bodyPr>
            <a:lstStyle/>
            <a:p>
              <a:pPr>
                <a:defRPr/>
              </a:pPr>
              <a:r>
                <a:rPr lang="en-US" sz="1200" dirty="0">
                  <a:latin typeface="+mn-lt"/>
                </a:rPr>
                <a:t>C</a:t>
              </a:r>
            </a:p>
          </p:txBody>
        </p:sp>
        <p:sp>
          <p:nvSpPr>
            <p:cNvPr id="270" name="Oval 269"/>
            <p:cNvSpPr/>
            <p:nvPr/>
          </p:nvSpPr>
          <p:spPr bwMode="auto">
            <a:xfrm rot="1642621">
              <a:off x="5732182" y="5459121"/>
              <a:ext cx="210811" cy="77039"/>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sz="1200">
                <a:solidFill>
                  <a:srgbClr val="FFFFFF"/>
                </a:solidFill>
                <a:ea typeface="ＭＳ Ｐゴシック" charset="-128"/>
                <a:cs typeface="ＭＳ Ｐゴシック" charset="-128"/>
              </a:endParaRPr>
            </a:p>
          </p:txBody>
        </p:sp>
        <p:cxnSp>
          <p:nvCxnSpPr>
            <p:cNvPr id="271" name="Straight Arrow Connector 270"/>
            <p:cNvCxnSpPr/>
            <p:nvPr/>
          </p:nvCxnSpPr>
          <p:spPr bwMode="auto">
            <a:xfrm rot="1642621">
              <a:off x="5555503" y="5378498"/>
              <a:ext cx="136525" cy="1792"/>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cxnSp>
          <p:nvCxnSpPr>
            <p:cNvPr id="272" name="Straight Arrow Connector 271"/>
            <p:cNvCxnSpPr/>
            <p:nvPr/>
          </p:nvCxnSpPr>
          <p:spPr bwMode="auto">
            <a:xfrm rot="1642621">
              <a:off x="5973109" y="5616783"/>
              <a:ext cx="138533" cy="1791"/>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273" name="TextBox 31"/>
            <p:cNvSpPr txBox="1">
              <a:spLocks noChangeArrowheads="1"/>
            </p:cNvSpPr>
            <p:nvPr/>
          </p:nvSpPr>
          <p:spPr bwMode="auto">
            <a:xfrm>
              <a:off x="5820522" y="5258460"/>
              <a:ext cx="261004" cy="519568"/>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a:prstTxWarp prst="textNoShape">
                <a:avLst/>
              </a:prstTxWarp>
              <a:spAutoFit/>
            </a:bodyPr>
            <a:lstStyle/>
            <a:p>
              <a:pPr>
                <a:defRPr/>
              </a:pPr>
              <a:r>
                <a:rPr lang="en-US" sz="1200" dirty="0">
                  <a:solidFill>
                    <a:srgbClr val="000000"/>
                  </a:solidFill>
                  <a:ea typeface="ＭＳ Ｐゴシック" charset="-128"/>
                  <a:cs typeface="ＭＳ Ｐゴシック" charset="-128"/>
                </a:rPr>
                <a:t>x</a:t>
              </a:r>
            </a:p>
          </p:txBody>
        </p:sp>
        <p:cxnSp>
          <p:nvCxnSpPr>
            <p:cNvPr id="274" name="Straight Arrow Connector 273"/>
            <p:cNvCxnSpPr/>
            <p:nvPr/>
          </p:nvCxnSpPr>
          <p:spPr bwMode="auto">
            <a:xfrm>
              <a:off x="4892955" y="5256668"/>
              <a:ext cx="351352" cy="1792"/>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cxnSp>
          <p:nvCxnSpPr>
            <p:cNvPr id="275" name="Straight Arrow Connector 274"/>
            <p:cNvCxnSpPr/>
            <p:nvPr/>
          </p:nvCxnSpPr>
          <p:spPr bwMode="auto">
            <a:xfrm>
              <a:off x="6428862" y="5258460"/>
              <a:ext cx="353359" cy="1791"/>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cxnSp>
          <p:nvCxnSpPr>
            <p:cNvPr id="276" name="Straight Arrow Connector 275"/>
            <p:cNvCxnSpPr/>
            <p:nvPr/>
          </p:nvCxnSpPr>
          <p:spPr bwMode="auto">
            <a:xfrm>
              <a:off x="6428862" y="5715321"/>
              <a:ext cx="353359" cy="1792"/>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277" name="Straight Arrow Connector 276"/>
            <p:cNvCxnSpPr/>
            <p:nvPr/>
          </p:nvCxnSpPr>
          <p:spPr bwMode="auto">
            <a:xfrm>
              <a:off x="4876893" y="5715321"/>
              <a:ext cx="351352" cy="1792"/>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grpSp>
      <p:pic>
        <p:nvPicPr>
          <p:cNvPr id="46098" name="Picture 197" descr="contrail.jpg"/>
          <p:cNvPicPr>
            <a:picLocks noChangeAspect="1"/>
          </p:cNvPicPr>
          <p:nvPr/>
        </p:nvPicPr>
        <p:blipFill>
          <a:blip r:embed="rId2"/>
          <a:srcRect/>
          <a:stretch>
            <a:fillRect/>
          </a:stretch>
        </p:blipFill>
        <p:spPr bwMode="auto">
          <a:xfrm>
            <a:off x="7467600" y="152400"/>
            <a:ext cx="1506538" cy="990600"/>
          </a:xfrm>
          <a:prstGeom prst="rect">
            <a:avLst/>
          </a:prstGeom>
          <a:noFill/>
          <a:ln w="9525">
            <a:noFill/>
            <a:miter lim="800000"/>
            <a:headEnd/>
            <a:tailEnd/>
          </a:ln>
        </p:spPr>
      </p:pic>
      <p:sp>
        <p:nvSpPr>
          <p:cNvPr id="46099" name="TextBox 4"/>
          <p:cNvSpPr txBox="1">
            <a:spLocks noChangeArrowheads="1"/>
          </p:cNvSpPr>
          <p:nvPr/>
        </p:nvSpPr>
        <p:spPr bwMode="auto">
          <a:xfrm>
            <a:off x="914400" y="6135688"/>
            <a:ext cx="6705600" cy="646112"/>
          </a:xfrm>
          <a:prstGeom prst="rect">
            <a:avLst/>
          </a:prstGeom>
          <a:noFill/>
          <a:ln w="9525">
            <a:noFill/>
            <a:miter lim="800000"/>
            <a:headEnd/>
            <a:tailEnd/>
          </a:ln>
        </p:spPr>
        <p:txBody>
          <a:bodyPr>
            <a:prstTxWarp prst="textNoShape">
              <a:avLst/>
            </a:prstTxWarp>
            <a:spAutoFit/>
          </a:bodyPr>
          <a:lstStyle/>
          <a:p>
            <a:r>
              <a:rPr lang="en-US" b="1">
                <a:latin typeface="Gill Sans MT" charset="0"/>
              </a:rPr>
              <a:t>Assembly of Large Genomes with Cloud Computing.</a:t>
            </a:r>
          </a:p>
          <a:p>
            <a:r>
              <a:rPr lang="en-US">
                <a:latin typeface="Gill Sans MT" charset="0"/>
              </a:rPr>
              <a:t>Schatz MC, Sommer D, Kelley D, Pop M, </a:t>
            </a:r>
            <a:r>
              <a:rPr lang="en-US" i="1">
                <a:latin typeface="Gill Sans MT" charset="0"/>
              </a:rPr>
              <a:t>et al. In Preparation.</a:t>
            </a:r>
          </a:p>
        </p:txBody>
      </p:sp>
      <p:sp>
        <p:nvSpPr>
          <p:cNvPr id="46100" name="TextBox 144"/>
          <p:cNvSpPr txBox="1">
            <a:spLocks noChangeArrowheads="1"/>
          </p:cNvSpPr>
          <p:nvPr/>
        </p:nvSpPr>
        <p:spPr bwMode="auto">
          <a:xfrm>
            <a:off x="685800" y="696913"/>
            <a:ext cx="7675563" cy="369887"/>
          </a:xfrm>
          <a:prstGeom prst="rect">
            <a:avLst/>
          </a:prstGeom>
          <a:noFill/>
          <a:ln w="9525">
            <a:noFill/>
            <a:miter lim="800000"/>
            <a:headEnd/>
            <a:tailEnd/>
          </a:ln>
        </p:spPr>
        <p:txBody>
          <a:bodyPr>
            <a:prstTxWarp prst="textNoShape">
              <a:avLst/>
            </a:prstTxWarp>
            <a:spAutoFit/>
          </a:bodyPr>
          <a:lstStyle/>
          <a:p>
            <a:pPr algn="ctr"/>
            <a:r>
              <a:rPr lang="en-US"/>
              <a:t>http://contrail-bio.sourceforge.net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a:xfrm>
            <a:off x="409575" y="152400"/>
            <a:ext cx="8429625" cy="609600"/>
          </a:xfrm>
        </p:spPr>
        <p:txBody>
          <a:bodyPr/>
          <a:lstStyle/>
          <a:p>
            <a:r>
              <a:rPr lang="en-US" sz="4000" smtClean="0"/>
              <a:t>Fast Path Compression</a:t>
            </a:r>
          </a:p>
        </p:txBody>
      </p:sp>
      <p:sp>
        <p:nvSpPr>
          <p:cNvPr id="47107" name="Content Placeholder 2"/>
          <p:cNvSpPr>
            <a:spLocks noGrp="1"/>
          </p:cNvSpPr>
          <p:nvPr>
            <p:ph idx="1"/>
          </p:nvPr>
        </p:nvSpPr>
        <p:spPr>
          <a:xfrm>
            <a:off x="228600" y="977900"/>
            <a:ext cx="4648200" cy="1155700"/>
          </a:xfrm>
        </p:spPr>
        <p:txBody>
          <a:bodyPr/>
          <a:lstStyle/>
          <a:p>
            <a:pPr>
              <a:buFont typeface="Arial" charset="0"/>
              <a:buNone/>
            </a:pPr>
            <a:r>
              <a:rPr lang="en-US" sz="2400" smtClean="0"/>
              <a:t>	Challenges</a:t>
            </a:r>
          </a:p>
          <a:p>
            <a:pPr lvl="1"/>
            <a:r>
              <a:rPr lang="en-US" sz="1800" smtClean="0"/>
              <a:t>Nodes stored on different computers</a:t>
            </a:r>
          </a:p>
          <a:p>
            <a:pPr lvl="1"/>
            <a:r>
              <a:rPr lang="en-US" sz="1800" smtClean="0"/>
              <a:t>Nodes can only access direct neighbors</a:t>
            </a:r>
            <a:endParaRPr lang="en-US" sz="2000" smtClean="0"/>
          </a:p>
          <a:p>
            <a:pPr lvl="1"/>
            <a:endParaRPr lang="en-US" sz="2000" smtClean="0"/>
          </a:p>
          <a:p>
            <a:pPr lvl="1"/>
            <a:endParaRPr lang="en-US" sz="2000" smtClean="0"/>
          </a:p>
        </p:txBody>
      </p:sp>
      <p:grpSp>
        <p:nvGrpSpPr>
          <p:cNvPr id="2" name="Group 241"/>
          <p:cNvGrpSpPr>
            <a:grpSpLocks/>
          </p:cNvGrpSpPr>
          <p:nvPr/>
        </p:nvGrpSpPr>
        <p:grpSpPr bwMode="auto">
          <a:xfrm>
            <a:off x="6007100" y="4724400"/>
            <a:ext cx="2070100" cy="771525"/>
            <a:chOff x="5715000" y="5553075"/>
            <a:chExt cx="2070100" cy="771525"/>
          </a:xfrm>
        </p:grpSpPr>
        <p:sp>
          <p:nvSpPr>
            <p:cNvPr id="146" name="Oval 6"/>
            <p:cNvSpPr/>
            <p:nvPr/>
          </p:nvSpPr>
          <p:spPr bwMode="auto">
            <a:xfrm>
              <a:off x="5715000" y="5883275"/>
              <a:ext cx="76200" cy="762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47" name="Straight Arrow Connector 146"/>
            <p:cNvCxnSpPr/>
            <p:nvPr/>
          </p:nvCxnSpPr>
          <p:spPr bwMode="auto">
            <a:xfrm>
              <a:off x="5870575" y="5919788"/>
              <a:ext cx="287338" cy="158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148" name="Oval 6"/>
            <p:cNvSpPr/>
            <p:nvPr/>
          </p:nvSpPr>
          <p:spPr bwMode="auto">
            <a:xfrm rot="2031956" flipV="1">
              <a:off x="5880100" y="5553075"/>
              <a:ext cx="76200" cy="76200"/>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149" name="Straight Arrow Connector 148"/>
            <p:cNvCxnSpPr/>
            <p:nvPr/>
          </p:nvCxnSpPr>
          <p:spPr bwMode="auto">
            <a:xfrm rot="2031956" flipV="1">
              <a:off x="5991225" y="5735638"/>
              <a:ext cx="285750" cy="1587"/>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50" name="Oval 6"/>
            <p:cNvSpPr/>
            <p:nvPr/>
          </p:nvSpPr>
          <p:spPr bwMode="auto">
            <a:xfrm rot="19568044">
              <a:off x="5818188" y="6248400"/>
              <a:ext cx="76200" cy="7620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51" name="Straight Arrow Connector 150"/>
            <p:cNvCxnSpPr/>
            <p:nvPr/>
          </p:nvCxnSpPr>
          <p:spPr bwMode="auto">
            <a:xfrm rot="19568044">
              <a:off x="5929313" y="6140450"/>
              <a:ext cx="287337" cy="1588"/>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55" name="Oval 6"/>
            <p:cNvSpPr/>
            <p:nvPr/>
          </p:nvSpPr>
          <p:spPr bwMode="auto">
            <a:xfrm>
              <a:off x="6238875" y="5876925"/>
              <a:ext cx="960438" cy="85725"/>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56" name="Straight Arrow Connector 155"/>
            <p:cNvCxnSpPr/>
            <p:nvPr/>
          </p:nvCxnSpPr>
          <p:spPr bwMode="auto">
            <a:xfrm rot="8768044" flipH="1" flipV="1">
              <a:off x="7240588" y="5764213"/>
              <a:ext cx="287337" cy="1587"/>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57" name="Oval 6"/>
            <p:cNvSpPr/>
            <p:nvPr/>
          </p:nvSpPr>
          <p:spPr bwMode="auto">
            <a:xfrm rot="8768044" flipH="1" flipV="1">
              <a:off x="7562850" y="5581650"/>
              <a:ext cx="76200" cy="76200"/>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sp>
          <p:nvSpPr>
            <p:cNvPr id="158" name="Oval 6"/>
            <p:cNvSpPr/>
            <p:nvPr/>
          </p:nvSpPr>
          <p:spPr bwMode="auto">
            <a:xfrm>
              <a:off x="7708900" y="5886450"/>
              <a:ext cx="76200" cy="76200"/>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159" name="Straight Arrow Connector 158"/>
            <p:cNvCxnSpPr/>
            <p:nvPr/>
          </p:nvCxnSpPr>
          <p:spPr bwMode="auto">
            <a:xfrm>
              <a:off x="7334250" y="5922963"/>
              <a:ext cx="285750" cy="158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60" name="Straight Arrow Connector 159"/>
            <p:cNvCxnSpPr/>
            <p:nvPr/>
          </p:nvCxnSpPr>
          <p:spPr bwMode="auto">
            <a:xfrm rot="12831956" flipH="1">
              <a:off x="7240588" y="6140450"/>
              <a:ext cx="287337" cy="1588"/>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161" name="Oval 6"/>
            <p:cNvSpPr/>
            <p:nvPr/>
          </p:nvSpPr>
          <p:spPr bwMode="auto">
            <a:xfrm rot="12831956" flipH="1">
              <a:off x="7562850" y="6248400"/>
              <a:ext cx="76200" cy="7620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grpSp>
        <p:nvGrpSpPr>
          <p:cNvPr id="47109" name="Group 246"/>
          <p:cNvGrpSpPr>
            <a:grpSpLocks/>
          </p:cNvGrpSpPr>
          <p:nvPr/>
        </p:nvGrpSpPr>
        <p:grpSpPr bwMode="auto">
          <a:xfrm>
            <a:off x="5181600" y="1133475"/>
            <a:ext cx="3781425" cy="771525"/>
            <a:chOff x="5181600" y="1219200"/>
            <a:chExt cx="3781425" cy="771525"/>
          </a:xfrm>
        </p:grpSpPr>
        <p:cxnSp>
          <p:nvCxnSpPr>
            <p:cNvPr id="39" name="Straight Arrow Connector 38"/>
            <p:cNvCxnSpPr/>
            <p:nvPr/>
          </p:nvCxnSpPr>
          <p:spPr bwMode="auto">
            <a:xfrm>
              <a:off x="5859463" y="1585913"/>
              <a:ext cx="285750" cy="1587"/>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40" name="Oval 6"/>
            <p:cNvSpPr/>
            <p:nvPr/>
          </p:nvSpPr>
          <p:spPr bwMode="auto">
            <a:xfrm>
              <a:off x="6224588" y="1549400"/>
              <a:ext cx="76200" cy="7620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41" name="Straight Arrow Connector 40"/>
            <p:cNvCxnSpPr/>
            <p:nvPr/>
          </p:nvCxnSpPr>
          <p:spPr bwMode="auto">
            <a:xfrm>
              <a:off x="6380163" y="1585913"/>
              <a:ext cx="287337" cy="1587"/>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42" name="Oval 6"/>
            <p:cNvSpPr/>
            <p:nvPr/>
          </p:nvSpPr>
          <p:spPr bwMode="auto">
            <a:xfrm>
              <a:off x="6746875" y="1549400"/>
              <a:ext cx="76200" cy="7620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43" name="Straight Arrow Connector 42"/>
            <p:cNvCxnSpPr/>
            <p:nvPr/>
          </p:nvCxnSpPr>
          <p:spPr bwMode="auto">
            <a:xfrm>
              <a:off x="6902450" y="1585913"/>
              <a:ext cx="285750" cy="1587"/>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44" name="Oval 6"/>
            <p:cNvSpPr/>
            <p:nvPr/>
          </p:nvSpPr>
          <p:spPr bwMode="auto">
            <a:xfrm>
              <a:off x="7267575" y="1549400"/>
              <a:ext cx="76200" cy="7620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45" name="Oval 6"/>
            <p:cNvSpPr/>
            <p:nvPr/>
          </p:nvSpPr>
          <p:spPr bwMode="auto">
            <a:xfrm>
              <a:off x="5703888" y="1549400"/>
              <a:ext cx="76200" cy="7620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46" name="Oval 6"/>
            <p:cNvSpPr/>
            <p:nvPr/>
          </p:nvSpPr>
          <p:spPr bwMode="auto">
            <a:xfrm>
              <a:off x="5181600" y="1549400"/>
              <a:ext cx="76200" cy="762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47" name="Straight Arrow Connector 46"/>
            <p:cNvCxnSpPr/>
            <p:nvPr/>
          </p:nvCxnSpPr>
          <p:spPr bwMode="auto">
            <a:xfrm>
              <a:off x="5337175" y="1585913"/>
              <a:ext cx="287338" cy="158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48" name="Oval 6"/>
            <p:cNvSpPr/>
            <p:nvPr/>
          </p:nvSpPr>
          <p:spPr bwMode="auto">
            <a:xfrm rot="2031956" flipV="1">
              <a:off x="5346700" y="1219200"/>
              <a:ext cx="76200" cy="76200"/>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49" name="Straight Arrow Connector 48"/>
            <p:cNvCxnSpPr/>
            <p:nvPr/>
          </p:nvCxnSpPr>
          <p:spPr bwMode="auto">
            <a:xfrm rot="2031956" flipV="1">
              <a:off x="5457825" y="1401763"/>
              <a:ext cx="285750" cy="1587"/>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50" name="Oval 6"/>
            <p:cNvSpPr/>
            <p:nvPr/>
          </p:nvSpPr>
          <p:spPr bwMode="auto">
            <a:xfrm rot="19568044">
              <a:off x="5284788" y="1914525"/>
              <a:ext cx="76200" cy="7620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51" name="Straight Arrow Connector 50"/>
            <p:cNvCxnSpPr/>
            <p:nvPr/>
          </p:nvCxnSpPr>
          <p:spPr bwMode="auto">
            <a:xfrm rot="19568044">
              <a:off x="5395913" y="1806575"/>
              <a:ext cx="287337" cy="1588"/>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52" name="Straight Arrow Connector 51"/>
            <p:cNvCxnSpPr/>
            <p:nvPr/>
          </p:nvCxnSpPr>
          <p:spPr bwMode="auto">
            <a:xfrm>
              <a:off x="7412038" y="1581150"/>
              <a:ext cx="287337" cy="1588"/>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53" name="Oval 6"/>
            <p:cNvSpPr/>
            <p:nvPr/>
          </p:nvSpPr>
          <p:spPr bwMode="auto">
            <a:xfrm>
              <a:off x="7778750" y="1543050"/>
              <a:ext cx="76200" cy="7620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54" name="Straight Arrow Connector 53"/>
            <p:cNvCxnSpPr/>
            <p:nvPr/>
          </p:nvCxnSpPr>
          <p:spPr bwMode="auto">
            <a:xfrm>
              <a:off x="7934325" y="1581150"/>
              <a:ext cx="287338" cy="1588"/>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55" name="Oval 6"/>
            <p:cNvSpPr/>
            <p:nvPr/>
          </p:nvSpPr>
          <p:spPr bwMode="auto">
            <a:xfrm>
              <a:off x="8301038" y="1543050"/>
              <a:ext cx="76200" cy="7620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56" name="Straight Arrow Connector 55"/>
            <p:cNvCxnSpPr/>
            <p:nvPr/>
          </p:nvCxnSpPr>
          <p:spPr bwMode="auto">
            <a:xfrm rot="8768044" flipH="1" flipV="1">
              <a:off x="8418513" y="1430338"/>
              <a:ext cx="287337" cy="1587"/>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57" name="Oval 6"/>
            <p:cNvSpPr/>
            <p:nvPr/>
          </p:nvSpPr>
          <p:spPr bwMode="auto">
            <a:xfrm rot="8768044" flipH="1" flipV="1">
              <a:off x="8740775" y="1247775"/>
              <a:ext cx="76200" cy="76200"/>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sp>
          <p:nvSpPr>
            <p:cNvPr id="58" name="Oval 6"/>
            <p:cNvSpPr/>
            <p:nvPr/>
          </p:nvSpPr>
          <p:spPr bwMode="auto">
            <a:xfrm>
              <a:off x="8886825" y="1552575"/>
              <a:ext cx="76200" cy="76200"/>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59" name="Straight Arrow Connector 58"/>
            <p:cNvCxnSpPr/>
            <p:nvPr/>
          </p:nvCxnSpPr>
          <p:spPr bwMode="auto">
            <a:xfrm>
              <a:off x="8512175" y="1589088"/>
              <a:ext cx="285750" cy="158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60" name="Straight Arrow Connector 59"/>
            <p:cNvCxnSpPr/>
            <p:nvPr/>
          </p:nvCxnSpPr>
          <p:spPr bwMode="auto">
            <a:xfrm rot="12831956" flipH="1">
              <a:off x="8418513" y="1806575"/>
              <a:ext cx="287337" cy="1588"/>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61" name="Oval 6"/>
            <p:cNvSpPr/>
            <p:nvPr/>
          </p:nvSpPr>
          <p:spPr bwMode="auto">
            <a:xfrm rot="12831956" flipH="1">
              <a:off x="8740775" y="1914525"/>
              <a:ext cx="76200" cy="7620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grpSp>
        <p:nvGrpSpPr>
          <p:cNvPr id="4" name="Group 237"/>
          <p:cNvGrpSpPr>
            <a:grpSpLocks/>
          </p:cNvGrpSpPr>
          <p:nvPr/>
        </p:nvGrpSpPr>
        <p:grpSpPr bwMode="auto">
          <a:xfrm>
            <a:off x="5645150" y="1395413"/>
            <a:ext cx="2795588" cy="196850"/>
            <a:chOff x="5645405" y="1481245"/>
            <a:chExt cx="2795365" cy="196743"/>
          </a:xfrm>
        </p:grpSpPr>
        <p:sp>
          <p:nvSpPr>
            <p:cNvPr id="163" name="Oval 162"/>
            <p:cNvSpPr/>
            <p:nvPr/>
          </p:nvSpPr>
          <p:spPr bwMode="auto">
            <a:xfrm>
              <a:off x="5645405" y="1511391"/>
              <a:ext cx="204772" cy="166597"/>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64" name="Rectangle 163"/>
            <p:cNvSpPr/>
            <p:nvPr/>
          </p:nvSpPr>
          <p:spPr>
            <a:xfrm>
              <a:off x="6154952" y="1482831"/>
              <a:ext cx="214295" cy="19515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5" name="Rectangle 164"/>
            <p:cNvSpPr/>
            <p:nvPr/>
          </p:nvSpPr>
          <p:spPr>
            <a:xfrm>
              <a:off x="6683547" y="1481245"/>
              <a:ext cx="214296" cy="19515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6" name="Rectangle 165"/>
            <p:cNvSpPr/>
            <p:nvPr/>
          </p:nvSpPr>
          <p:spPr>
            <a:xfrm>
              <a:off x="7710578" y="1481245"/>
              <a:ext cx="214295" cy="19515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7" name="Oval 166"/>
            <p:cNvSpPr/>
            <p:nvPr/>
          </p:nvSpPr>
          <p:spPr bwMode="auto">
            <a:xfrm>
              <a:off x="7205794" y="1509804"/>
              <a:ext cx="204771" cy="16659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68" name="Oval 167"/>
            <p:cNvSpPr/>
            <p:nvPr/>
          </p:nvSpPr>
          <p:spPr bwMode="auto">
            <a:xfrm>
              <a:off x="8235998" y="1509804"/>
              <a:ext cx="204772" cy="16659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grpSp>
        <p:nvGrpSpPr>
          <p:cNvPr id="5" name="Group 132"/>
          <p:cNvGrpSpPr>
            <a:grpSpLocks/>
          </p:cNvGrpSpPr>
          <p:nvPr/>
        </p:nvGrpSpPr>
        <p:grpSpPr bwMode="auto">
          <a:xfrm>
            <a:off x="5435600" y="2262188"/>
            <a:ext cx="3225800" cy="771525"/>
            <a:chOff x="5435600" y="2261707"/>
            <a:chExt cx="3225800" cy="771525"/>
          </a:xfrm>
        </p:grpSpPr>
        <p:cxnSp>
          <p:nvCxnSpPr>
            <p:cNvPr id="7" name="Straight Arrow Connector 6"/>
            <p:cNvCxnSpPr/>
            <p:nvPr/>
          </p:nvCxnSpPr>
          <p:spPr bwMode="auto">
            <a:xfrm>
              <a:off x="6354763" y="2628419"/>
              <a:ext cx="287337" cy="1588"/>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8" name="Oval 6"/>
            <p:cNvSpPr/>
            <p:nvPr/>
          </p:nvSpPr>
          <p:spPr bwMode="auto">
            <a:xfrm>
              <a:off x="6721475" y="2591907"/>
              <a:ext cx="76200" cy="7620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9" name="Straight Arrow Connector 8"/>
            <p:cNvCxnSpPr/>
            <p:nvPr/>
          </p:nvCxnSpPr>
          <p:spPr bwMode="auto">
            <a:xfrm>
              <a:off x="6877050" y="2628419"/>
              <a:ext cx="285750" cy="1588"/>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12" name="Oval 6"/>
            <p:cNvSpPr/>
            <p:nvPr/>
          </p:nvSpPr>
          <p:spPr bwMode="auto">
            <a:xfrm>
              <a:off x="5435600" y="2591907"/>
              <a:ext cx="76200" cy="762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3" name="Straight Arrow Connector 12"/>
            <p:cNvCxnSpPr/>
            <p:nvPr/>
          </p:nvCxnSpPr>
          <p:spPr bwMode="auto">
            <a:xfrm>
              <a:off x="5591175" y="2628419"/>
              <a:ext cx="287338" cy="1588"/>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14" name="Oval 6"/>
            <p:cNvSpPr/>
            <p:nvPr/>
          </p:nvSpPr>
          <p:spPr bwMode="auto">
            <a:xfrm rot="2031956" flipV="1">
              <a:off x="5600700" y="2261707"/>
              <a:ext cx="76200" cy="76200"/>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15" name="Straight Arrow Connector 14"/>
            <p:cNvCxnSpPr/>
            <p:nvPr/>
          </p:nvCxnSpPr>
          <p:spPr bwMode="auto">
            <a:xfrm rot="2031956" flipV="1">
              <a:off x="5711825" y="2444269"/>
              <a:ext cx="285750" cy="1588"/>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16" name="Oval 6"/>
            <p:cNvSpPr/>
            <p:nvPr/>
          </p:nvSpPr>
          <p:spPr bwMode="auto">
            <a:xfrm rot="19568044">
              <a:off x="5538788" y="2957032"/>
              <a:ext cx="76200" cy="7620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7" name="Straight Arrow Connector 16"/>
            <p:cNvCxnSpPr/>
            <p:nvPr/>
          </p:nvCxnSpPr>
          <p:spPr bwMode="auto">
            <a:xfrm rot="19568044">
              <a:off x="5649913" y="2849082"/>
              <a:ext cx="287337" cy="158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20" name="Straight Arrow Connector 19"/>
            <p:cNvCxnSpPr/>
            <p:nvPr/>
          </p:nvCxnSpPr>
          <p:spPr bwMode="auto">
            <a:xfrm>
              <a:off x="7632700" y="2623657"/>
              <a:ext cx="287338" cy="1587"/>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sp>
          <p:nvSpPr>
            <p:cNvPr id="21" name="Oval 6"/>
            <p:cNvSpPr/>
            <p:nvPr/>
          </p:nvSpPr>
          <p:spPr bwMode="auto">
            <a:xfrm>
              <a:off x="7999413" y="2585557"/>
              <a:ext cx="76200" cy="76200"/>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22" name="Straight Arrow Connector 21"/>
            <p:cNvCxnSpPr/>
            <p:nvPr/>
          </p:nvCxnSpPr>
          <p:spPr bwMode="auto">
            <a:xfrm rot="8768044" flipH="1" flipV="1">
              <a:off x="8116888" y="2472844"/>
              <a:ext cx="287337" cy="1588"/>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23" name="Oval 6"/>
            <p:cNvSpPr/>
            <p:nvPr/>
          </p:nvSpPr>
          <p:spPr bwMode="auto">
            <a:xfrm rot="8768044" flipH="1" flipV="1">
              <a:off x="8439150" y="2290282"/>
              <a:ext cx="76200" cy="76200"/>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sp>
          <p:nvSpPr>
            <p:cNvPr id="24" name="Oval 6"/>
            <p:cNvSpPr/>
            <p:nvPr/>
          </p:nvSpPr>
          <p:spPr bwMode="auto">
            <a:xfrm>
              <a:off x="8585200" y="2595082"/>
              <a:ext cx="76200" cy="76200"/>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25" name="Straight Arrow Connector 24"/>
            <p:cNvCxnSpPr/>
            <p:nvPr/>
          </p:nvCxnSpPr>
          <p:spPr bwMode="auto">
            <a:xfrm>
              <a:off x="8210550" y="2631594"/>
              <a:ext cx="285750" cy="158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p:nvPr/>
          </p:nvCxnSpPr>
          <p:spPr bwMode="auto">
            <a:xfrm rot="12831956" flipH="1">
              <a:off x="8116888" y="2849082"/>
              <a:ext cx="287337" cy="158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27" name="Oval 6"/>
            <p:cNvSpPr/>
            <p:nvPr/>
          </p:nvSpPr>
          <p:spPr bwMode="auto">
            <a:xfrm rot="12831956" flipH="1">
              <a:off x="8439150" y="2957032"/>
              <a:ext cx="76200" cy="7620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69" name="Oval 6"/>
            <p:cNvSpPr/>
            <p:nvPr/>
          </p:nvSpPr>
          <p:spPr bwMode="auto">
            <a:xfrm>
              <a:off x="5983288" y="2576032"/>
              <a:ext cx="301625" cy="85725"/>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70" name="Oval 6"/>
            <p:cNvSpPr/>
            <p:nvPr/>
          </p:nvSpPr>
          <p:spPr bwMode="auto">
            <a:xfrm>
              <a:off x="7281863" y="2576032"/>
              <a:ext cx="301625" cy="85725"/>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grpSp>
        <p:nvGrpSpPr>
          <p:cNvPr id="6" name="Group 243"/>
          <p:cNvGrpSpPr>
            <a:grpSpLocks/>
          </p:cNvGrpSpPr>
          <p:nvPr/>
        </p:nvGrpSpPr>
        <p:grpSpPr bwMode="auto">
          <a:xfrm>
            <a:off x="5700713" y="3495675"/>
            <a:ext cx="2743200" cy="771525"/>
            <a:chOff x="5700712" y="4469607"/>
            <a:chExt cx="2743200" cy="771525"/>
          </a:xfrm>
        </p:grpSpPr>
        <p:sp>
          <p:nvSpPr>
            <p:cNvPr id="215" name="Oval 6"/>
            <p:cNvSpPr/>
            <p:nvPr/>
          </p:nvSpPr>
          <p:spPr bwMode="auto">
            <a:xfrm>
              <a:off x="5700712" y="4799807"/>
              <a:ext cx="76200" cy="762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216" name="Straight Arrow Connector 215"/>
            <p:cNvCxnSpPr/>
            <p:nvPr/>
          </p:nvCxnSpPr>
          <p:spPr bwMode="auto">
            <a:xfrm>
              <a:off x="5856287" y="4836320"/>
              <a:ext cx="287337" cy="158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217" name="Oval 6"/>
            <p:cNvSpPr/>
            <p:nvPr/>
          </p:nvSpPr>
          <p:spPr bwMode="auto">
            <a:xfrm rot="2031956" flipV="1">
              <a:off x="5865812" y="4469607"/>
              <a:ext cx="76200" cy="76200"/>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218" name="Straight Arrow Connector 217"/>
            <p:cNvCxnSpPr/>
            <p:nvPr/>
          </p:nvCxnSpPr>
          <p:spPr bwMode="auto">
            <a:xfrm rot="2031956" flipV="1">
              <a:off x="5976937" y="4652170"/>
              <a:ext cx="285750" cy="1587"/>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219" name="Oval 6"/>
            <p:cNvSpPr/>
            <p:nvPr/>
          </p:nvSpPr>
          <p:spPr bwMode="auto">
            <a:xfrm rot="19568044">
              <a:off x="5803899" y="5164932"/>
              <a:ext cx="76200" cy="7620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220" name="Straight Arrow Connector 219"/>
            <p:cNvCxnSpPr/>
            <p:nvPr/>
          </p:nvCxnSpPr>
          <p:spPr bwMode="auto">
            <a:xfrm rot="19568044">
              <a:off x="5915024" y="5056982"/>
              <a:ext cx="287338" cy="1588"/>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221" name="Straight Arrow Connector 220"/>
            <p:cNvCxnSpPr/>
            <p:nvPr/>
          </p:nvCxnSpPr>
          <p:spPr bwMode="auto">
            <a:xfrm>
              <a:off x="6919912" y="4831557"/>
              <a:ext cx="287337" cy="1588"/>
            </a:xfrm>
            <a:prstGeom prst="straightConnector1">
              <a:avLst/>
            </a:prstGeom>
            <a:ln>
              <a:tailEnd type="triangle"/>
            </a:ln>
          </p:spPr>
          <p:style>
            <a:lnRef idx="1">
              <a:schemeClr val="accent3"/>
            </a:lnRef>
            <a:fillRef idx="3">
              <a:schemeClr val="accent3"/>
            </a:fillRef>
            <a:effectRef idx="2">
              <a:schemeClr val="accent3"/>
            </a:effectRef>
            <a:fontRef idx="minor">
              <a:schemeClr val="lt1"/>
            </a:fontRef>
          </p:style>
        </p:cxnSp>
        <p:cxnSp>
          <p:nvCxnSpPr>
            <p:cNvPr id="222" name="Straight Arrow Connector 221"/>
            <p:cNvCxnSpPr/>
            <p:nvPr/>
          </p:nvCxnSpPr>
          <p:spPr bwMode="auto">
            <a:xfrm rot="8768044" flipH="1" flipV="1">
              <a:off x="7899399" y="4680745"/>
              <a:ext cx="287338" cy="1587"/>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223" name="Oval 6"/>
            <p:cNvSpPr/>
            <p:nvPr/>
          </p:nvSpPr>
          <p:spPr bwMode="auto">
            <a:xfrm rot="8768044" flipH="1" flipV="1">
              <a:off x="8221662" y="4498182"/>
              <a:ext cx="76200" cy="76200"/>
            </a:xfrm>
            <a:prstGeom prst="ellipse">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sp>
          <p:nvSpPr>
            <p:cNvPr id="224" name="Oval 6"/>
            <p:cNvSpPr/>
            <p:nvPr/>
          </p:nvSpPr>
          <p:spPr bwMode="auto">
            <a:xfrm>
              <a:off x="8367712" y="4802982"/>
              <a:ext cx="76200" cy="76200"/>
            </a:xfrm>
            <a:prstGeom prst="ellipse">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cxnSp>
          <p:nvCxnSpPr>
            <p:cNvPr id="225" name="Straight Arrow Connector 224"/>
            <p:cNvCxnSpPr/>
            <p:nvPr/>
          </p:nvCxnSpPr>
          <p:spPr bwMode="auto">
            <a:xfrm>
              <a:off x="7993062" y="4839495"/>
              <a:ext cx="285750" cy="158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26" name="Straight Arrow Connector 225"/>
            <p:cNvCxnSpPr/>
            <p:nvPr/>
          </p:nvCxnSpPr>
          <p:spPr bwMode="auto">
            <a:xfrm rot="12831956" flipH="1">
              <a:off x="7899399" y="5056982"/>
              <a:ext cx="287338" cy="1588"/>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227" name="Oval 6"/>
            <p:cNvSpPr/>
            <p:nvPr/>
          </p:nvSpPr>
          <p:spPr bwMode="auto">
            <a:xfrm rot="12831956" flipH="1">
              <a:off x="8221662" y="5164932"/>
              <a:ext cx="76200" cy="76200"/>
            </a:xfrm>
            <a:prstGeom prst="ellipse">
              <a:avLst/>
            </a:prstGeom>
          </p:spPr>
          <p:style>
            <a:lnRef idx="1">
              <a:schemeClr val="accent6"/>
            </a:lnRef>
            <a:fillRef idx="3">
              <a:schemeClr val="accent6"/>
            </a:fillRef>
            <a:effectRef idx="2">
              <a:schemeClr val="accent6"/>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28" name="Oval 6"/>
            <p:cNvSpPr/>
            <p:nvPr/>
          </p:nvSpPr>
          <p:spPr bwMode="auto">
            <a:xfrm>
              <a:off x="6248399" y="4783932"/>
              <a:ext cx="549275" cy="90488"/>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29" name="Oval 6"/>
            <p:cNvSpPr/>
            <p:nvPr/>
          </p:nvSpPr>
          <p:spPr bwMode="auto">
            <a:xfrm>
              <a:off x="7277099" y="4783932"/>
              <a:ext cx="528638" cy="85725"/>
            </a:xfrm>
            <a:prstGeom prst="ellipse">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grpSp>
        <p:nvGrpSpPr>
          <p:cNvPr id="10" name="Group 240"/>
          <p:cNvGrpSpPr>
            <a:grpSpLocks/>
          </p:cNvGrpSpPr>
          <p:nvPr/>
        </p:nvGrpSpPr>
        <p:grpSpPr bwMode="auto">
          <a:xfrm>
            <a:off x="6194425" y="3748088"/>
            <a:ext cx="1639888" cy="200025"/>
            <a:chOff x="6195190" y="4722500"/>
            <a:chExt cx="1639122" cy="200787"/>
          </a:xfrm>
        </p:grpSpPr>
        <p:sp>
          <p:nvSpPr>
            <p:cNvPr id="231" name="Oval 230"/>
            <p:cNvSpPr/>
            <p:nvPr/>
          </p:nvSpPr>
          <p:spPr bwMode="auto">
            <a:xfrm>
              <a:off x="6195190" y="4747997"/>
              <a:ext cx="658505" cy="17529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charset="-128"/>
                <a:cs typeface="ＭＳ Ｐゴシック" charset="-128"/>
              </a:endParaRPr>
            </a:p>
          </p:txBody>
        </p:sp>
        <p:sp>
          <p:nvSpPr>
            <p:cNvPr id="233" name="Rectangle 232"/>
            <p:cNvSpPr/>
            <p:nvPr/>
          </p:nvSpPr>
          <p:spPr>
            <a:xfrm>
              <a:off x="7242451" y="4722500"/>
              <a:ext cx="591861" cy="20078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1" name="Group 131"/>
          <p:cNvGrpSpPr>
            <a:grpSpLocks/>
          </p:cNvGrpSpPr>
          <p:nvPr/>
        </p:nvGrpSpPr>
        <p:grpSpPr bwMode="auto">
          <a:xfrm>
            <a:off x="5957888" y="2514600"/>
            <a:ext cx="2198687" cy="200025"/>
            <a:chOff x="5957850" y="2514600"/>
            <a:chExt cx="2198725" cy="199544"/>
          </a:xfrm>
        </p:grpSpPr>
        <p:sp>
          <p:nvSpPr>
            <p:cNvPr id="172" name="Oval 171"/>
            <p:cNvSpPr/>
            <p:nvPr/>
          </p:nvSpPr>
          <p:spPr bwMode="auto">
            <a:xfrm>
              <a:off x="7256447" y="2536772"/>
              <a:ext cx="357193" cy="166287"/>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74" name="Rectangle 173"/>
            <p:cNvSpPr/>
            <p:nvPr/>
          </p:nvSpPr>
          <p:spPr bwMode="auto">
            <a:xfrm>
              <a:off x="7942259" y="2517767"/>
              <a:ext cx="214316" cy="19637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6" name="Oval 125"/>
            <p:cNvSpPr/>
            <p:nvPr/>
          </p:nvSpPr>
          <p:spPr bwMode="auto">
            <a:xfrm>
              <a:off x="5957850" y="2535188"/>
              <a:ext cx="357193" cy="16628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27" name="Rectangle 126"/>
            <p:cNvSpPr/>
            <p:nvPr/>
          </p:nvSpPr>
          <p:spPr bwMode="auto">
            <a:xfrm>
              <a:off x="6654774" y="2514600"/>
              <a:ext cx="214317" cy="19637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8" name="Group 98"/>
          <p:cNvGrpSpPr>
            <a:grpSpLocks/>
          </p:cNvGrpSpPr>
          <p:nvPr/>
        </p:nvGrpSpPr>
        <p:grpSpPr bwMode="auto">
          <a:xfrm>
            <a:off x="228600" y="2362200"/>
            <a:ext cx="4648200" cy="1538288"/>
            <a:chOff x="228600" y="2743200"/>
            <a:chExt cx="4648200" cy="1538768"/>
          </a:xfrm>
        </p:grpSpPr>
        <p:sp>
          <p:nvSpPr>
            <p:cNvPr id="134" name="Oval 133"/>
            <p:cNvSpPr/>
            <p:nvPr/>
          </p:nvSpPr>
          <p:spPr bwMode="auto">
            <a:xfrm>
              <a:off x="2833688" y="3256123"/>
              <a:ext cx="274637" cy="2747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charset="-128"/>
                <a:cs typeface="ＭＳ Ｐゴシック" charset="-128"/>
              </a:endParaRPr>
            </a:p>
            <a:p>
              <a:pPr algn="ctr">
                <a:defRPr/>
              </a:pPr>
              <a:r>
                <a:rPr lang="en-US" dirty="0">
                  <a:solidFill>
                    <a:srgbClr val="FFFFFF"/>
                  </a:solidFill>
                  <a:ea typeface="ＭＳ Ｐゴシック" charset="-128"/>
                  <a:cs typeface="ＭＳ Ｐゴシック" charset="-128"/>
                </a:rPr>
                <a:t/>
              </a:r>
            </a:p>
          </p:txBody>
        </p:sp>
        <p:sp>
          <p:nvSpPr>
            <p:cNvPr id="135" name="Rectangle 134"/>
            <p:cNvSpPr/>
            <p:nvPr/>
          </p:nvSpPr>
          <p:spPr bwMode="auto">
            <a:xfrm>
              <a:off x="3276600" y="3260886"/>
              <a:ext cx="274638" cy="2747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6" name="Oval 135"/>
            <p:cNvSpPr/>
            <p:nvPr/>
          </p:nvSpPr>
          <p:spPr bwMode="auto">
            <a:xfrm>
              <a:off x="2209800" y="3942137"/>
              <a:ext cx="273050" cy="2747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charset="-128"/>
                <a:cs typeface="ＭＳ Ｐゴシック" charset="-128"/>
              </a:endParaRPr>
            </a:p>
            <a:p>
              <a:pPr algn="ctr">
                <a:defRPr/>
              </a:pPr>
              <a:r>
                <a:rPr lang="en-US" dirty="0">
                  <a:solidFill>
                    <a:srgbClr val="FFFFFF"/>
                  </a:solidFill>
                  <a:ea typeface="ＭＳ Ｐゴシック" charset="-128"/>
                  <a:cs typeface="ＭＳ Ｐゴシック" charset="-128"/>
                </a:rPr>
                <a:t/>
              </a:r>
            </a:p>
          </p:txBody>
        </p:sp>
        <p:sp>
          <p:nvSpPr>
            <p:cNvPr id="137" name="Rectangle 136"/>
            <p:cNvSpPr/>
            <p:nvPr/>
          </p:nvSpPr>
          <p:spPr bwMode="auto">
            <a:xfrm>
              <a:off x="2676525" y="3924669"/>
              <a:ext cx="228600" cy="2747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129" name="Content Placeholder 2"/>
            <p:cNvSpPr txBox="1">
              <a:spLocks/>
            </p:cNvSpPr>
            <p:nvPr/>
          </p:nvSpPr>
          <p:spPr bwMode="auto">
            <a:xfrm>
              <a:off x="228600" y="2743200"/>
              <a:ext cx="4648200" cy="1538768"/>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pPr>
              <a:r>
                <a:rPr lang="en-US" sz="2400">
                  <a:latin typeface="Gill Sans MT" charset="0"/>
                </a:rPr>
                <a:t>	Randomized List Ranking</a:t>
              </a:r>
            </a:p>
            <a:p>
              <a:pPr marL="742950" lvl="1" indent="-285750" eaLnBrk="0" hangingPunct="0">
                <a:spcBef>
                  <a:spcPct val="20000"/>
                </a:spcBef>
                <a:buFont typeface="Arial" charset="0"/>
                <a:buChar char="–"/>
              </a:pPr>
              <a:r>
                <a:rPr lang="en-US" sz="2000">
                  <a:latin typeface="Gill Sans MT" charset="0"/>
                </a:rPr>
                <a:t>Randomly assign  H /  T  to each compressible node</a:t>
              </a:r>
            </a:p>
            <a:p>
              <a:pPr marL="742950" lvl="1" indent="-285750" eaLnBrk="0" hangingPunct="0">
                <a:spcBef>
                  <a:spcPct val="20000"/>
                </a:spcBef>
                <a:buFont typeface="Arial" charset="0"/>
                <a:buChar char="–"/>
              </a:pPr>
              <a:r>
                <a:rPr lang="en-US" sz="2000">
                  <a:latin typeface="Gill Sans MT" charset="0"/>
                </a:rPr>
                <a:t>Compress  H </a:t>
              </a:r>
              <a:r>
                <a:rPr lang="en-US" baseline="18000">
                  <a:latin typeface="Wingdings" charset="2"/>
                  <a:ea typeface="Wingdings" charset="2"/>
                  <a:cs typeface="Wingdings" charset="2"/>
                </a:rPr>
                <a:t></a:t>
              </a:r>
              <a:r>
                <a:rPr lang="en-US" sz="2000">
                  <a:latin typeface="Gill Sans MT" charset="0"/>
                </a:rPr>
                <a:t> T  links</a:t>
              </a:r>
            </a:p>
            <a:p>
              <a:pPr marL="742950" lvl="1" indent="-285750" eaLnBrk="0" hangingPunct="0">
                <a:spcBef>
                  <a:spcPct val="20000"/>
                </a:spcBef>
                <a:buFont typeface="Arial" charset="0"/>
                <a:buChar char="–"/>
              </a:pPr>
              <a:endParaRPr lang="en-US" sz="2000">
                <a:latin typeface="Gill Sans MT" charset="0"/>
              </a:endParaRPr>
            </a:p>
            <a:p>
              <a:pPr marL="742950" lvl="1" indent="-285750" eaLnBrk="0" hangingPunct="0">
                <a:spcBef>
                  <a:spcPct val="20000"/>
                </a:spcBef>
                <a:buFont typeface="Arial" charset="0"/>
                <a:buChar char="–"/>
              </a:pPr>
              <a:endParaRPr lang="en-US" sz="2000">
                <a:latin typeface="Gill Sans MT" charset="0"/>
              </a:endParaRPr>
            </a:p>
          </p:txBody>
        </p:sp>
      </p:grpSp>
      <p:grpSp>
        <p:nvGrpSpPr>
          <p:cNvPr id="19" name="Group 105"/>
          <p:cNvGrpSpPr>
            <a:grpSpLocks/>
          </p:cNvGrpSpPr>
          <p:nvPr/>
        </p:nvGrpSpPr>
        <p:grpSpPr bwMode="auto">
          <a:xfrm>
            <a:off x="5591175" y="1295400"/>
            <a:ext cx="2409825" cy="363538"/>
            <a:chOff x="5591041" y="1295400"/>
            <a:chExt cx="2409959" cy="364068"/>
          </a:xfrm>
        </p:grpSpPr>
        <p:sp>
          <p:nvSpPr>
            <p:cNvPr id="101" name="Rectangle 100"/>
            <p:cNvSpPr/>
            <p:nvPr/>
          </p:nvSpPr>
          <p:spPr>
            <a:xfrm>
              <a:off x="5591041" y="1304939"/>
              <a:ext cx="885874" cy="354529"/>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 name="Rectangle 101"/>
            <p:cNvSpPr/>
            <p:nvPr/>
          </p:nvSpPr>
          <p:spPr>
            <a:xfrm>
              <a:off x="7115126" y="1295400"/>
              <a:ext cx="885874" cy="354529"/>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8" name="Group 106"/>
          <p:cNvGrpSpPr>
            <a:grpSpLocks/>
          </p:cNvGrpSpPr>
          <p:nvPr/>
        </p:nvGrpSpPr>
        <p:grpSpPr bwMode="auto">
          <a:xfrm>
            <a:off x="5881688" y="2438400"/>
            <a:ext cx="2333625" cy="355600"/>
            <a:chOff x="5881687" y="2438400"/>
            <a:chExt cx="2333626" cy="355050"/>
          </a:xfrm>
        </p:grpSpPr>
        <p:sp>
          <p:nvSpPr>
            <p:cNvPr id="103" name="Rectangle 102"/>
            <p:cNvSpPr/>
            <p:nvPr/>
          </p:nvSpPr>
          <p:spPr>
            <a:xfrm>
              <a:off x="5881687" y="2438400"/>
              <a:ext cx="1052512" cy="35505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4" name="Rectangle 103"/>
            <p:cNvSpPr/>
            <p:nvPr/>
          </p:nvSpPr>
          <p:spPr>
            <a:xfrm>
              <a:off x="7162800" y="2438400"/>
              <a:ext cx="1052513" cy="35505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05" name="Rectangle 104"/>
          <p:cNvSpPr/>
          <p:nvPr/>
        </p:nvSpPr>
        <p:spPr>
          <a:xfrm>
            <a:off x="6096000" y="3683000"/>
            <a:ext cx="1890713" cy="35560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0" name="Content Placeholder 2"/>
          <p:cNvSpPr txBox="1">
            <a:spLocks/>
          </p:cNvSpPr>
          <p:nvPr/>
        </p:nvSpPr>
        <p:spPr bwMode="auto">
          <a:xfrm>
            <a:off x="228600" y="4114800"/>
            <a:ext cx="5103813" cy="2020888"/>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pPr>
            <a:r>
              <a:rPr lang="en-US" sz="2400">
                <a:latin typeface="Gill Sans MT" charset="0"/>
              </a:rPr>
              <a:t>	Performance</a:t>
            </a:r>
          </a:p>
          <a:p>
            <a:pPr marL="742950" lvl="1" indent="-285750" eaLnBrk="0" hangingPunct="0">
              <a:spcBef>
                <a:spcPct val="20000"/>
              </a:spcBef>
              <a:buFont typeface="Arial" charset="0"/>
              <a:buChar char="–"/>
            </a:pPr>
            <a:r>
              <a:rPr lang="en-US">
                <a:latin typeface="Gill Sans MT" charset="0"/>
              </a:rPr>
              <a:t>Compress all chains in log(S) rounds (&lt;20)</a:t>
            </a:r>
          </a:p>
          <a:p>
            <a:pPr marL="742950" lvl="1" indent="-285750" eaLnBrk="0" hangingPunct="0">
              <a:spcBef>
                <a:spcPct val="20000"/>
              </a:spcBef>
              <a:buFont typeface="Arial" charset="0"/>
              <a:buChar char="–"/>
            </a:pPr>
            <a:r>
              <a:rPr lang="en-US">
                <a:latin typeface="Gill Sans MT" charset="0"/>
              </a:rPr>
              <a:t>If &lt;1024 nodes to compress (from any number of chains), assign them all to the same reducer (save 10 rounds)</a:t>
            </a:r>
            <a:endParaRPr lang="en-US" sz="2000">
              <a:latin typeface="Gill Sans MT" charset="0"/>
            </a:endParaRPr>
          </a:p>
          <a:p>
            <a:pPr marL="742950" lvl="1" indent="-285750" eaLnBrk="0" hangingPunct="0">
              <a:spcBef>
                <a:spcPct val="20000"/>
              </a:spcBef>
              <a:buFont typeface="Arial" charset="0"/>
              <a:buChar char="–"/>
            </a:pPr>
            <a:endParaRPr lang="en-US" sz="2000">
              <a:latin typeface="Gill Sans MT" charset="0"/>
            </a:endParaRPr>
          </a:p>
          <a:p>
            <a:pPr marL="742950" lvl="1" indent="-285750" eaLnBrk="0" hangingPunct="0">
              <a:spcBef>
                <a:spcPct val="20000"/>
              </a:spcBef>
              <a:buFont typeface="Arial" charset="0"/>
              <a:buChar char="–"/>
            </a:pPr>
            <a:endParaRPr lang="en-US" sz="2000">
              <a:latin typeface="Gill Sans MT" charset="0"/>
            </a:endParaRPr>
          </a:p>
        </p:txBody>
      </p:sp>
      <p:sp>
        <p:nvSpPr>
          <p:cNvPr id="108" name="TextBox 4"/>
          <p:cNvSpPr txBox="1">
            <a:spLocks noChangeArrowheads="1"/>
          </p:cNvSpPr>
          <p:nvPr/>
        </p:nvSpPr>
        <p:spPr bwMode="auto">
          <a:xfrm>
            <a:off x="681038" y="6135688"/>
            <a:ext cx="6710362" cy="646112"/>
          </a:xfrm>
          <a:prstGeom prst="rect">
            <a:avLst/>
          </a:prstGeom>
          <a:noFill/>
          <a:ln w="9525">
            <a:noFill/>
            <a:miter lim="800000"/>
            <a:headEnd/>
            <a:tailEnd/>
          </a:ln>
        </p:spPr>
        <p:txBody>
          <a:bodyPr>
            <a:prstTxWarp prst="textNoShape">
              <a:avLst/>
            </a:prstTxWarp>
            <a:spAutoFit/>
          </a:bodyPr>
          <a:lstStyle/>
          <a:p>
            <a:r>
              <a:rPr lang="en-US" b="1">
                <a:latin typeface="Gill Sans MT" charset="0"/>
              </a:rPr>
              <a:t>Randomized Speed-ups in Parallel Computation.</a:t>
            </a:r>
          </a:p>
          <a:p>
            <a:r>
              <a:rPr lang="en-US">
                <a:latin typeface="Gill Sans MT" charset="0"/>
              </a:rPr>
              <a:t>Vishkin U. (1984) </a:t>
            </a:r>
            <a:r>
              <a:rPr lang="en-US" i="1">
                <a:latin typeface="Gill Sans MT" charset="0"/>
              </a:rPr>
              <a:t>ACM Symposium on Theory of Computation. 230-239.</a:t>
            </a:r>
            <a:r>
              <a:rPr lang="en-US">
                <a:latin typeface="Gill Sans MT"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10" grpId="0"/>
      <p:bldP spid="108"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4000" smtClean="0"/>
              <a:t>Scaffolding</a:t>
            </a:r>
          </a:p>
        </p:txBody>
      </p:sp>
      <p:grpSp>
        <p:nvGrpSpPr>
          <p:cNvPr id="49155" name="Group 57"/>
          <p:cNvGrpSpPr>
            <a:grpSpLocks/>
          </p:cNvGrpSpPr>
          <p:nvPr/>
        </p:nvGrpSpPr>
        <p:grpSpPr bwMode="auto">
          <a:xfrm>
            <a:off x="7002463" y="4914900"/>
            <a:ext cx="1531937" cy="1028700"/>
            <a:chOff x="3815225" y="2004536"/>
            <a:chExt cx="1061575" cy="439342"/>
          </a:xfrm>
        </p:grpSpPr>
        <p:sp>
          <p:nvSpPr>
            <p:cNvPr id="271" name="Oval 270"/>
            <p:cNvSpPr/>
            <p:nvPr/>
          </p:nvSpPr>
          <p:spPr bwMode="auto">
            <a:xfrm>
              <a:off x="3930733" y="2033012"/>
              <a:ext cx="820658" cy="41086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9186" name="TextBox 101"/>
            <p:cNvSpPr txBox="1">
              <a:spLocks noChangeArrowheads="1"/>
            </p:cNvSpPr>
            <p:nvPr/>
          </p:nvSpPr>
          <p:spPr bwMode="auto">
            <a:xfrm>
              <a:off x="3815225" y="2004536"/>
              <a:ext cx="1061575" cy="407269"/>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B</a:t>
              </a:r>
            </a:p>
            <a:p>
              <a:pPr algn="ctr"/>
              <a:r>
                <a:rPr lang="en-US" sz="1400">
                  <a:latin typeface="Gill Sans MT" charset="0"/>
                  <a:ea typeface="Courier" charset="0"/>
                  <a:cs typeface="Courier" charset="0"/>
                </a:rPr>
                <a:t>1_2 -</a:t>
              </a:r>
            </a:p>
            <a:p>
              <a:pPr algn="ctr"/>
              <a:r>
                <a:rPr lang="en-US" sz="1400">
                  <a:latin typeface="Gill Sans MT" charset="0"/>
                  <a:ea typeface="Courier" charset="0"/>
                  <a:cs typeface="Courier" charset="0"/>
                </a:rPr>
                <a:t>2_2 -</a:t>
              </a:r>
            </a:p>
            <a:p>
              <a:pPr algn="ctr"/>
              <a:r>
                <a:rPr lang="en-US" sz="1400">
                  <a:latin typeface="Gill Sans MT" charset="0"/>
                  <a:ea typeface="Courier" charset="0"/>
                  <a:cs typeface="Courier" charset="0"/>
                </a:rPr>
                <a:t>3_2 -</a:t>
              </a:r>
            </a:p>
          </p:txBody>
        </p:sp>
      </p:grpSp>
      <p:grpSp>
        <p:nvGrpSpPr>
          <p:cNvPr id="49156" name="Group 60"/>
          <p:cNvGrpSpPr>
            <a:grpSpLocks/>
          </p:cNvGrpSpPr>
          <p:nvPr/>
        </p:nvGrpSpPr>
        <p:grpSpPr bwMode="auto">
          <a:xfrm>
            <a:off x="1295400" y="1223963"/>
            <a:ext cx="1531938" cy="1025525"/>
            <a:chOff x="2069810" y="2004536"/>
            <a:chExt cx="1061575" cy="439342"/>
          </a:xfrm>
        </p:grpSpPr>
        <p:sp>
          <p:nvSpPr>
            <p:cNvPr id="317" name="Oval 316"/>
            <p:cNvSpPr/>
            <p:nvPr/>
          </p:nvSpPr>
          <p:spPr bwMode="auto">
            <a:xfrm>
              <a:off x="2185318" y="2033100"/>
              <a:ext cx="820658" cy="4107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9184" name="TextBox 101"/>
            <p:cNvSpPr txBox="1">
              <a:spLocks noChangeArrowheads="1"/>
            </p:cNvSpPr>
            <p:nvPr/>
          </p:nvSpPr>
          <p:spPr bwMode="auto">
            <a:xfrm>
              <a:off x="2069810" y="2004536"/>
              <a:ext cx="1061575" cy="408745"/>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A</a:t>
              </a:r>
            </a:p>
            <a:p>
              <a:pPr algn="ctr"/>
              <a:r>
                <a:rPr lang="en-US" sz="1400">
                  <a:latin typeface="Gill Sans MT" charset="0"/>
                  <a:ea typeface="Courier" charset="0"/>
                  <a:cs typeface="Courier" charset="0"/>
                </a:rPr>
                <a:t>1_1 +</a:t>
              </a:r>
            </a:p>
            <a:p>
              <a:pPr algn="ctr"/>
              <a:r>
                <a:rPr lang="en-US" sz="1400">
                  <a:latin typeface="Gill Sans MT" charset="0"/>
                  <a:ea typeface="Courier" charset="0"/>
                  <a:cs typeface="Courier" charset="0"/>
                </a:rPr>
                <a:t>2_1 +</a:t>
              </a:r>
            </a:p>
            <a:p>
              <a:pPr algn="ctr"/>
              <a:r>
                <a:rPr lang="en-US" sz="1400">
                  <a:latin typeface="Gill Sans MT" charset="0"/>
                  <a:ea typeface="Courier" charset="0"/>
                  <a:cs typeface="Courier" charset="0"/>
                </a:rPr>
                <a:t>3_1 +</a:t>
              </a:r>
            </a:p>
          </p:txBody>
        </p:sp>
      </p:grpSp>
      <p:grpSp>
        <p:nvGrpSpPr>
          <p:cNvPr id="49157" name="Group 59"/>
          <p:cNvGrpSpPr>
            <a:grpSpLocks/>
          </p:cNvGrpSpPr>
          <p:nvPr/>
        </p:nvGrpSpPr>
        <p:grpSpPr bwMode="auto">
          <a:xfrm>
            <a:off x="1277938" y="4776788"/>
            <a:ext cx="1531937" cy="1028700"/>
            <a:chOff x="2069810" y="3446860"/>
            <a:chExt cx="1061575" cy="439340"/>
          </a:xfrm>
        </p:grpSpPr>
        <p:sp>
          <p:nvSpPr>
            <p:cNvPr id="326" name="Oval 325"/>
            <p:cNvSpPr/>
            <p:nvPr/>
          </p:nvSpPr>
          <p:spPr bwMode="auto">
            <a:xfrm>
              <a:off x="2185318" y="3475336"/>
              <a:ext cx="820658"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9182" name="TextBox 101"/>
            <p:cNvSpPr txBox="1">
              <a:spLocks noChangeArrowheads="1"/>
            </p:cNvSpPr>
            <p:nvPr/>
          </p:nvSpPr>
          <p:spPr bwMode="auto">
            <a:xfrm>
              <a:off x="2069810" y="3446860"/>
              <a:ext cx="1061575" cy="40726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E</a:t>
              </a:r>
            </a:p>
            <a:p>
              <a:pPr algn="ctr"/>
              <a:r>
                <a:rPr lang="en-US" sz="1400">
                  <a:latin typeface="Gill Sans MT" charset="0"/>
                  <a:ea typeface="Courier" charset="0"/>
                  <a:cs typeface="Courier" charset="0"/>
                </a:rPr>
                <a:t>7_1 +</a:t>
              </a:r>
            </a:p>
            <a:p>
              <a:pPr algn="ctr"/>
              <a:r>
                <a:rPr lang="en-US" sz="1400">
                  <a:latin typeface="Gill Sans MT" charset="0"/>
                  <a:ea typeface="Courier" charset="0"/>
                  <a:cs typeface="Courier" charset="0"/>
                </a:rPr>
                <a:t>8_1 + </a:t>
              </a:r>
            </a:p>
            <a:p>
              <a:pPr algn="ctr"/>
              <a:r>
                <a:rPr lang="en-US" sz="1400">
                  <a:latin typeface="Gill Sans MT" charset="0"/>
                  <a:ea typeface="Courier" charset="0"/>
                  <a:cs typeface="Courier" charset="0"/>
                </a:rPr>
                <a:t>9_1 +</a:t>
              </a:r>
            </a:p>
          </p:txBody>
        </p:sp>
      </p:grpSp>
      <p:grpSp>
        <p:nvGrpSpPr>
          <p:cNvPr id="49158" name="Group 58"/>
          <p:cNvGrpSpPr>
            <a:grpSpLocks/>
          </p:cNvGrpSpPr>
          <p:nvPr/>
        </p:nvGrpSpPr>
        <p:grpSpPr bwMode="auto">
          <a:xfrm>
            <a:off x="4397375" y="990600"/>
            <a:ext cx="1530350" cy="1028700"/>
            <a:chOff x="3662825" y="3523060"/>
            <a:chExt cx="1061575" cy="439340"/>
          </a:xfrm>
        </p:grpSpPr>
        <p:sp>
          <p:nvSpPr>
            <p:cNvPr id="328" name="Oval 327"/>
            <p:cNvSpPr/>
            <p:nvPr/>
          </p:nvSpPr>
          <p:spPr bwMode="auto">
            <a:xfrm>
              <a:off x="3777352" y="3551536"/>
              <a:ext cx="821509"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9180" name="TextBox 101"/>
            <p:cNvSpPr txBox="1">
              <a:spLocks noChangeArrowheads="1"/>
            </p:cNvSpPr>
            <p:nvPr/>
          </p:nvSpPr>
          <p:spPr bwMode="auto">
            <a:xfrm>
              <a:off x="3662825" y="3523060"/>
              <a:ext cx="1061575" cy="40726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F</a:t>
              </a:r>
            </a:p>
            <a:p>
              <a:pPr algn="ctr"/>
              <a:r>
                <a:rPr lang="en-US" sz="1400">
                  <a:latin typeface="Gill Sans MT" charset="0"/>
                  <a:ea typeface="Courier" charset="0"/>
                  <a:cs typeface="Courier" charset="0"/>
                </a:rPr>
                <a:t>7_2 -</a:t>
              </a:r>
            </a:p>
            <a:p>
              <a:pPr algn="ctr"/>
              <a:r>
                <a:rPr lang="en-US" sz="1400">
                  <a:latin typeface="Gill Sans MT" charset="0"/>
                  <a:ea typeface="Courier" charset="0"/>
                  <a:cs typeface="Courier" charset="0"/>
                </a:rPr>
                <a:t>8_2 -</a:t>
              </a:r>
            </a:p>
            <a:p>
              <a:pPr algn="ctr"/>
              <a:r>
                <a:rPr lang="en-US" sz="1400">
                  <a:latin typeface="Gill Sans MT" charset="0"/>
                  <a:ea typeface="Courier" charset="0"/>
                  <a:cs typeface="Courier" charset="0"/>
                </a:rPr>
                <a:t>9_2 -</a:t>
              </a:r>
            </a:p>
          </p:txBody>
        </p:sp>
      </p:grpSp>
      <p:cxnSp>
        <p:nvCxnSpPr>
          <p:cNvPr id="344" name="Straight Arrow Connector 343"/>
          <p:cNvCxnSpPr/>
          <p:nvPr/>
        </p:nvCxnSpPr>
        <p:spPr bwMode="auto">
          <a:xfrm flipV="1">
            <a:off x="4137025" y="2390775"/>
            <a:ext cx="481013"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45" name="Straight Arrow Connector 344"/>
          <p:cNvCxnSpPr/>
          <p:nvPr/>
        </p:nvCxnSpPr>
        <p:spPr bwMode="auto">
          <a:xfrm>
            <a:off x="2673350" y="2390775"/>
            <a:ext cx="485775"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grpSp>
        <p:nvGrpSpPr>
          <p:cNvPr id="49161" name="Group 61"/>
          <p:cNvGrpSpPr>
            <a:grpSpLocks/>
          </p:cNvGrpSpPr>
          <p:nvPr/>
        </p:nvGrpSpPr>
        <p:grpSpPr bwMode="auto">
          <a:xfrm>
            <a:off x="381000" y="2994025"/>
            <a:ext cx="1531938" cy="1031875"/>
            <a:chOff x="1524000" y="2761060"/>
            <a:chExt cx="1061575" cy="441484"/>
          </a:xfrm>
        </p:grpSpPr>
        <p:sp>
          <p:nvSpPr>
            <p:cNvPr id="352" name="Oval 351"/>
            <p:cNvSpPr/>
            <p:nvPr/>
          </p:nvSpPr>
          <p:spPr bwMode="auto">
            <a:xfrm>
              <a:off x="1639508" y="2790945"/>
              <a:ext cx="820658" cy="411599"/>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49178" name="TextBox 101"/>
            <p:cNvSpPr txBox="1">
              <a:spLocks noChangeArrowheads="1"/>
            </p:cNvSpPr>
            <p:nvPr/>
          </p:nvSpPr>
          <p:spPr bwMode="auto">
            <a:xfrm>
              <a:off x="1524000"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a:t>
              </a:r>
            </a:p>
            <a:p>
              <a:pPr algn="ctr"/>
              <a:r>
                <a:rPr lang="en-US" sz="1400">
                  <a:latin typeface="Gill Sans MT" charset="0"/>
                  <a:ea typeface="Courier" charset="0"/>
                  <a:cs typeface="Courier" charset="0"/>
                </a:rPr>
                <a:t>4_1 +</a:t>
              </a:r>
            </a:p>
            <a:p>
              <a:pPr algn="ctr"/>
              <a:r>
                <a:rPr lang="en-US" sz="1400">
                  <a:latin typeface="Gill Sans MT" charset="0"/>
                  <a:ea typeface="Courier" charset="0"/>
                  <a:cs typeface="Courier" charset="0"/>
                </a:rPr>
                <a:t>5_1 +</a:t>
              </a:r>
            </a:p>
            <a:p>
              <a:pPr algn="ctr"/>
              <a:r>
                <a:rPr lang="en-US" sz="1400">
                  <a:latin typeface="Gill Sans MT" charset="0"/>
                  <a:ea typeface="Courier" charset="0"/>
                  <a:cs typeface="Courier" charset="0"/>
                </a:rPr>
                <a:t>6_1 +</a:t>
              </a:r>
            </a:p>
          </p:txBody>
        </p:sp>
      </p:grpSp>
      <p:grpSp>
        <p:nvGrpSpPr>
          <p:cNvPr id="49162" name="Group 40"/>
          <p:cNvGrpSpPr>
            <a:grpSpLocks/>
          </p:cNvGrpSpPr>
          <p:nvPr/>
        </p:nvGrpSpPr>
        <p:grpSpPr bwMode="auto">
          <a:xfrm>
            <a:off x="2859088" y="3298825"/>
            <a:ext cx="1528762" cy="307975"/>
            <a:chOff x="2934653" y="3298152"/>
            <a:chExt cx="1530078" cy="307778"/>
          </a:xfrm>
        </p:grpSpPr>
        <p:sp>
          <p:nvSpPr>
            <p:cNvPr id="354" name="Oval 353"/>
            <p:cNvSpPr/>
            <p:nvPr/>
          </p:nvSpPr>
          <p:spPr bwMode="auto">
            <a:xfrm>
              <a:off x="3099895" y="3367957"/>
              <a:ext cx="1183705" cy="237973"/>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49176" name="TextBox 101"/>
            <p:cNvSpPr txBox="1">
              <a:spLocks noChangeArrowheads="1"/>
            </p:cNvSpPr>
            <p:nvPr/>
          </p:nvSpPr>
          <p:spPr bwMode="auto">
            <a:xfrm>
              <a:off x="2934653" y="3298152"/>
              <a:ext cx="1530078" cy="30777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R:50bp</a:t>
              </a:r>
            </a:p>
          </p:txBody>
        </p:sp>
      </p:grpSp>
      <p:grpSp>
        <p:nvGrpSpPr>
          <p:cNvPr id="49163" name="Group 51"/>
          <p:cNvGrpSpPr>
            <a:grpSpLocks/>
          </p:cNvGrpSpPr>
          <p:nvPr/>
        </p:nvGrpSpPr>
        <p:grpSpPr bwMode="auto">
          <a:xfrm>
            <a:off x="4873625" y="3349625"/>
            <a:ext cx="1530350" cy="307975"/>
            <a:chOff x="4642209" y="5872484"/>
            <a:chExt cx="673357" cy="326704"/>
          </a:xfrm>
        </p:grpSpPr>
        <p:sp>
          <p:nvSpPr>
            <p:cNvPr id="356" name="Oval 355"/>
            <p:cNvSpPr/>
            <p:nvPr/>
          </p:nvSpPr>
          <p:spPr bwMode="auto">
            <a:xfrm>
              <a:off x="4714853" y="5894377"/>
              <a:ext cx="521083" cy="30481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49174" name="TextBox 101"/>
            <p:cNvSpPr txBox="1">
              <a:spLocks noChangeArrowheads="1"/>
            </p:cNvSpPr>
            <p:nvPr/>
          </p:nvSpPr>
          <p:spPr bwMode="auto">
            <a:xfrm>
              <a:off x="4642209" y="5872484"/>
              <a:ext cx="673357" cy="32670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S:50bp</a:t>
              </a:r>
            </a:p>
          </p:txBody>
        </p:sp>
      </p:grpSp>
      <p:grpSp>
        <p:nvGrpSpPr>
          <p:cNvPr id="49164" name="Group 62"/>
          <p:cNvGrpSpPr>
            <a:grpSpLocks/>
          </p:cNvGrpSpPr>
          <p:nvPr/>
        </p:nvGrpSpPr>
        <p:grpSpPr bwMode="auto">
          <a:xfrm>
            <a:off x="6891338" y="1384300"/>
            <a:ext cx="1533525" cy="1033463"/>
            <a:chOff x="5720225" y="2761060"/>
            <a:chExt cx="1061575" cy="441484"/>
          </a:xfrm>
        </p:grpSpPr>
        <p:sp>
          <p:nvSpPr>
            <p:cNvPr id="358" name="Oval 357"/>
            <p:cNvSpPr/>
            <p:nvPr/>
          </p:nvSpPr>
          <p:spPr bwMode="auto">
            <a:xfrm>
              <a:off x="5833415" y="2790899"/>
              <a:ext cx="820908" cy="411645"/>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49172" name="TextBox 101"/>
            <p:cNvSpPr txBox="1">
              <a:spLocks noChangeArrowheads="1"/>
            </p:cNvSpPr>
            <p:nvPr/>
          </p:nvSpPr>
          <p:spPr bwMode="auto">
            <a:xfrm>
              <a:off x="5720225"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D</a:t>
              </a:r>
            </a:p>
            <a:p>
              <a:pPr algn="ctr"/>
              <a:r>
                <a:rPr lang="en-US" sz="1400">
                  <a:latin typeface="Gill Sans MT" charset="0"/>
                  <a:ea typeface="Courier" charset="0"/>
                  <a:cs typeface="Courier" charset="0"/>
                </a:rPr>
                <a:t>4_2 -</a:t>
              </a:r>
            </a:p>
            <a:p>
              <a:pPr algn="ctr"/>
              <a:r>
                <a:rPr lang="en-US" sz="1400">
                  <a:latin typeface="Gill Sans MT" charset="0"/>
                  <a:ea typeface="Courier" charset="0"/>
                  <a:cs typeface="Courier" charset="0"/>
                </a:rPr>
                <a:t>5_2 -</a:t>
              </a:r>
            </a:p>
            <a:p>
              <a:pPr algn="ctr"/>
              <a:r>
                <a:rPr lang="en-US" sz="1400">
                  <a:latin typeface="Gill Sans MT" charset="0"/>
                  <a:ea typeface="Courier" charset="0"/>
                  <a:cs typeface="Courier" charset="0"/>
                </a:rPr>
                <a:t>6_2 -</a:t>
              </a:r>
            </a:p>
          </p:txBody>
        </p:sp>
      </p:grpSp>
      <p:cxnSp>
        <p:nvCxnSpPr>
          <p:cNvPr id="363" name="Straight Arrow Connector 362"/>
          <p:cNvCxnSpPr/>
          <p:nvPr/>
        </p:nvCxnSpPr>
        <p:spPr bwMode="auto">
          <a:xfrm>
            <a:off x="2057400" y="3495675"/>
            <a:ext cx="549275" cy="2857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64" name="Straight Arrow Connector 363"/>
          <p:cNvCxnSpPr/>
          <p:nvPr/>
        </p:nvCxnSpPr>
        <p:spPr bwMode="auto">
          <a:xfrm>
            <a:off x="4356100" y="3495675"/>
            <a:ext cx="550863" cy="28575"/>
          </a:xfrm>
          <a:prstGeom prst="straightConnector1">
            <a:avLst/>
          </a:prstGeom>
          <a:ln w="38100" cmpd="sng">
            <a:tailEnd type="triangle"/>
          </a:ln>
        </p:spPr>
        <p:style>
          <a:lnRef idx="2">
            <a:schemeClr val="accent3"/>
          </a:lnRef>
          <a:fillRef idx="0">
            <a:schemeClr val="accent3"/>
          </a:fillRef>
          <a:effectRef idx="1">
            <a:schemeClr val="accent3"/>
          </a:effectRef>
          <a:fontRef idx="minor">
            <a:schemeClr val="tx1"/>
          </a:fontRef>
        </p:style>
      </p:cxnSp>
      <p:cxnSp>
        <p:nvCxnSpPr>
          <p:cNvPr id="367" name="Straight Arrow Connector 366"/>
          <p:cNvCxnSpPr/>
          <p:nvPr/>
        </p:nvCxnSpPr>
        <p:spPr bwMode="auto">
          <a:xfrm flipV="1">
            <a:off x="2498725" y="3992563"/>
            <a:ext cx="485775" cy="465137"/>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68" name="Straight Arrow Connector 367"/>
          <p:cNvCxnSpPr/>
          <p:nvPr/>
        </p:nvCxnSpPr>
        <p:spPr bwMode="auto">
          <a:xfrm>
            <a:off x="6291263" y="4230688"/>
            <a:ext cx="484187"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bwMode="auto">
          <a:xfrm flipV="1">
            <a:off x="6335713" y="2417763"/>
            <a:ext cx="482600"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sp>
        <p:nvSpPr>
          <p:cNvPr id="49170" name="TextBox 42"/>
          <p:cNvSpPr txBox="1">
            <a:spLocks noChangeArrowheads="1"/>
          </p:cNvSpPr>
          <p:nvPr/>
        </p:nvSpPr>
        <p:spPr bwMode="auto">
          <a:xfrm>
            <a:off x="3276600" y="6172200"/>
            <a:ext cx="2198688" cy="369888"/>
          </a:xfrm>
          <a:prstGeom prst="rect">
            <a:avLst/>
          </a:prstGeom>
          <a:noFill/>
          <a:ln w="9525">
            <a:noFill/>
            <a:miter lim="800000"/>
            <a:headEnd/>
            <a:tailEnd/>
          </a:ln>
        </p:spPr>
        <p:txBody>
          <a:bodyPr wrap="none">
            <a:prstTxWarp prst="textNoShape">
              <a:avLst/>
            </a:prstTxWarp>
            <a:spAutoFit/>
          </a:bodyPr>
          <a:lstStyle/>
          <a:p>
            <a:r>
              <a:rPr lang="en-US"/>
              <a:t>Input: Contig Graph</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z="4000" smtClean="0"/>
              <a:t>Scaffolding</a:t>
            </a:r>
          </a:p>
        </p:txBody>
      </p:sp>
      <p:grpSp>
        <p:nvGrpSpPr>
          <p:cNvPr id="50179" name="Group 57"/>
          <p:cNvGrpSpPr>
            <a:grpSpLocks/>
          </p:cNvGrpSpPr>
          <p:nvPr/>
        </p:nvGrpSpPr>
        <p:grpSpPr bwMode="auto">
          <a:xfrm>
            <a:off x="7002463" y="4914900"/>
            <a:ext cx="1531937" cy="1028700"/>
            <a:chOff x="3815225" y="2004536"/>
            <a:chExt cx="1061575" cy="439342"/>
          </a:xfrm>
        </p:grpSpPr>
        <p:sp>
          <p:nvSpPr>
            <p:cNvPr id="271" name="Oval 270"/>
            <p:cNvSpPr/>
            <p:nvPr/>
          </p:nvSpPr>
          <p:spPr bwMode="auto">
            <a:xfrm>
              <a:off x="3930733" y="2033012"/>
              <a:ext cx="820658" cy="41086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0228" name="TextBox 101"/>
            <p:cNvSpPr txBox="1">
              <a:spLocks noChangeArrowheads="1"/>
            </p:cNvSpPr>
            <p:nvPr/>
          </p:nvSpPr>
          <p:spPr bwMode="auto">
            <a:xfrm>
              <a:off x="3815225" y="2004536"/>
              <a:ext cx="1061575" cy="407269"/>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B</a:t>
              </a:r>
            </a:p>
            <a:p>
              <a:pPr algn="ctr"/>
              <a:r>
                <a:rPr lang="en-US" sz="1400">
                  <a:latin typeface="Gill Sans MT" charset="0"/>
                  <a:ea typeface="Courier" charset="0"/>
                  <a:cs typeface="Courier" charset="0"/>
                </a:rPr>
                <a:t>1_2 -</a:t>
              </a:r>
            </a:p>
            <a:p>
              <a:pPr algn="ctr"/>
              <a:r>
                <a:rPr lang="en-US" sz="1400">
                  <a:latin typeface="Gill Sans MT" charset="0"/>
                  <a:ea typeface="Courier" charset="0"/>
                  <a:cs typeface="Courier" charset="0"/>
                </a:rPr>
                <a:t>2_2 -</a:t>
              </a:r>
            </a:p>
            <a:p>
              <a:pPr algn="ctr"/>
              <a:r>
                <a:rPr lang="en-US" sz="1400">
                  <a:latin typeface="Gill Sans MT" charset="0"/>
                  <a:ea typeface="Courier" charset="0"/>
                  <a:cs typeface="Courier" charset="0"/>
                </a:rPr>
                <a:t>3_2 -</a:t>
              </a:r>
            </a:p>
          </p:txBody>
        </p:sp>
      </p:grpSp>
      <p:grpSp>
        <p:nvGrpSpPr>
          <p:cNvPr id="50180" name="Group 60"/>
          <p:cNvGrpSpPr>
            <a:grpSpLocks/>
          </p:cNvGrpSpPr>
          <p:nvPr/>
        </p:nvGrpSpPr>
        <p:grpSpPr bwMode="auto">
          <a:xfrm>
            <a:off x="1295400" y="1223963"/>
            <a:ext cx="1531938" cy="1025525"/>
            <a:chOff x="2069810" y="2004536"/>
            <a:chExt cx="1061575" cy="439342"/>
          </a:xfrm>
        </p:grpSpPr>
        <p:sp>
          <p:nvSpPr>
            <p:cNvPr id="317" name="Oval 316"/>
            <p:cNvSpPr/>
            <p:nvPr/>
          </p:nvSpPr>
          <p:spPr bwMode="auto">
            <a:xfrm>
              <a:off x="2185318" y="2033100"/>
              <a:ext cx="820658" cy="4107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0226" name="TextBox 101"/>
            <p:cNvSpPr txBox="1">
              <a:spLocks noChangeArrowheads="1"/>
            </p:cNvSpPr>
            <p:nvPr/>
          </p:nvSpPr>
          <p:spPr bwMode="auto">
            <a:xfrm>
              <a:off x="2069810" y="2004536"/>
              <a:ext cx="1061575" cy="408745"/>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A</a:t>
              </a:r>
            </a:p>
            <a:p>
              <a:pPr algn="ctr"/>
              <a:r>
                <a:rPr lang="en-US" sz="1400">
                  <a:latin typeface="Gill Sans MT" charset="0"/>
                  <a:ea typeface="Courier" charset="0"/>
                  <a:cs typeface="Courier" charset="0"/>
                </a:rPr>
                <a:t>1_1 +</a:t>
              </a:r>
            </a:p>
            <a:p>
              <a:pPr algn="ctr"/>
              <a:r>
                <a:rPr lang="en-US" sz="1400">
                  <a:latin typeface="Gill Sans MT" charset="0"/>
                  <a:ea typeface="Courier" charset="0"/>
                  <a:cs typeface="Courier" charset="0"/>
                </a:rPr>
                <a:t>2_1 +</a:t>
              </a:r>
            </a:p>
            <a:p>
              <a:pPr algn="ctr"/>
              <a:r>
                <a:rPr lang="en-US" sz="1400">
                  <a:latin typeface="Gill Sans MT" charset="0"/>
                  <a:ea typeface="Courier" charset="0"/>
                  <a:cs typeface="Courier" charset="0"/>
                </a:rPr>
                <a:t>3_1 +</a:t>
              </a:r>
            </a:p>
          </p:txBody>
        </p:sp>
      </p:grpSp>
      <p:grpSp>
        <p:nvGrpSpPr>
          <p:cNvPr id="50181" name="Group 59"/>
          <p:cNvGrpSpPr>
            <a:grpSpLocks/>
          </p:cNvGrpSpPr>
          <p:nvPr/>
        </p:nvGrpSpPr>
        <p:grpSpPr bwMode="auto">
          <a:xfrm>
            <a:off x="1277938" y="4776788"/>
            <a:ext cx="1531937" cy="1028700"/>
            <a:chOff x="2069810" y="3446860"/>
            <a:chExt cx="1061575" cy="439340"/>
          </a:xfrm>
        </p:grpSpPr>
        <p:sp>
          <p:nvSpPr>
            <p:cNvPr id="326" name="Oval 325"/>
            <p:cNvSpPr/>
            <p:nvPr/>
          </p:nvSpPr>
          <p:spPr bwMode="auto">
            <a:xfrm>
              <a:off x="2185318" y="3475336"/>
              <a:ext cx="820658"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0224" name="TextBox 101"/>
            <p:cNvSpPr txBox="1">
              <a:spLocks noChangeArrowheads="1"/>
            </p:cNvSpPr>
            <p:nvPr/>
          </p:nvSpPr>
          <p:spPr bwMode="auto">
            <a:xfrm>
              <a:off x="2069810" y="3446860"/>
              <a:ext cx="1061575" cy="40726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E</a:t>
              </a:r>
            </a:p>
            <a:p>
              <a:pPr algn="ctr"/>
              <a:r>
                <a:rPr lang="en-US" sz="1400">
                  <a:latin typeface="Gill Sans MT" charset="0"/>
                  <a:ea typeface="Courier" charset="0"/>
                  <a:cs typeface="Courier" charset="0"/>
                </a:rPr>
                <a:t>7_1 +</a:t>
              </a:r>
            </a:p>
            <a:p>
              <a:pPr algn="ctr"/>
              <a:r>
                <a:rPr lang="en-US" sz="1400">
                  <a:latin typeface="Gill Sans MT" charset="0"/>
                  <a:ea typeface="Courier" charset="0"/>
                  <a:cs typeface="Courier" charset="0"/>
                </a:rPr>
                <a:t>8_1 +</a:t>
              </a:r>
            </a:p>
            <a:p>
              <a:pPr algn="ctr"/>
              <a:r>
                <a:rPr lang="en-US" sz="1400">
                  <a:latin typeface="Gill Sans MT" charset="0"/>
                  <a:ea typeface="Courier" charset="0"/>
                  <a:cs typeface="Courier" charset="0"/>
                </a:rPr>
                <a:t>9_1 +</a:t>
              </a:r>
            </a:p>
          </p:txBody>
        </p:sp>
      </p:grpSp>
      <p:grpSp>
        <p:nvGrpSpPr>
          <p:cNvPr id="50182" name="Group 58"/>
          <p:cNvGrpSpPr>
            <a:grpSpLocks/>
          </p:cNvGrpSpPr>
          <p:nvPr/>
        </p:nvGrpSpPr>
        <p:grpSpPr bwMode="auto">
          <a:xfrm>
            <a:off x="4397375" y="990600"/>
            <a:ext cx="1530350" cy="1028700"/>
            <a:chOff x="3662825" y="3523060"/>
            <a:chExt cx="1061575" cy="439340"/>
          </a:xfrm>
        </p:grpSpPr>
        <p:sp>
          <p:nvSpPr>
            <p:cNvPr id="328" name="Oval 327"/>
            <p:cNvSpPr/>
            <p:nvPr/>
          </p:nvSpPr>
          <p:spPr bwMode="auto">
            <a:xfrm>
              <a:off x="3777352" y="3551536"/>
              <a:ext cx="821509"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0222" name="TextBox 101"/>
            <p:cNvSpPr txBox="1">
              <a:spLocks noChangeArrowheads="1"/>
            </p:cNvSpPr>
            <p:nvPr/>
          </p:nvSpPr>
          <p:spPr bwMode="auto">
            <a:xfrm>
              <a:off x="3662825" y="3523060"/>
              <a:ext cx="1061575" cy="40726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F</a:t>
              </a:r>
            </a:p>
            <a:p>
              <a:pPr algn="ctr"/>
              <a:r>
                <a:rPr lang="en-US" sz="1400">
                  <a:latin typeface="Gill Sans MT" charset="0"/>
                  <a:ea typeface="Courier" charset="0"/>
                  <a:cs typeface="Courier" charset="0"/>
                </a:rPr>
                <a:t>7_2 -</a:t>
              </a:r>
            </a:p>
            <a:p>
              <a:pPr algn="ctr"/>
              <a:r>
                <a:rPr lang="en-US" sz="1400">
                  <a:latin typeface="Gill Sans MT" charset="0"/>
                  <a:ea typeface="Courier" charset="0"/>
                  <a:cs typeface="Courier" charset="0"/>
                </a:rPr>
                <a:t>8_2 -</a:t>
              </a:r>
            </a:p>
            <a:p>
              <a:pPr algn="ctr"/>
              <a:r>
                <a:rPr lang="en-US" sz="1400">
                  <a:latin typeface="Gill Sans MT" charset="0"/>
                  <a:ea typeface="Courier" charset="0"/>
                  <a:cs typeface="Courier" charset="0"/>
                </a:rPr>
                <a:t>9_2 -</a:t>
              </a:r>
            </a:p>
          </p:txBody>
        </p:sp>
      </p:grpSp>
      <p:cxnSp>
        <p:nvCxnSpPr>
          <p:cNvPr id="344" name="Straight Arrow Connector 343"/>
          <p:cNvCxnSpPr/>
          <p:nvPr/>
        </p:nvCxnSpPr>
        <p:spPr bwMode="auto">
          <a:xfrm flipV="1">
            <a:off x="4137025" y="2390775"/>
            <a:ext cx="481013"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45" name="Straight Arrow Connector 344"/>
          <p:cNvCxnSpPr/>
          <p:nvPr/>
        </p:nvCxnSpPr>
        <p:spPr bwMode="auto">
          <a:xfrm>
            <a:off x="2673350" y="2390775"/>
            <a:ext cx="485775"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grpSp>
        <p:nvGrpSpPr>
          <p:cNvPr id="50185" name="Group 61"/>
          <p:cNvGrpSpPr>
            <a:grpSpLocks/>
          </p:cNvGrpSpPr>
          <p:nvPr/>
        </p:nvGrpSpPr>
        <p:grpSpPr bwMode="auto">
          <a:xfrm>
            <a:off x="381000" y="2994025"/>
            <a:ext cx="1531938" cy="1031875"/>
            <a:chOff x="1524000" y="2761060"/>
            <a:chExt cx="1061575" cy="441484"/>
          </a:xfrm>
        </p:grpSpPr>
        <p:sp>
          <p:nvSpPr>
            <p:cNvPr id="352" name="Oval 351"/>
            <p:cNvSpPr/>
            <p:nvPr/>
          </p:nvSpPr>
          <p:spPr bwMode="auto">
            <a:xfrm>
              <a:off x="1639508" y="2790945"/>
              <a:ext cx="820658" cy="411599"/>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0220" name="TextBox 101"/>
            <p:cNvSpPr txBox="1">
              <a:spLocks noChangeArrowheads="1"/>
            </p:cNvSpPr>
            <p:nvPr/>
          </p:nvSpPr>
          <p:spPr bwMode="auto">
            <a:xfrm>
              <a:off x="1524000"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a:t>
              </a:r>
            </a:p>
            <a:p>
              <a:pPr algn="ctr"/>
              <a:r>
                <a:rPr lang="en-US" sz="1400">
                  <a:latin typeface="Gill Sans MT" charset="0"/>
                  <a:ea typeface="Courier" charset="0"/>
                  <a:cs typeface="Courier" charset="0"/>
                </a:rPr>
                <a:t>4_1 +</a:t>
              </a:r>
            </a:p>
            <a:p>
              <a:pPr algn="ctr"/>
              <a:r>
                <a:rPr lang="en-US" sz="1400">
                  <a:latin typeface="Gill Sans MT" charset="0"/>
                  <a:ea typeface="Courier" charset="0"/>
                  <a:cs typeface="Courier" charset="0"/>
                </a:rPr>
                <a:t>5_1 +</a:t>
              </a:r>
            </a:p>
            <a:p>
              <a:pPr algn="ctr"/>
              <a:r>
                <a:rPr lang="en-US" sz="1400">
                  <a:latin typeface="Gill Sans MT" charset="0"/>
                  <a:ea typeface="Courier" charset="0"/>
                  <a:cs typeface="Courier" charset="0"/>
                </a:rPr>
                <a:t>6_1 +</a:t>
              </a:r>
            </a:p>
          </p:txBody>
        </p:sp>
      </p:grpSp>
      <p:grpSp>
        <p:nvGrpSpPr>
          <p:cNvPr id="50186" name="Group 40"/>
          <p:cNvGrpSpPr>
            <a:grpSpLocks/>
          </p:cNvGrpSpPr>
          <p:nvPr/>
        </p:nvGrpSpPr>
        <p:grpSpPr bwMode="auto">
          <a:xfrm>
            <a:off x="2859088" y="3314700"/>
            <a:ext cx="1528762" cy="307975"/>
            <a:chOff x="2934653" y="3298152"/>
            <a:chExt cx="1530078" cy="307778"/>
          </a:xfrm>
        </p:grpSpPr>
        <p:sp>
          <p:nvSpPr>
            <p:cNvPr id="354" name="Oval 353"/>
            <p:cNvSpPr/>
            <p:nvPr/>
          </p:nvSpPr>
          <p:spPr bwMode="auto">
            <a:xfrm>
              <a:off x="3099895" y="3367957"/>
              <a:ext cx="1183705" cy="237973"/>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0218" name="TextBox 101"/>
            <p:cNvSpPr txBox="1">
              <a:spLocks noChangeArrowheads="1"/>
            </p:cNvSpPr>
            <p:nvPr/>
          </p:nvSpPr>
          <p:spPr bwMode="auto">
            <a:xfrm>
              <a:off x="2934653" y="3298152"/>
              <a:ext cx="1530078" cy="30777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R: 50bp</a:t>
              </a:r>
            </a:p>
          </p:txBody>
        </p:sp>
      </p:grpSp>
      <p:grpSp>
        <p:nvGrpSpPr>
          <p:cNvPr id="50187" name="Group 51"/>
          <p:cNvGrpSpPr>
            <a:grpSpLocks/>
          </p:cNvGrpSpPr>
          <p:nvPr/>
        </p:nvGrpSpPr>
        <p:grpSpPr bwMode="auto">
          <a:xfrm>
            <a:off x="4873625" y="3349625"/>
            <a:ext cx="1530350" cy="307975"/>
            <a:chOff x="4642209" y="5872484"/>
            <a:chExt cx="673357" cy="326704"/>
          </a:xfrm>
        </p:grpSpPr>
        <p:sp>
          <p:nvSpPr>
            <p:cNvPr id="356" name="Oval 355"/>
            <p:cNvSpPr/>
            <p:nvPr/>
          </p:nvSpPr>
          <p:spPr bwMode="auto">
            <a:xfrm>
              <a:off x="4714853" y="5894377"/>
              <a:ext cx="521083" cy="30481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0216" name="TextBox 101"/>
            <p:cNvSpPr txBox="1">
              <a:spLocks noChangeArrowheads="1"/>
            </p:cNvSpPr>
            <p:nvPr/>
          </p:nvSpPr>
          <p:spPr bwMode="auto">
            <a:xfrm>
              <a:off x="4642209" y="5872484"/>
              <a:ext cx="673357" cy="32670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S:50bp</a:t>
              </a:r>
            </a:p>
          </p:txBody>
        </p:sp>
      </p:grpSp>
      <p:grpSp>
        <p:nvGrpSpPr>
          <p:cNvPr id="50188" name="Group 62"/>
          <p:cNvGrpSpPr>
            <a:grpSpLocks/>
          </p:cNvGrpSpPr>
          <p:nvPr/>
        </p:nvGrpSpPr>
        <p:grpSpPr bwMode="auto">
          <a:xfrm>
            <a:off x="6891338" y="1384300"/>
            <a:ext cx="1533525" cy="1033463"/>
            <a:chOff x="5720225" y="2761060"/>
            <a:chExt cx="1061575" cy="441484"/>
          </a:xfrm>
        </p:grpSpPr>
        <p:sp>
          <p:nvSpPr>
            <p:cNvPr id="358" name="Oval 357"/>
            <p:cNvSpPr/>
            <p:nvPr/>
          </p:nvSpPr>
          <p:spPr bwMode="auto">
            <a:xfrm>
              <a:off x="5833415" y="2790899"/>
              <a:ext cx="820908" cy="411645"/>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0214" name="TextBox 101"/>
            <p:cNvSpPr txBox="1">
              <a:spLocks noChangeArrowheads="1"/>
            </p:cNvSpPr>
            <p:nvPr/>
          </p:nvSpPr>
          <p:spPr bwMode="auto">
            <a:xfrm>
              <a:off x="5720225"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D</a:t>
              </a:r>
            </a:p>
            <a:p>
              <a:pPr algn="ctr"/>
              <a:r>
                <a:rPr lang="en-US" sz="1400">
                  <a:latin typeface="Gill Sans MT" charset="0"/>
                  <a:ea typeface="Courier" charset="0"/>
                  <a:cs typeface="Courier" charset="0"/>
                </a:rPr>
                <a:t>4_2 -</a:t>
              </a:r>
            </a:p>
            <a:p>
              <a:pPr algn="ctr"/>
              <a:r>
                <a:rPr lang="en-US" sz="1400">
                  <a:latin typeface="Gill Sans MT" charset="0"/>
                  <a:ea typeface="Courier" charset="0"/>
                  <a:cs typeface="Courier" charset="0"/>
                </a:rPr>
                <a:t>5_2 -</a:t>
              </a:r>
            </a:p>
            <a:p>
              <a:pPr algn="ctr"/>
              <a:r>
                <a:rPr lang="en-US" sz="1400">
                  <a:latin typeface="Gill Sans MT" charset="0"/>
                  <a:ea typeface="Courier" charset="0"/>
                  <a:cs typeface="Courier" charset="0"/>
                </a:rPr>
                <a:t>6_2 -</a:t>
              </a:r>
            </a:p>
          </p:txBody>
        </p:sp>
      </p:grpSp>
      <p:cxnSp>
        <p:nvCxnSpPr>
          <p:cNvPr id="363" name="Straight Arrow Connector 362"/>
          <p:cNvCxnSpPr/>
          <p:nvPr/>
        </p:nvCxnSpPr>
        <p:spPr bwMode="auto">
          <a:xfrm>
            <a:off x="2057400" y="3495675"/>
            <a:ext cx="549275" cy="28575"/>
          </a:xfrm>
          <a:prstGeom prst="straightConnector1">
            <a:avLst/>
          </a:prstGeom>
          <a:ln w="38100" cmpd="sng">
            <a:solidFill>
              <a:schemeClr val="accent1"/>
            </a:solidFill>
            <a:tailEnd type="triangle"/>
          </a:ln>
        </p:spPr>
        <p:style>
          <a:lnRef idx="1">
            <a:schemeClr val="accent2"/>
          </a:lnRef>
          <a:fillRef idx="3">
            <a:schemeClr val="accent2"/>
          </a:fillRef>
          <a:effectRef idx="2">
            <a:schemeClr val="accent2"/>
          </a:effectRef>
          <a:fontRef idx="minor">
            <a:schemeClr val="lt1"/>
          </a:fontRef>
        </p:style>
      </p:cxnSp>
      <p:cxnSp>
        <p:nvCxnSpPr>
          <p:cNvPr id="364" name="Straight Arrow Connector 363"/>
          <p:cNvCxnSpPr/>
          <p:nvPr/>
        </p:nvCxnSpPr>
        <p:spPr bwMode="auto">
          <a:xfrm>
            <a:off x="4356100" y="3495675"/>
            <a:ext cx="550863" cy="28575"/>
          </a:xfrm>
          <a:prstGeom prst="straightConnector1">
            <a:avLst/>
          </a:prstGeom>
          <a:ln w="38100" cmpd="sng">
            <a:tailEnd type="triangle"/>
          </a:ln>
        </p:spPr>
        <p:style>
          <a:lnRef idx="2">
            <a:schemeClr val="accent3"/>
          </a:lnRef>
          <a:fillRef idx="0">
            <a:schemeClr val="accent3"/>
          </a:fillRef>
          <a:effectRef idx="1">
            <a:schemeClr val="accent3"/>
          </a:effectRef>
          <a:fontRef idx="minor">
            <a:schemeClr val="tx1"/>
          </a:fontRef>
        </p:style>
      </p:cxnSp>
      <p:cxnSp>
        <p:nvCxnSpPr>
          <p:cNvPr id="367" name="Straight Arrow Connector 366"/>
          <p:cNvCxnSpPr/>
          <p:nvPr/>
        </p:nvCxnSpPr>
        <p:spPr bwMode="auto">
          <a:xfrm flipV="1">
            <a:off x="2498725" y="3992563"/>
            <a:ext cx="485775" cy="465137"/>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68" name="Straight Arrow Connector 367"/>
          <p:cNvCxnSpPr/>
          <p:nvPr/>
        </p:nvCxnSpPr>
        <p:spPr bwMode="auto">
          <a:xfrm>
            <a:off x="6291263" y="4230688"/>
            <a:ext cx="484187"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bwMode="auto">
          <a:xfrm flipV="1">
            <a:off x="6335713" y="2417763"/>
            <a:ext cx="482600"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sp>
        <p:nvSpPr>
          <p:cNvPr id="50194" name="TextBox 42"/>
          <p:cNvSpPr txBox="1">
            <a:spLocks noChangeArrowheads="1"/>
          </p:cNvSpPr>
          <p:nvPr/>
        </p:nvSpPr>
        <p:spPr bwMode="auto">
          <a:xfrm>
            <a:off x="3140075" y="6248400"/>
            <a:ext cx="2879725" cy="369888"/>
          </a:xfrm>
          <a:prstGeom prst="rect">
            <a:avLst/>
          </a:prstGeom>
          <a:noFill/>
          <a:ln w="9525">
            <a:noFill/>
            <a:miter lim="800000"/>
            <a:headEnd/>
            <a:tailEnd/>
          </a:ln>
        </p:spPr>
        <p:txBody>
          <a:bodyPr wrap="none">
            <a:prstTxWarp prst="textNoShape">
              <a:avLst/>
            </a:prstTxWarp>
            <a:spAutoFit/>
          </a:bodyPr>
          <a:lstStyle/>
          <a:p>
            <a:r>
              <a:rPr lang="en-US"/>
              <a:t>Step 1: Find Contig Edges</a:t>
            </a:r>
          </a:p>
        </p:txBody>
      </p:sp>
      <p:cxnSp>
        <p:nvCxnSpPr>
          <p:cNvPr id="36" name="Curved Connector 35"/>
          <p:cNvCxnSpPr/>
          <p:nvPr/>
        </p:nvCxnSpPr>
        <p:spPr>
          <a:xfrm>
            <a:off x="2646363" y="1524000"/>
            <a:ext cx="4522787" cy="3690938"/>
          </a:xfrm>
          <a:prstGeom prst="curvedConnector3">
            <a:avLst>
              <a:gd name="adj1" fmla="val 50000"/>
            </a:avLst>
          </a:prstGeom>
          <a:ln>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a:off x="2667000" y="1828800"/>
            <a:ext cx="4522788" cy="3690938"/>
          </a:xfrm>
          <a:prstGeom prst="curvedConnector3">
            <a:avLst>
              <a:gd name="adj1" fmla="val 50000"/>
            </a:avLst>
          </a:prstGeom>
          <a:ln>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a:off x="2514600" y="2100263"/>
            <a:ext cx="4675188" cy="3630612"/>
          </a:xfrm>
          <a:prstGeom prst="curvedConnector3">
            <a:avLst>
              <a:gd name="adj1" fmla="val 50000"/>
            </a:avLst>
          </a:prstGeom>
          <a:ln>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flipV="1">
            <a:off x="1731963" y="2125663"/>
            <a:ext cx="5322887" cy="1608137"/>
          </a:xfrm>
          <a:prstGeom prst="curvedConnector3">
            <a:avLst>
              <a:gd name="adj1" fmla="val 50000"/>
            </a:avLst>
          </a:prstGeom>
          <a:ln>
            <a:solidFill>
              <a:schemeClr val="accent2"/>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4" name="Curved Connector 43"/>
          <p:cNvCxnSpPr/>
          <p:nvPr/>
        </p:nvCxnSpPr>
        <p:spPr>
          <a:xfrm flipV="1">
            <a:off x="1763713" y="1676400"/>
            <a:ext cx="5322887" cy="1608138"/>
          </a:xfrm>
          <a:prstGeom prst="curvedConnector3">
            <a:avLst>
              <a:gd name="adj1" fmla="val 50000"/>
            </a:avLst>
          </a:prstGeom>
          <a:ln>
            <a:solidFill>
              <a:schemeClr val="accent2"/>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5" name="Curved Connector 44"/>
          <p:cNvCxnSpPr/>
          <p:nvPr/>
        </p:nvCxnSpPr>
        <p:spPr>
          <a:xfrm flipV="1">
            <a:off x="1752600" y="1897063"/>
            <a:ext cx="5322888" cy="1608137"/>
          </a:xfrm>
          <a:prstGeom prst="curvedConnector3">
            <a:avLst>
              <a:gd name="adj1" fmla="val 50000"/>
            </a:avLst>
          </a:prstGeom>
          <a:ln>
            <a:solidFill>
              <a:schemeClr val="accent2"/>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326" idx="7"/>
            <a:endCxn id="328" idx="4"/>
          </p:cNvCxnSpPr>
          <p:nvPr/>
        </p:nvCxnSpPr>
        <p:spPr>
          <a:xfrm rot="5400000" flipH="1" flipV="1">
            <a:off x="2322513" y="2152650"/>
            <a:ext cx="2965450" cy="2698750"/>
          </a:xfrm>
          <a:prstGeom prst="curvedConnector3">
            <a:avLst>
              <a:gd name="adj1" fmla="val 50000"/>
            </a:avLst>
          </a:prstGeom>
          <a:ln>
            <a:solidFill>
              <a:srgbClr val="660066"/>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9" name="Curved Connector 45"/>
          <p:cNvCxnSpPr/>
          <p:nvPr/>
        </p:nvCxnSpPr>
        <p:spPr>
          <a:xfrm rot="5400000" flipH="1" flipV="1">
            <a:off x="2410619" y="2215356"/>
            <a:ext cx="3195638" cy="2803525"/>
          </a:xfrm>
          <a:prstGeom prst="curvedConnector3">
            <a:avLst>
              <a:gd name="adj1" fmla="val 50000"/>
            </a:avLst>
          </a:prstGeom>
          <a:ln>
            <a:solidFill>
              <a:srgbClr val="660066"/>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56" name="Curved Connector 55"/>
          <p:cNvCxnSpPr/>
          <p:nvPr/>
        </p:nvCxnSpPr>
        <p:spPr>
          <a:xfrm rot="5400000" flipH="1" flipV="1">
            <a:off x="2128043" y="2062957"/>
            <a:ext cx="2862263" cy="2698750"/>
          </a:xfrm>
          <a:prstGeom prst="curvedConnector3">
            <a:avLst>
              <a:gd name="adj1" fmla="val 50000"/>
            </a:avLst>
          </a:prstGeom>
          <a:ln>
            <a:solidFill>
              <a:srgbClr val="660066"/>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sp>
        <p:nvSpPr>
          <p:cNvPr id="50204" name="TextBox 57"/>
          <p:cNvSpPr txBox="1">
            <a:spLocks noChangeArrowheads="1"/>
          </p:cNvSpPr>
          <p:nvPr/>
        </p:nvSpPr>
        <p:spPr bwMode="auto">
          <a:xfrm>
            <a:off x="5943600" y="4800600"/>
            <a:ext cx="1295400" cy="369888"/>
          </a:xfrm>
          <a:prstGeom prst="rect">
            <a:avLst/>
          </a:prstGeom>
          <a:noFill/>
          <a:ln w="9525">
            <a:noFill/>
            <a:miter lim="800000"/>
            <a:headEnd/>
            <a:tailEnd/>
          </a:ln>
        </p:spPr>
        <p:txBody>
          <a:bodyPr wrap="none">
            <a:prstTxWarp prst="textNoShape">
              <a:avLst/>
            </a:prstTxWarp>
            <a:spAutoFit/>
          </a:bodyPr>
          <a:lstStyle/>
          <a:p>
            <a:r>
              <a:rPr lang="en-US"/>
              <a:t>1+/-:100bp</a:t>
            </a:r>
          </a:p>
        </p:txBody>
      </p:sp>
      <p:sp>
        <p:nvSpPr>
          <p:cNvPr id="50205" name="TextBox 58"/>
          <p:cNvSpPr txBox="1">
            <a:spLocks noChangeArrowheads="1"/>
          </p:cNvSpPr>
          <p:nvPr/>
        </p:nvSpPr>
        <p:spPr bwMode="auto">
          <a:xfrm>
            <a:off x="5943600" y="5181600"/>
            <a:ext cx="1295400" cy="369888"/>
          </a:xfrm>
          <a:prstGeom prst="rect">
            <a:avLst/>
          </a:prstGeom>
          <a:noFill/>
          <a:ln w="9525">
            <a:noFill/>
            <a:miter lim="800000"/>
            <a:headEnd/>
            <a:tailEnd/>
          </a:ln>
        </p:spPr>
        <p:txBody>
          <a:bodyPr wrap="none">
            <a:prstTxWarp prst="textNoShape">
              <a:avLst/>
            </a:prstTxWarp>
            <a:spAutoFit/>
          </a:bodyPr>
          <a:lstStyle/>
          <a:p>
            <a:r>
              <a:rPr lang="en-US"/>
              <a:t>2+/-:100bp</a:t>
            </a:r>
          </a:p>
        </p:txBody>
      </p:sp>
      <p:sp>
        <p:nvSpPr>
          <p:cNvPr id="50206" name="TextBox 59"/>
          <p:cNvSpPr txBox="1">
            <a:spLocks noChangeArrowheads="1"/>
          </p:cNvSpPr>
          <p:nvPr/>
        </p:nvSpPr>
        <p:spPr bwMode="auto">
          <a:xfrm>
            <a:off x="5943600" y="5573713"/>
            <a:ext cx="1295400" cy="369887"/>
          </a:xfrm>
          <a:prstGeom prst="rect">
            <a:avLst/>
          </a:prstGeom>
          <a:noFill/>
          <a:ln w="9525">
            <a:noFill/>
            <a:miter lim="800000"/>
            <a:headEnd/>
            <a:tailEnd/>
          </a:ln>
        </p:spPr>
        <p:txBody>
          <a:bodyPr wrap="none">
            <a:prstTxWarp prst="textNoShape">
              <a:avLst/>
            </a:prstTxWarp>
            <a:spAutoFit/>
          </a:bodyPr>
          <a:lstStyle/>
          <a:p>
            <a:r>
              <a:rPr lang="en-US"/>
              <a:t>3+/-:100bp</a:t>
            </a:r>
          </a:p>
        </p:txBody>
      </p:sp>
      <p:sp>
        <p:nvSpPr>
          <p:cNvPr id="50207" name="TextBox 61"/>
          <p:cNvSpPr txBox="1">
            <a:spLocks noChangeArrowheads="1"/>
          </p:cNvSpPr>
          <p:nvPr/>
        </p:nvSpPr>
        <p:spPr bwMode="auto">
          <a:xfrm>
            <a:off x="5867400" y="1295400"/>
            <a:ext cx="1295400" cy="369888"/>
          </a:xfrm>
          <a:prstGeom prst="rect">
            <a:avLst/>
          </a:prstGeom>
          <a:noFill/>
          <a:ln w="9525">
            <a:noFill/>
            <a:miter lim="800000"/>
            <a:headEnd/>
            <a:tailEnd/>
          </a:ln>
        </p:spPr>
        <p:txBody>
          <a:bodyPr wrap="none">
            <a:prstTxWarp prst="textNoShape">
              <a:avLst/>
            </a:prstTxWarp>
            <a:spAutoFit/>
          </a:bodyPr>
          <a:lstStyle/>
          <a:p>
            <a:r>
              <a:rPr lang="en-US"/>
              <a:t>4+/-:100bp</a:t>
            </a:r>
          </a:p>
        </p:txBody>
      </p:sp>
      <p:sp>
        <p:nvSpPr>
          <p:cNvPr id="50208" name="TextBox 62"/>
          <p:cNvSpPr txBox="1">
            <a:spLocks noChangeArrowheads="1"/>
          </p:cNvSpPr>
          <p:nvPr/>
        </p:nvSpPr>
        <p:spPr bwMode="auto">
          <a:xfrm>
            <a:off x="5867400" y="1676400"/>
            <a:ext cx="1295400" cy="369888"/>
          </a:xfrm>
          <a:prstGeom prst="rect">
            <a:avLst/>
          </a:prstGeom>
          <a:noFill/>
          <a:ln w="9525">
            <a:noFill/>
            <a:miter lim="800000"/>
            <a:headEnd/>
            <a:tailEnd/>
          </a:ln>
        </p:spPr>
        <p:txBody>
          <a:bodyPr wrap="none">
            <a:prstTxWarp prst="textNoShape">
              <a:avLst/>
            </a:prstTxWarp>
            <a:spAutoFit/>
          </a:bodyPr>
          <a:lstStyle/>
          <a:p>
            <a:r>
              <a:rPr lang="en-US"/>
              <a:t>5+/-:100bp</a:t>
            </a:r>
          </a:p>
        </p:txBody>
      </p:sp>
      <p:sp>
        <p:nvSpPr>
          <p:cNvPr id="50209" name="TextBox 63"/>
          <p:cNvSpPr txBox="1">
            <a:spLocks noChangeArrowheads="1"/>
          </p:cNvSpPr>
          <p:nvPr/>
        </p:nvSpPr>
        <p:spPr bwMode="auto">
          <a:xfrm>
            <a:off x="5867400" y="2068513"/>
            <a:ext cx="1295400" cy="369887"/>
          </a:xfrm>
          <a:prstGeom prst="rect">
            <a:avLst/>
          </a:prstGeom>
          <a:noFill/>
          <a:ln w="9525">
            <a:noFill/>
            <a:miter lim="800000"/>
            <a:headEnd/>
            <a:tailEnd/>
          </a:ln>
        </p:spPr>
        <p:txBody>
          <a:bodyPr wrap="none">
            <a:prstTxWarp prst="textNoShape">
              <a:avLst/>
            </a:prstTxWarp>
            <a:spAutoFit/>
          </a:bodyPr>
          <a:lstStyle/>
          <a:p>
            <a:r>
              <a:rPr lang="en-US"/>
              <a:t>6+/-:100bp</a:t>
            </a:r>
          </a:p>
        </p:txBody>
      </p:sp>
      <p:sp>
        <p:nvSpPr>
          <p:cNvPr id="50210" name="TextBox 65"/>
          <p:cNvSpPr txBox="1">
            <a:spLocks noChangeArrowheads="1"/>
          </p:cNvSpPr>
          <p:nvPr/>
        </p:nvSpPr>
        <p:spPr bwMode="auto">
          <a:xfrm>
            <a:off x="2743200" y="4495800"/>
            <a:ext cx="1166813" cy="369888"/>
          </a:xfrm>
          <a:prstGeom prst="rect">
            <a:avLst/>
          </a:prstGeom>
          <a:noFill/>
          <a:ln w="9525">
            <a:noFill/>
            <a:miter lim="800000"/>
            <a:headEnd/>
            <a:tailEnd/>
          </a:ln>
        </p:spPr>
        <p:txBody>
          <a:bodyPr wrap="none">
            <a:prstTxWarp prst="textNoShape">
              <a:avLst/>
            </a:prstTxWarp>
            <a:spAutoFit/>
          </a:bodyPr>
          <a:lstStyle/>
          <a:p>
            <a:r>
              <a:rPr lang="en-US"/>
              <a:t>7+/-:50bp</a:t>
            </a:r>
          </a:p>
        </p:txBody>
      </p:sp>
      <p:sp>
        <p:nvSpPr>
          <p:cNvPr id="50211" name="TextBox 66"/>
          <p:cNvSpPr txBox="1">
            <a:spLocks noChangeArrowheads="1"/>
          </p:cNvSpPr>
          <p:nvPr/>
        </p:nvSpPr>
        <p:spPr bwMode="auto">
          <a:xfrm>
            <a:off x="2743200" y="4876800"/>
            <a:ext cx="1166813" cy="369888"/>
          </a:xfrm>
          <a:prstGeom prst="rect">
            <a:avLst/>
          </a:prstGeom>
          <a:noFill/>
          <a:ln w="9525">
            <a:noFill/>
            <a:miter lim="800000"/>
            <a:headEnd/>
            <a:tailEnd/>
          </a:ln>
        </p:spPr>
        <p:txBody>
          <a:bodyPr wrap="none">
            <a:prstTxWarp prst="textNoShape">
              <a:avLst/>
            </a:prstTxWarp>
            <a:spAutoFit/>
          </a:bodyPr>
          <a:lstStyle/>
          <a:p>
            <a:r>
              <a:rPr lang="en-US"/>
              <a:t>8+/-:50bp</a:t>
            </a:r>
          </a:p>
        </p:txBody>
      </p:sp>
      <p:sp>
        <p:nvSpPr>
          <p:cNvPr id="50212" name="TextBox 67"/>
          <p:cNvSpPr txBox="1">
            <a:spLocks noChangeArrowheads="1"/>
          </p:cNvSpPr>
          <p:nvPr/>
        </p:nvSpPr>
        <p:spPr bwMode="auto">
          <a:xfrm>
            <a:off x="2743200" y="5268913"/>
            <a:ext cx="1166813" cy="369887"/>
          </a:xfrm>
          <a:prstGeom prst="rect">
            <a:avLst/>
          </a:prstGeom>
          <a:noFill/>
          <a:ln w="9525">
            <a:noFill/>
            <a:miter lim="800000"/>
            <a:headEnd/>
            <a:tailEnd/>
          </a:ln>
        </p:spPr>
        <p:txBody>
          <a:bodyPr wrap="none">
            <a:prstTxWarp prst="textNoShape">
              <a:avLst/>
            </a:prstTxWarp>
            <a:spAutoFit/>
          </a:bodyPr>
          <a:lstStyle/>
          <a:p>
            <a:r>
              <a:rPr lang="en-US"/>
              <a:t>9+/-:50bp</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z="4000" smtClean="0"/>
              <a:t>Scaffolding</a:t>
            </a:r>
          </a:p>
        </p:txBody>
      </p:sp>
      <p:grpSp>
        <p:nvGrpSpPr>
          <p:cNvPr id="51203" name="Group 57"/>
          <p:cNvGrpSpPr>
            <a:grpSpLocks/>
          </p:cNvGrpSpPr>
          <p:nvPr/>
        </p:nvGrpSpPr>
        <p:grpSpPr bwMode="auto">
          <a:xfrm>
            <a:off x="7002463" y="4914900"/>
            <a:ext cx="1531937" cy="1028700"/>
            <a:chOff x="3815225" y="2004536"/>
            <a:chExt cx="1061575" cy="439342"/>
          </a:xfrm>
        </p:grpSpPr>
        <p:sp>
          <p:nvSpPr>
            <p:cNvPr id="271" name="Oval 270"/>
            <p:cNvSpPr/>
            <p:nvPr/>
          </p:nvSpPr>
          <p:spPr bwMode="auto">
            <a:xfrm>
              <a:off x="3930733" y="2033012"/>
              <a:ext cx="820658" cy="41086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1240" name="TextBox 101"/>
            <p:cNvSpPr txBox="1">
              <a:spLocks noChangeArrowheads="1"/>
            </p:cNvSpPr>
            <p:nvPr/>
          </p:nvSpPr>
          <p:spPr bwMode="auto">
            <a:xfrm>
              <a:off x="3815225" y="2004536"/>
              <a:ext cx="1061575" cy="407269"/>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B</a:t>
              </a:r>
            </a:p>
            <a:p>
              <a:pPr algn="ctr"/>
              <a:r>
                <a:rPr lang="en-US" sz="1400">
                  <a:latin typeface="Gill Sans MT" charset="0"/>
                  <a:ea typeface="Courier" charset="0"/>
                  <a:cs typeface="Courier" charset="0"/>
                </a:rPr>
                <a:t>1_2 -</a:t>
              </a:r>
            </a:p>
            <a:p>
              <a:pPr algn="ctr"/>
              <a:r>
                <a:rPr lang="en-US" sz="1400">
                  <a:latin typeface="Gill Sans MT" charset="0"/>
                  <a:ea typeface="Courier" charset="0"/>
                  <a:cs typeface="Courier" charset="0"/>
                </a:rPr>
                <a:t>2_2 -</a:t>
              </a:r>
            </a:p>
            <a:p>
              <a:pPr algn="ctr"/>
              <a:r>
                <a:rPr lang="en-US" sz="1400">
                  <a:latin typeface="Gill Sans MT" charset="0"/>
                  <a:ea typeface="Courier" charset="0"/>
                  <a:cs typeface="Courier" charset="0"/>
                </a:rPr>
                <a:t>3_2 -</a:t>
              </a:r>
            </a:p>
          </p:txBody>
        </p:sp>
      </p:grpSp>
      <p:grpSp>
        <p:nvGrpSpPr>
          <p:cNvPr id="51204" name="Group 60"/>
          <p:cNvGrpSpPr>
            <a:grpSpLocks/>
          </p:cNvGrpSpPr>
          <p:nvPr/>
        </p:nvGrpSpPr>
        <p:grpSpPr bwMode="auto">
          <a:xfrm>
            <a:off x="1295400" y="1223963"/>
            <a:ext cx="1531938" cy="1025525"/>
            <a:chOff x="2069810" y="2004536"/>
            <a:chExt cx="1061575" cy="439342"/>
          </a:xfrm>
        </p:grpSpPr>
        <p:sp>
          <p:nvSpPr>
            <p:cNvPr id="317" name="Oval 316"/>
            <p:cNvSpPr/>
            <p:nvPr/>
          </p:nvSpPr>
          <p:spPr bwMode="auto">
            <a:xfrm>
              <a:off x="2185318" y="2033100"/>
              <a:ext cx="820658" cy="4107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1238" name="TextBox 101"/>
            <p:cNvSpPr txBox="1">
              <a:spLocks noChangeArrowheads="1"/>
            </p:cNvSpPr>
            <p:nvPr/>
          </p:nvSpPr>
          <p:spPr bwMode="auto">
            <a:xfrm>
              <a:off x="2069810" y="2004536"/>
              <a:ext cx="1061575" cy="408745"/>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A</a:t>
              </a:r>
            </a:p>
            <a:p>
              <a:pPr algn="ctr"/>
              <a:r>
                <a:rPr lang="en-US" sz="1400">
                  <a:latin typeface="Gill Sans MT" charset="0"/>
                  <a:ea typeface="Courier" charset="0"/>
                  <a:cs typeface="Courier" charset="0"/>
                </a:rPr>
                <a:t>1_1 +</a:t>
              </a:r>
            </a:p>
            <a:p>
              <a:pPr algn="ctr"/>
              <a:r>
                <a:rPr lang="en-US" sz="1400">
                  <a:latin typeface="Gill Sans MT" charset="0"/>
                  <a:ea typeface="Courier" charset="0"/>
                  <a:cs typeface="Courier" charset="0"/>
                </a:rPr>
                <a:t>2_1 +</a:t>
              </a:r>
            </a:p>
            <a:p>
              <a:pPr algn="ctr"/>
              <a:r>
                <a:rPr lang="en-US" sz="1400">
                  <a:latin typeface="Gill Sans MT" charset="0"/>
                  <a:ea typeface="Courier" charset="0"/>
                  <a:cs typeface="Courier" charset="0"/>
                </a:rPr>
                <a:t>3_1 +</a:t>
              </a:r>
            </a:p>
          </p:txBody>
        </p:sp>
      </p:grpSp>
      <p:grpSp>
        <p:nvGrpSpPr>
          <p:cNvPr id="51205" name="Group 59"/>
          <p:cNvGrpSpPr>
            <a:grpSpLocks/>
          </p:cNvGrpSpPr>
          <p:nvPr/>
        </p:nvGrpSpPr>
        <p:grpSpPr bwMode="auto">
          <a:xfrm>
            <a:off x="1277938" y="4776788"/>
            <a:ext cx="1531937" cy="1028700"/>
            <a:chOff x="2069810" y="3446860"/>
            <a:chExt cx="1061575" cy="439340"/>
          </a:xfrm>
        </p:grpSpPr>
        <p:sp>
          <p:nvSpPr>
            <p:cNvPr id="326" name="Oval 325"/>
            <p:cNvSpPr/>
            <p:nvPr/>
          </p:nvSpPr>
          <p:spPr bwMode="auto">
            <a:xfrm>
              <a:off x="2185318" y="3475336"/>
              <a:ext cx="820658"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1236" name="TextBox 101"/>
            <p:cNvSpPr txBox="1">
              <a:spLocks noChangeArrowheads="1"/>
            </p:cNvSpPr>
            <p:nvPr/>
          </p:nvSpPr>
          <p:spPr bwMode="auto">
            <a:xfrm>
              <a:off x="2069810" y="3446860"/>
              <a:ext cx="1061575" cy="40726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E</a:t>
              </a:r>
            </a:p>
            <a:p>
              <a:pPr algn="ctr"/>
              <a:r>
                <a:rPr lang="en-US" sz="1400">
                  <a:latin typeface="Gill Sans MT" charset="0"/>
                  <a:ea typeface="Courier" charset="0"/>
                  <a:cs typeface="Courier" charset="0"/>
                </a:rPr>
                <a:t>7_1 +</a:t>
              </a:r>
            </a:p>
            <a:p>
              <a:pPr algn="ctr"/>
              <a:r>
                <a:rPr lang="en-US" sz="1400">
                  <a:latin typeface="Gill Sans MT" charset="0"/>
                  <a:ea typeface="Courier" charset="0"/>
                  <a:cs typeface="Courier" charset="0"/>
                </a:rPr>
                <a:t>8_1 +</a:t>
              </a:r>
            </a:p>
            <a:p>
              <a:pPr algn="ctr"/>
              <a:r>
                <a:rPr lang="en-US" sz="1400">
                  <a:latin typeface="Gill Sans MT" charset="0"/>
                  <a:ea typeface="Courier" charset="0"/>
                  <a:cs typeface="Courier" charset="0"/>
                </a:rPr>
                <a:t>9_1 +</a:t>
              </a:r>
            </a:p>
          </p:txBody>
        </p:sp>
      </p:grpSp>
      <p:grpSp>
        <p:nvGrpSpPr>
          <p:cNvPr id="51206" name="Group 58"/>
          <p:cNvGrpSpPr>
            <a:grpSpLocks/>
          </p:cNvGrpSpPr>
          <p:nvPr/>
        </p:nvGrpSpPr>
        <p:grpSpPr bwMode="auto">
          <a:xfrm>
            <a:off x="4397375" y="990600"/>
            <a:ext cx="1530350" cy="1028700"/>
            <a:chOff x="3662825" y="3523060"/>
            <a:chExt cx="1061575" cy="439340"/>
          </a:xfrm>
        </p:grpSpPr>
        <p:sp>
          <p:nvSpPr>
            <p:cNvPr id="328" name="Oval 327"/>
            <p:cNvSpPr/>
            <p:nvPr/>
          </p:nvSpPr>
          <p:spPr bwMode="auto">
            <a:xfrm>
              <a:off x="3777352" y="3551536"/>
              <a:ext cx="821509"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1234" name="TextBox 101"/>
            <p:cNvSpPr txBox="1">
              <a:spLocks noChangeArrowheads="1"/>
            </p:cNvSpPr>
            <p:nvPr/>
          </p:nvSpPr>
          <p:spPr bwMode="auto">
            <a:xfrm>
              <a:off x="3662825" y="3523060"/>
              <a:ext cx="1061575" cy="40726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F</a:t>
              </a:r>
            </a:p>
            <a:p>
              <a:pPr algn="ctr"/>
              <a:r>
                <a:rPr lang="en-US" sz="1400">
                  <a:latin typeface="Gill Sans MT" charset="0"/>
                  <a:ea typeface="Courier" charset="0"/>
                  <a:cs typeface="Courier" charset="0"/>
                </a:rPr>
                <a:t>7_2 -</a:t>
              </a:r>
            </a:p>
            <a:p>
              <a:pPr algn="ctr"/>
              <a:r>
                <a:rPr lang="en-US" sz="1400">
                  <a:latin typeface="Gill Sans MT" charset="0"/>
                  <a:ea typeface="Courier" charset="0"/>
                  <a:cs typeface="Courier" charset="0"/>
                </a:rPr>
                <a:t>8_2 -</a:t>
              </a:r>
            </a:p>
            <a:p>
              <a:pPr algn="ctr"/>
              <a:r>
                <a:rPr lang="en-US" sz="1400">
                  <a:latin typeface="Gill Sans MT" charset="0"/>
                  <a:ea typeface="Courier" charset="0"/>
                  <a:cs typeface="Courier" charset="0"/>
                </a:rPr>
                <a:t>9_2 -</a:t>
              </a:r>
            </a:p>
          </p:txBody>
        </p:sp>
      </p:grpSp>
      <p:cxnSp>
        <p:nvCxnSpPr>
          <p:cNvPr id="344" name="Straight Arrow Connector 343"/>
          <p:cNvCxnSpPr/>
          <p:nvPr/>
        </p:nvCxnSpPr>
        <p:spPr bwMode="auto">
          <a:xfrm flipV="1">
            <a:off x="4137025" y="2390775"/>
            <a:ext cx="481013"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45" name="Straight Arrow Connector 344"/>
          <p:cNvCxnSpPr/>
          <p:nvPr/>
        </p:nvCxnSpPr>
        <p:spPr bwMode="auto">
          <a:xfrm>
            <a:off x="2673350" y="2390775"/>
            <a:ext cx="485775"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grpSp>
        <p:nvGrpSpPr>
          <p:cNvPr id="51209" name="Group 61"/>
          <p:cNvGrpSpPr>
            <a:grpSpLocks/>
          </p:cNvGrpSpPr>
          <p:nvPr/>
        </p:nvGrpSpPr>
        <p:grpSpPr bwMode="auto">
          <a:xfrm>
            <a:off x="381000" y="2994025"/>
            <a:ext cx="1531938" cy="1031875"/>
            <a:chOff x="1524000" y="2761060"/>
            <a:chExt cx="1061575" cy="441484"/>
          </a:xfrm>
        </p:grpSpPr>
        <p:sp>
          <p:nvSpPr>
            <p:cNvPr id="352" name="Oval 351"/>
            <p:cNvSpPr/>
            <p:nvPr/>
          </p:nvSpPr>
          <p:spPr bwMode="auto">
            <a:xfrm>
              <a:off x="1639508" y="2790945"/>
              <a:ext cx="820658" cy="411599"/>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1232" name="TextBox 101"/>
            <p:cNvSpPr txBox="1">
              <a:spLocks noChangeArrowheads="1"/>
            </p:cNvSpPr>
            <p:nvPr/>
          </p:nvSpPr>
          <p:spPr bwMode="auto">
            <a:xfrm>
              <a:off x="1524000"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a:t>
              </a:r>
            </a:p>
            <a:p>
              <a:pPr algn="ctr"/>
              <a:r>
                <a:rPr lang="en-US" sz="1400">
                  <a:latin typeface="Gill Sans MT" charset="0"/>
                  <a:ea typeface="Courier" charset="0"/>
                  <a:cs typeface="Courier" charset="0"/>
                </a:rPr>
                <a:t>4_1 +</a:t>
              </a:r>
            </a:p>
            <a:p>
              <a:pPr algn="ctr"/>
              <a:r>
                <a:rPr lang="en-US" sz="1400">
                  <a:latin typeface="Gill Sans MT" charset="0"/>
                  <a:ea typeface="Courier" charset="0"/>
                  <a:cs typeface="Courier" charset="0"/>
                </a:rPr>
                <a:t>5_1 +</a:t>
              </a:r>
            </a:p>
            <a:p>
              <a:pPr algn="ctr"/>
              <a:r>
                <a:rPr lang="en-US" sz="1400">
                  <a:latin typeface="Gill Sans MT" charset="0"/>
                  <a:ea typeface="Courier" charset="0"/>
                  <a:cs typeface="Courier" charset="0"/>
                </a:rPr>
                <a:t>6_1 +</a:t>
              </a:r>
            </a:p>
          </p:txBody>
        </p:sp>
      </p:grpSp>
      <p:grpSp>
        <p:nvGrpSpPr>
          <p:cNvPr id="51210" name="Group 40"/>
          <p:cNvGrpSpPr>
            <a:grpSpLocks/>
          </p:cNvGrpSpPr>
          <p:nvPr/>
        </p:nvGrpSpPr>
        <p:grpSpPr bwMode="auto">
          <a:xfrm>
            <a:off x="2859088" y="3302000"/>
            <a:ext cx="1528762" cy="307975"/>
            <a:chOff x="2934653" y="3298152"/>
            <a:chExt cx="1530078" cy="307778"/>
          </a:xfrm>
        </p:grpSpPr>
        <p:sp>
          <p:nvSpPr>
            <p:cNvPr id="354" name="Oval 353"/>
            <p:cNvSpPr/>
            <p:nvPr/>
          </p:nvSpPr>
          <p:spPr bwMode="auto">
            <a:xfrm>
              <a:off x="3099895" y="3367957"/>
              <a:ext cx="1183705" cy="237973"/>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1230" name="TextBox 101"/>
            <p:cNvSpPr txBox="1">
              <a:spLocks noChangeArrowheads="1"/>
            </p:cNvSpPr>
            <p:nvPr/>
          </p:nvSpPr>
          <p:spPr bwMode="auto">
            <a:xfrm>
              <a:off x="2934653" y="3298152"/>
              <a:ext cx="1530078" cy="30777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R: 50bp</a:t>
              </a:r>
            </a:p>
          </p:txBody>
        </p:sp>
      </p:grpSp>
      <p:grpSp>
        <p:nvGrpSpPr>
          <p:cNvPr id="51211" name="Group 51"/>
          <p:cNvGrpSpPr>
            <a:grpSpLocks/>
          </p:cNvGrpSpPr>
          <p:nvPr/>
        </p:nvGrpSpPr>
        <p:grpSpPr bwMode="auto">
          <a:xfrm>
            <a:off x="4873625" y="3349625"/>
            <a:ext cx="1530350" cy="307975"/>
            <a:chOff x="4642209" y="5872484"/>
            <a:chExt cx="673357" cy="326704"/>
          </a:xfrm>
        </p:grpSpPr>
        <p:sp>
          <p:nvSpPr>
            <p:cNvPr id="356" name="Oval 355"/>
            <p:cNvSpPr/>
            <p:nvPr/>
          </p:nvSpPr>
          <p:spPr bwMode="auto">
            <a:xfrm>
              <a:off x="4714853" y="5894377"/>
              <a:ext cx="521083" cy="30481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1228" name="TextBox 101"/>
            <p:cNvSpPr txBox="1">
              <a:spLocks noChangeArrowheads="1"/>
            </p:cNvSpPr>
            <p:nvPr/>
          </p:nvSpPr>
          <p:spPr bwMode="auto">
            <a:xfrm>
              <a:off x="4642209" y="5872484"/>
              <a:ext cx="673357" cy="32670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S:50bp</a:t>
              </a:r>
            </a:p>
          </p:txBody>
        </p:sp>
      </p:grpSp>
      <p:grpSp>
        <p:nvGrpSpPr>
          <p:cNvPr id="51212" name="Group 62"/>
          <p:cNvGrpSpPr>
            <a:grpSpLocks/>
          </p:cNvGrpSpPr>
          <p:nvPr/>
        </p:nvGrpSpPr>
        <p:grpSpPr bwMode="auto">
          <a:xfrm>
            <a:off x="6891338" y="1384300"/>
            <a:ext cx="1533525" cy="1033463"/>
            <a:chOff x="5720225" y="2761060"/>
            <a:chExt cx="1061575" cy="441484"/>
          </a:xfrm>
        </p:grpSpPr>
        <p:sp>
          <p:nvSpPr>
            <p:cNvPr id="358" name="Oval 357"/>
            <p:cNvSpPr/>
            <p:nvPr/>
          </p:nvSpPr>
          <p:spPr bwMode="auto">
            <a:xfrm>
              <a:off x="5833415" y="2790899"/>
              <a:ext cx="820908" cy="411645"/>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1226" name="TextBox 101"/>
            <p:cNvSpPr txBox="1">
              <a:spLocks noChangeArrowheads="1"/>
            </p:cNvSpPr>
            <p:nvPr/>
          </p:nvSpPr>
          <p:spPr bwMode="auto">
            <a:xfrm>
              <a:off x="5720225"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D</a:t>
              </a:r>
            </a:p>
            <a:p>
              <a:pPr algn="ctr"/>
              <a:r>
                <a:rPr lang="en-US" sz="1400">
                  <a:latin typeface="Gill Sans MT" charset="0"/>
                  <a:ea typeface="Courier" charset="0"/>
                  <a:cs typeface="Courier" charset="0"/>
                </a:rPr>
                <a:t>4_2 -</a:t>
              </a:r>
            </a:p>
            <a:p>
              <a:pPr algn="ctr"/>
              <a:r>
                <a:rPr lang="en-US" sz="1400">
                  <a:latin typeface="Gill Sans MT" charset="0"/>
                  <a:ea typeface="Courier" charset="0"/>
                  <a:cs typeface="Courier" charset="0"/>
                </a:rPr>
                <a:t>5_2 -</a:t>
              </a:r>
            </a:p>
            <a:p>
              <a:pPr algn="ctr"/>
              <a:r>
                <a:rPr lang="en-US" sz="1400">
                  <a:latin typeface="Gill Sans MT" charset="0"/>
                  <a:ea typeface="Courier" charset="0"/>
                  <a:cs typeface="Courier" charset="0"/>
                </a:rPr>
                <a:t>6_2 -</a:t>
              </a:r>
            </a:p>
          </p:txBody>
        </p:sp>
      </p:grpSp>
      <p:cxnSp>
        <p:nvCxnSpPr>
          <p:cNvPr id="363" name="Straight Arrow Connector 362"/>
          <p:cNvCxnSpPr/>
          <p:nvPr/>
        </p:nvCxnSpPr>
        <p:spPr bwMode="auto">
          <a:xfrm>
            <a:off x="2057400" y="3495675"/>
            <a:ext cx="549275" cy="28575"/>
          </a:xfrm>
          <a:prstGeom prst="straightConnector1">
            <a:avLst/>
          </a:prstGeom>
          <a:ln w="38100" cmpd="sng">
            <a:solidFill>
              <a:schemeClr val="accent1"/>
            </a:solidFill>
            <a:tailEnd type="triangle"/>
          </a:ln>
        </p:spPr>
        <p:style>
          <a:lnRef idx="1">
            <a:schemeClr val="accent2"/>
          </a:lnRef>
          <a:fillRef idx="3">
            <a:schemeClr val="accent2"/>
          </a:fillRef>
          <a:effectRef idx="2">
            <a:schemeClr val="accent2"/>
          </a:effectRef>
          <a:fontRef idx="minor">
            <a:schemeClr val="lt1"/>
          </a:fontRef>
        </p:style>
      </p:cxnSp>
      <p:cxnSp>
        <p:nvCxnSpPr>
          <p:cNvPr id="364" name="Straight Arrow Connector 363"/>
          <p:cNvCxnSpPr/>
          <p:nvPr/>
        </p:nvCxnSpPr>
        <p:spPr bwMode="auto">
          <a:xfrm>
            <a:off x="4356100" y="3495675"/>
            <a:ext cx="550863" cy="28575"/>
          </a:xfrm>
          <a:prstGeom prst="straightConnector1">
            <a:avLst/>
          </a:prstGeom>
          <a:ln w="38100" cmpd="sng">
            <a:tailEnd type="triangle"/>
          </a:ln>
        </p:spPr>
        <p:style>
          <a:lnRef idx="2">
            <a:schemeClr val="accent3"/>
          </a:lnRef>
          <a:fillRef idx="0">
            <a:schemeClr val="accent3"/>
          </a:fillRef>
          <a:effectRef idx="1">
            <a:schemeClr val="accent3"/>
          </a:effectRef>
          <a:fontRef idx="minor">
            <a:schemeClr val="tx1"/>
          </a:fontRef>
        </p:style>
      </p:cxnSp>
      <p:cxnSp>
        <p:nvCxnSpPr>
          <p:cNvPr id="367" name="Straight Arrow Connector 366"/>
          <p:cNvCxnSpPr/>
          <p:nvPr/>
        </p:nvCxnSpPr>
        <p:spPr bwMode="auto">
          <a:xfrm flipV="1">
            <a:off x="2498725" y="3992563"/>
            <a:ext cx="485775" cy="465137"/>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68" name="Straight Arrow Connector 367"/>
          <p:cNvCxnSpPr/>
          <p:nvPr/>
        </p:nvCxnSpPr>
        <p:spPr bwMode="auto">
          <a:xfrm>
            <a:off x="6291263" y="4230688"/>
            <a:ext cx="484187"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bwMode="auto">
          <a:xfrm flipV="1">
            <a:off x="6335713" y="2417763"/>
            <a:ext cx="482600"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sp>
        <p:nvSpPr>
          <p:cNvPr id="51218" name="TextBox 42"/>
          <p:cNvSpPr txBox="1">
            <a:spLocks noChangeArrowheads="1"/>
          </p:cNvSpPr>
          <p:nvPr/>
        </p:nvSpPr>
        <p:spPr bwMode="auto">
          <a:xfrm>
            <a:off x="3140075" y="6248400"/>
            <a:ext cx="2417763" cy="369888"/>
          </a:xfrm>
          <a:prstGeom prst="rect">
            <a:avLst/>
          </a:prstGeom>
          <a:noFill/>
          <a:ln w="9525">
            <a:noFill/>
            <a:miter lim="800000"/>
            <a:headEnd/>
            <a:tailEnd/>
          </a:ln>
        </p:spPr>
        <p:txBody>
          <a:bodyPr wrap="none">
            <a:prstTxWarp prst="textNoShape">
              <a:avLst/>
            </a:prstTxWarp>
            <a:spAutoFit/>
          </a:bodyPr>
          <a:lstStyle/>
          <a:p>
            <a:r>
              <a:rPr lang="en-US"/>
              <a:t>Step 2: Bundle Edges</a:t>
            </a:r>
          </a:p>
        </p:txBody>
      </p:sp>
      <p:cxnSp>
        <p:nvCxnSpPr>
          <p:cNvPr id="37" name="Curved Connector 36"/>
          <p:cNvCxnSpPr/>
          <p:nvPr/>
        </p:nvCxnSpPr>
        <p:spPr>
          <a:xfrm>
            <a:off x="2667000" y="1828800"/>
            <a:ext cx="4522788" cy="3690938"/>
          </a:xfrm>
          <a:prstGeom prst="curvedConnector3">
            <a:avLst>
              <a:gd name="adj1" fmla="val 50000"/>
            </a:avLst>
          </a:prstGeom>
          <a:ln>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352" idx="7"/>
            <a:endCxn id="358" idx="3"/>
          </p:cNvCxnSpPr>
          <p:nvPr/>
        </p:nvCxnSpPr>
        <p:spPr>
          <a:xfrm rot="5400000" flipH="1" flipV="1">
            <a:off x="3929063" y="-93663"/>
            <a:ext cx="928688" cy="5668963"/>
          </a:xfrm>
          <a:prstGeom prst="curvedConnector3">
            <a:avLst>
              <a:gd name="adj1" fmla="val 50000"/>
            </a:avLst>
          </a:prstGeom>
          <a:ln>
            <a:solidFill>
              <a:schemeClr val="accent2"/>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326" idx="7"/>
            <a:endCxn id="328" idx="4"/>
          </p:cNvCxnSpPr>
          <p:nvPr/>
        </p:nvCxnSpPr>
        <p:spPr>
          <a:xfrm rot="5400000" flipH="1" flipV="1">
            <a:off x="2322513" y="2152650"/>
            <a:ext cx="2965450" cy="2698750"/>
          </a:xfrm>
          <a:prstGeom prst="curvedConnector3">
            <a:avLst>
              <a:gd name="adj1" fmla="val 36293"/>
            </a:avLst>
          </a:prstGeom>
          <a:ln>
            <a:solidFill>
              <a:srgbClr val="660066"/>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sp>
        <p:nvSpPr>
          <p:cNvPr id="51222" name="TextBox 57"/>
          <p:cNvSpPr txBox="1">
            <a:spLocks noChangeArrowheads="1"/>
          </p:cNvSpPr>
          <p:nvPr/>
        </p:nvSpPr>
        <p:spPr bwMode="auto">
          <a:xfrm>
            <a:off x="5867400" y="5573713"/>
            <a:ext cx="1346200" cy="369887"/>
          </a:xfrm>
          <a:prstGeom prst="rect">
            <a:avLst/>
          </a:prstGeom>
          <a:noFill/>
          <a:ln w="9525">
            <a:noFill/>
            <a:miter lim="800000"/>
            <a:headEnd/>
            <a:tailEnd/>
          </a:ln>
        </p:spPr>
        <p:txBody>
          <a:bodyPr wrap="none">
            <a:prstTxWarp prst="textNoShape">
              <a:avLst/>
            </a:prstTxWarp>
            <a:spAutoFit/>
          </a:bodyPr>
          <a:lstStyle/>
          <a:p>
            <a:r>
              <a:rPr lang="en-US"/>
              <a:t>+/-3x100bp</a:t>
            </a:r>
          </a:p>
        </p:txBody>
      </p:sp>
      <p:sp>
        <p:nvSpPr>
          <p:cNvPr id="51223" name="TextBox 61"/>
          <p:cNvSpPr txBox="1">
            <a:spLocks noChangeArrowheads="1"/>
          </p:cNvSpPr>
          <p:nvPr/>
        </p:nvSpPr>
        <p:spPr bwMode="auto">
          <a:xfrm>
            <a:off x="5791200" y="1916113"/>
            <a:ext cx="1346200" cy="369887"/>
          </a:xfrm>
          <a:prstGeom prst="rect">
            <a:avLst/>
          </a:prstGeom>
          <a:noFill/>
          <a:ln w="9525">
            <a:noFill/>
            <a:miter lim="800000"/>
            <a:headEnd/>
            <a:tailEnd/>
          </a:ln>
        </p:spPr>
        <p:txBody>
          <a:bodyPr wrap="none">
            <a:prstTxWarp prst="textNoShape">
              <a:avLst/>
            </a:prstTxWarp>
            <a:spAutoFit/>
          </a:bodyPr>
          <a:lstStyle/>
          <a:p>
            <a:r>
              <a:rPr lang="en-US"/>
              <a:t>+/-3x100bp</a:t>
            </a:r>
          </a:p>
        </p:txBody>
      </p:sp>
      <p:sp>
        <p:nvSpPr>
          <p:cNvPr id="51224" name="TextBox 66"/>
          <p:cNvSpPr txBox="1">
            <a:spLocks noChangeArrowheads="1"/>
          </p:cNvSpPr>
          <p:nvPr/>
        </p:nvSpPr>
        <p:spPr bwMode="auto">
          <a:xfrm>
            <a:off x="2590800" y="4572000"/>
            <a:ext cx="1217613" cy="369888"/>
          </a:xfrm>
          <a:prstGeom prst="rect">
            <a:avLst/>
          </a:prstGeom>
          <a:noFill/>
          <a:ln w="9525">
            <a:noFill/>
            <a:miter lim="800000"/>
            <a:headEnd/>
            <a:tailEnd/>
          </a:ln>
        </p:spPr>
        <p:txBody>
          <a:bodyPr wrap="none">
            <a:prstTxWarp prst="textNoShape">
              <a:avLst/>
            </a:prstTxWarp>
            <a:spAutoFit/>
          </a:bodyPr>
          <a:lstStyle/>
          <a:p>
            <a:r>
              <a:rPr lang="en-US"/>
              <a:t>+/-3x50bp</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z="4000" smtClean="0"/>
              <a:t>Scaffolding</a:t>
            </a:r>
          </a:p>
        </p:txBody>
      </p:sp>
      <p:grpSp>
        <p:nvGrpSpPr>
          <p:cNvPr id="52227" name="Group 57"/>
          <p:cNvGrpSpPr>
            <a:grpSpLocks/>
          </p:cNvGrpSpPr>
          <p:nvPr/>
        </p:nvGrpSpPr>
        <p:grpSpPr bwMode="auto">
          <a:xfrm>
            <a:off x="7002463" y="4914900"/>
            <a:ext cx="1531937" cy="1028700"/>
            <a:chOff x="3815225" y="2004536"/>
            <a:chExt cx="1061575" cy="439342"/>
          </a:xfrm>
        </p:grpSpPr>
        <p:sp>
          <p:nvSpPr>
            <p:cNvPr id="271" name="Oval 270"/>
            <p:cNvSpPr/>
            <p:nvPr/>
          </p:nvSpPr>
          <p:spPr bwMode="auto">
            <a:xfrm>
              <a:off x="3930733" y="2033012"/>
              <a:ext cx="820658" cy="41086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2267" name="TextBox 101"/>
            <p:cNvSpPr txBox="1">
              <a:spLocks noChangeArrowheads="1"/>
            </p:cNvSpPr>
            <p:nvPr/>
          </p:nvSpPr>
          <p:spPr bwMode="auto">
            <a:xfrm>
              <a:off x="3815225" y="2004536"/>
              <a:ext cx="1061575" cy="407269"/>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B</a:t>
              </a:r>
            </a:p>
            <a:p>
              <a:pPr algn="ctr"/>
              <a:r>
                <a:rPr lang="en-US" sz="1400">
                  <a:latin typeface="Gill Sans MT" charset="0"/>
                  <a:ea typeface="Courier" charset="0"/>
                  <a:cs typeface="Courier" charset="0"/>
                </a:rPr>
                <a:t>1_2 -</a:t>
              </a:r>
            </a:p>
            <a:p>
              <a:pPr algn="ctr"/>
              <a:r>
                <a:rPr lang="en-US" sz="1400">
                  <a:latin typeface="Gill Sans MT" charset="0"/>
                  <a:ea typeface="Courier" charset="0"/>
                  <a:cs typeface="Courier" charset="0"/>
                </a:rPr>
                <a:t>2_2 -</a:t>
              </a:r>
            </a:p>
            <a:p>
              <a:pPr algn="ctr"/>
              <a:r>
                <a:rPr lang="en-US" sz="1400">
                  <a:latin typeface="Gill Sans MT" charset="0"/>
                  <a:ea typeface="Courier" charset="0"/>
                  <a:cs typeface="Courier" charset="0"/>
                </a:rPr>
                <a:t>3_2 -</a:t>
              </a:r>
            </a:p>
          </p:txBody>
        </p:sp>
      </p:grpSp>
      <p:grpSp>
        <p:nvGrpSpPr>
          <p:cNvPr id="52228" name="Group 60"/>
          <p:cNvGrpSpPr>
            <a:grpSpLocks/>
          </p:cNvGrpSpPr>
          <p:nvPr/>
        </p:nvGrpSpPr>
        <p:grpSpPr bwMode="auto">
          <a:xfrm>
            <a:off x="1295400" y="1223963"/>
            <a:ext cx="1531938" cy="1025525"/>
            <a:chOff x="2069810" y="2004536"/>
            <a:chExt cx="1061575" cy="439342"/>
          </a:xfrm>
        </p:grpSpPr>
        <p:sp>
          <p:nvSpPr>
            <p:cNvPr id="317" name="Oval 316"/>
            <p:cNvSpPr/>
            <p:nvPr/>
          </p:nvSpPr>
          <p:spPr bwMode="auto">
            <a:xfrm>
              <a:off x="2185318" y="2033100"/>
              <a:ext cx="820658" cy="4107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2265" name="TextBox 101"/>
            <p:cNvSpPr txBox="1">
              <a:spLocks noChangeArrowheads="1"/>
            </p:cNvSpPr>
            <p:nvPr/>
          </p:nvSpPr>
          <p:spPr bwMode="auto">
            <a:xfrm>
              <a:off x="2069810" y="2004536"/>
              <a:ext cx="1061575" cy="408745"/>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A</a:t>
              </a:r>
            </a:p>
            <a:p>
              <a:pPr algn="ctr"/>
              <a:r>
                <a:rPr lang="en-US" sz="1400">
                  <a:latin typeface="Gill Sans MT" charset="0"/>
                  <a:ea typeface="Courier" charset="0"/>
                  <a:cs typeface="Courier" charset="0"/>
                </a:rPr>
                <a:t>1_1 +</a:t>
              </a:r>
            </a:p>
            <a:p>
              <a:pPr algn="ctr"/>
              <a:r>
                <a:rPr lang="en-US" sz="1400">
                  <a:latin typeface="Gill Sans MT" charset="0"/>
                  <a:ea typeface="Courier" charset="0"/>
                  <a:cs typeface="Courier" charset="0"/>
                </a:rPr>
                <a:t>2_1 +</a:t>
              </a:r>
            </a:p>
            <a:p>
              <a:pPr algn="ctr"/>
              <a:r>
                <a:rPr lang="en-US" sz="1400">
                  <a:latin typeface="Gill Sans MT" charset="0"/>
                  <a:ea typeface="Courier" charset="0"/>
                  <a:cs typeface="Courier" charset="0"/>
                </a:rPr>
                <a:t>3_1 +</a:t>
              </a:r>
            </a:p>
          </p:txBody>
        </p:sp>
      </p:grpSp>
      <p:grpSp>
        <p:nvGrpSpPr>
          <p:cNvPr id="52229" name="Group 59"/>
          <p:cNvGrpSpPr>
            <a:grpSpLocks/>
          </p:cNvGrpSpPr>
          <p:nvPr/>
        </p:nvGrpSpPr>
        <p:grpSpPr bwMode="auto">
          <a:xfrm>
            <a:off x="1277938" y="4776788"/>
            <a:ext cx="1531937" cy="1028700"/>
            <a:chOff x="2069810" y="3446860"/>
            <a:chExt cx="1061575" cy="439340"/>
          </a:xfrm>
        </p:grpSpPr>
        <p:sp>
          <p:nvSpPr>
            <p:cNvPr id="326" name="Oval 325"/>
            <p:cNvSpPr/>
            <p:nvPr/>
          </p:nvSpPr>
          <p:spPr bwMode="auto">
            <a:xfrm>
              <a:off x="2185318" y="3475336"/>
              <a:ext cx="820658"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2263" name="TextBox 101"/>
            <p:cNvSpPr txBox="1">
              <a:spLocks noChangeArrowheads="1"/>
            </p:cNvSpPr>
            <p:nvPr/>
          </p:nvSpPr>
          <p:spPr bwMode="auto">
            <a:xfrm>
              <a:off x="2069810" y="3446860"/>
              <a:ext cx="1061575" cy="40726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E</a:t>
              </a:r>
            </a:p>
            <a:p>
              <a:pPr algn="ctr"/>
              <a:r>
                <a:rPr lang="en-US" sz="1400">
                  <a:latin typeface="Gill Sans MT" charset="0"/>
                  <a:ea typeface="Courier" charset="0"/>
                  <a:cs typeface="Courier" charset="0"/>
                </a:rPr>
                <a:t>7_1 +</a:t>
              </a:r>
            </a:p>
            <a:p>
              <a:pPr algn="ctr"/>
              <a:r>
                <a:rPr lang="en-US" sz="1400">
                  <a:latin typeface="Gill Sans MT" charset="0"/>
                  <a:ea typeface="Courier" charset="0"/>
                  <a:cs typeface="Courier" charset="0"/>
                </a:rPr>
                <a:t>8_1 +</a:t>
              </a:r>
            </a:p>
            <a:p>
              <a:pPr algn="ctr"/>
              <a:r>
                <a:rPr lang="en-US" sz="1400">
                  <a:latin typeface="Gill Sans MT" charset="0"/>
                  <a:ea typeface="Courier" charset="0"/>
                  <a:cs typeface="Courier" charset="0"/>
                </a:rPr>
                <a:t>9_1 +</a:t>
              </a:r>
            </a:p>
          </p:txBody>
        </p:sp>
      </p:grpSp>
      <p:grpSp>
        <p:nvGrpSpPr>
          <p:cNvPr id="52230" name="Group 58"/>
          <p:cNvGrpSpPr>
            <a:grpSpLocks/>
          </p:cNvGrpSpPr>
          <p:nvPr/>
        </p:nvGrpSpPr>
        <p:grpSpPr bwMode="auto">
          <a:xfrm>
            <a:off x="4397375" y="990600"/>
            <a:ext cx="1530350" cy="1028700"/>
            <a:chOff x="3662825" y="3523060"/>
            <a:chExt cx="1061575" cy="439340"/>
          </a:xfrm>
        </p:grpSpPr>
        <p:sp>
          <p:nvSpPr>
            <p:cNvPr id="328" name="Oval 327"/>
            <p:cNvSpPr/>
            <p:nvPr/>
          </p:nvSpPr>
          <p:spPr bwMode="auto">
            <a:xfrm>
              <a:off x="3777352" y="3551536"/>
              <a:ext cx="821509"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2261" name="TextBox 101"/>
            <p:cNvSpPr txBox="1">
              <a:spLocks noChangeArrowheads="1"/>
            </p:cNvSpPr>
            <p:nvPr/>
          </p:nvSpPr>
          <p:spPr bwMode="auto">
            <a:xfrm>
              <a:off x="3662825" y="3523060"/>
              <a:ext cx="1061575" cy="40726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F</a:t>
              </a:r>
            </a:p>
            <a:p>
              <a:pPr algn="ctr"/>
              <a:r>
                <a:rPr lang="en-US" sz="1400">
                  <a:latin typeface="Gill Sans MT" charset="0"/>
                  <a:ea typeface="Courier" charset="0"/>
                  <a:cs typeface="Courier" charset="0"/>
                </a:rPr>
                <a:t>7_2 -</a:t>
              </a:r>
            </a:p>
            <a:p>
              <a:pPr algn="ctr"/>
              <a:r>
                <a:rPr lang="en-US" sz="1400">
                  <a:latin typeface="Gill Sans MT" charset="0"/>
                  <a:ea typeface="Courier" charset="0"/>
                  <a:cs typeface="Courier" charset="0"/>
                </a:rPr>
                <a:t>8_2 -</a:t>
              </a:r>
            </a:p>
            <a:p>
              <a:pPr algn="ctr"/>
              <a:r>
                <a:rPr lang="en-US" sz="1400">
                  <a:latin typeface="Gill Sans MT" charset="0"/>
                  <a:ea typeface="Courier" charset="0"/>
                  <a:cs typeface="Courier" charset="0"/>
                </a:rPr>
                <a:t>9_2 -</a:t>
              </a:r>
            </a:p>
          </p:txBody>
        </p:sp>
      </p:grpSp>
      <p:cxnSp>
        <p:nvCxnSpPr>
          <p:cNvPr id="344" name="Straight Arrow Connector 343"/>
          <p:cNvCxnSpPr/>
          <p:nvPr/>
        </p:nvCxnSpPr>
        <p:spPr bwMode="auto">
          <a:xfrm flipV="1">
            <a:off x="4137025" y="2390775"/>
            <a:ext cx="481013"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45" name="Straight Arrow Connector 344"/>
          <p:cNvCxnSpPr/>
          <p:nvPr/>
        </p:nvCxnSpPr>
        <p:spPr bwMode="auto">
          <a:xfrm>
            <a:off x="2673350" y="2390775"/>
            <a:ext cx="485775"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grpSp>
        <p:nvGrpSpPr>
          <p:cNvPr id="52233" name="Group 61"/>
          <p:cNvGrpSpPr>
            <a:grpSpLocks/>
          </p:cNvGrpSpPr>
          <p:nvPr/>
        </p:nvGrpSpPr>
        <p:grpSpPr bwMode="auto">
          <a:xfrm>
            <a:off x="381000" y="2994025"/>
            <a:ext cx="1531938" cy="1031875"/>
            <a:chOff x="1524000" y="2761060"/>
            <a:chExt cx="1061575" cy="441484"/>
          </a:xfrm>
        </p:grpSpPr>
        <p:sp>
          <p:nvSpPr>
            <p:cNvPr id="352" name="Oval 351"/>
            <p:cNvSpPr/>
            <p:nvPr/>
          </p:nvSpPr>
          <p:spPr bwMode="auto">
            <a:xfrm>
              <a:off x="1639508" y="2790945"/>
              <a:ext cx="820658" cy="411599"/>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2259" name="TextBox 101"/>
            <p:cNvSpPr txBox="1">
              <a:spLocks noChangeArrowheads="1"/>
            </p:cNvSpPr>
            <p:nvPr/>
          </p:nvSpPr>
          <p:spPr bwMode="auto">
            <a:xfrm>
              <a:off x="1524000"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a:t>
              </a:r>
            </a:p>
            <a:p>
              <a:pPr algn="ctr"/>
              <a:r>
                <a:rPr lang="en-US" sz="1400">
                  <a:latin typeface="Gill Sans MT" charset="0"/>
                  <a:ea typeface="Courier" charset="0"/>
                  <a:cs typeface="Courier" charset="0"/>
                </a:rPr>
                <a:t>4_1 +</a:t>
              </a:r>
            </a:p>
            <a:p>
              <a:pPr algn="ctr"/>
              <a:r>
                <a:rPr lang="en-US" sz="1400">
                  <a:latin typeface="Gill Sans MT" charset="0"/>
                  <a:ea typeface="Courier" charset="0"/>
                  <a:cs typeface="Courier" charset="0"/>
                </a:rPr>
                <a:t>5_1 +</a:t>
              </a:r>
            </a:p>
            <a:p>
              <a:pPr algn="ctr"/>
              <a:r>
                <a:rPr lang="en-US" sz="1400">
                  <a:latin typeface="Gill Sans MT" charset="0"/>
                  <a:ea typeface="Courier" charset="0"/>
                  <a:cs typeface="Courier" charset="0"/>
                </a:rPr>
                <a:t>6_1 +</a:t>
              </a:r>
            </a:p>
          </p:txBody>
        </p:sp>
      </p:grpSp>
      <p:grpSp>
        <p:nvGrpSpPr>
          <p:cNvPr id="52234" name="Group 40"/>
          <p:cNvGrpSpPr>
            <a:grpSpLocks/>
          </p:cNvGrpSpPr>
          <p:nvPr/>
        </p:nvGrpSpPr>
        <p:grpSpPr bwMode="auto">
          <a:xfrm>
            <a:off x="2859088" y="3302000"/>
            <a:ext cx="1528762" cy="307975"/>
            <a:chOff x="2934653" y="3298152"/>
            <a:chExt cx="1530078" cy="307778"/>
          </a:xfrm>
        </p:grpSpPr>
        <p:sp>
          <p:nvSpPr>
            <p:cNvPr id="354" name="Oval 353"/>
            <p:cNvSpPr/>
            <p:nvPr/>
          </p:nvSpPr>
          <p:spPr bwMode="auto">
            <a:xfrm>
              <a:off x="3099895" y="3367957"/>
              <a:ext cx="1183705" cy="237973"/>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2257" name="TextBox 101"/>
            <p:cNvSpPr txBox="1">
              <a:spLocks noChangeArrowheads="1"/>
            </p:cNvSpPr>
            <p:nvPr/>
          </p:nvSpPr>
          <p:spPr bwMode="auto">
            <a:xfrm>
              <a:off x="2934653" y="3298152"/>
              <a:ext cx="1530078" cy="30777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R: 50bp</a:t>
              </a:r>
            </a:p>
          </p:txBody>
        </p:sp>
      </p:grpSp>
      <p:grpSp>
        <p:nvGrpSpPr>
          <p:cNvPr id="52235" name="Group 51"/>
          <p:cNvGrpSpPr>
            <a:grpSpLocks/>
          </p:cNvGrpSpPr>
          <p:nvPr/>
        </p:nvGrpSpPr>
        <p:grpSpPr bwMode="auto">
          <a:xfrm>
            <a:off x="4873625" y="3349625"/>
            <a:ext cx="1530350" cy="307975"/>
            <a:chOff x="4642209" y="5872484"/>
            <a:chExt cx="673357" cy="326704"/>
          </a:xfrm>
        </p:grpSpPr>
        <p:sp>
          <p:nvSpPr>
            <p:cNvPr id="356" name="Oval 355"/>
            <p:cNvSpPr/>
            <p:nvPr/>
          </p:nvSpPr>
          <p:spPr bwMode="auto">
            <a:xfrm>
              <a:off x="4714853" y="5894377"/>
              <a:ext cx="521083" cy="30481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2255" name="TextBox 101"/>
            <p:cNvSpPr txBox="1">
              <a:spLocks noChangeArrowheads="1"/>
            </p:cNvSpPr>
            <p:nvPr/>
          </p:nvSpPr>
          <p:spPr bwMode="auto">
            <a:xfrm>
              <a:off x="4642209" y="5872484"/>
              <a:ext cx="673357" cy="32670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S:50bp</a:t>
              </a:r>
            </a:p>
          </p:txBody>
        </p:sp>
      </p:grpSp>
      <p:grpSp>
        <p:nvGrpSpPr>
          <p:cNvPr id="52236" name="Group 62"/>
          <p:cNvGrpSpPr>
            <a:grpSpLocks/>
          </p:cNvGrpSpPr>
          <p:nvPr/>
        </p:nvGrpSpPr>
        <p:grpSpPr bwMode="auto">
          <a:xfrm>
            <a:off x="6891338" y="1384300"/>
            <a:ext cx="1533525" cy="1033463"/>
            <a:chOff x="5720225" y="2761060"/>
            <a:chExt cx="1061575" cy="441484"/>
          </a:xfrm>
        </p:grpSpPr>
        <p:sp>
          <p:nvSpPr>
            <p:cNvPr id="358" name="Oval 357"/>
            <p:cNvSpPr/>
            <p:nvPr/>
          </p:nvSpPr>
          <p:spPr bwMode="auto">
            <a:xfrm>
              <a:off x="5833415" y="2790899"/>
              <a:ext cx="820908" cy="411645"/>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2253" name="TextBox 101"/>
            <p:cNvSpPr txBox="1">
              <a:spLocks noChangeArrowheads="1"/>
            </p:cNvSpPr>
            <p:nvPr/>
          </p:nvSpPr>
          <p:spPr bwMode="auto">
            <a:xfrm>
              <a:off x="5720225"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D</a:t>
              </a:r>
            </a:p>
            <a:p>
              <a:pPr algn="ctr"/>
              <a:r>
                <a:rPr lang="en-US" sz="1400">
                  <a:latin typeface="Gill Sans MT" charset="0"/>
                  <a:ea typeface="Courier" charset="0"/>
                  <a:cs typeface="Courier" charset="0"/>
                </a:rPr>
                <a:t>4_2 -</a:t>
              </a:r>
            </a:p>
            <a:p>
              <a:pPr algn="ctr"/>
              <a:r>
                <a:rPr lang="en-US" sz="1400">
                  <a:latin typeface="Gill Sans MT" charset="0"/>
                  <a:ea typeface="Courier" charset="0"/>
                  <a:cs typeface="Courier" charset="0"/>
                </a:rPr>
                <a:t>5_2 -</a:t>
              </a:r>
            </a:p>
            <a:p>
              <a:pPr algn="ctr"/>
              <a:r>
                <a:rPr lang="en-US" sz="1400">
                  <a:latin typeface="Gill Sans MT" charset="0"/>
                  <a:ea typeface="Courier" charset="0"/>
                  <a:cs typeface="Courier" charset="0"/>
                </a:rPr>
                <a:t>6_2 -</a:t>
              </a:r>
            </a:p>
          </p:txBody>
        </p:sp>
      </p:grpSp>
      <p:cxnSp>
        <p:nvCxnSpPr>
          <p:cNvPr id="363" name="Straight Arrow Connector 362"/>
          <p:cNvCxnSpPr/>
          <p:nvPr/>
        </p:nvCxnSpPr>
        <p:spPr bwMode="auto">
          <a:xfrm>
            <a:off x="2057400" y="3495675"/>
            <a:ext cx="549275" cy="28575"/>
          </a:xfrm>
          <a:prstGeom prst="straightConnector1">
            <a:avLst/>
          </a:prstGeom>
          <a:ln w="38100" cmpd="sng">
            <a:solidFill>
              <a:schemeClr val="accent1"/>
            </a:solidFill>
            <a:tailEnd type="triangle"/>
          </a:ln>
        </p:spPr>
        <p:style>
          <a:lnRef idx="1">
            <a:schemeClr val="accent2"/>
          </a:lnRef>
          <a:fillRef idx="3">
            <a:schemeClr val="accent2"/>
          </a:fillRef>
          <a:effectRef idx="2">
            <a:schemeClr val="accent2"/>
          </a:effectRef>
          <a:fontRef idx="minor">
            <a:schemeClr val="lt1"/>
          </a:fontRef>
        </p:style>
      </p:cxnSp>
      <p:cxnSp>
        <p:nvCxnSpPr>
          <p:cNvPr id="364" name="Straight Arrow Connector 363"/>
          <p:cNvCxnSpPr/>
          <p:nvPr/>
        </p:nvCxnSpPr>
        <p:spPr bwMode="auto">
          <a:xfrm>
            <a:off x="4356100" y="3495675"/>
            <a:ext cx="550863" cy="28575"/>
          </a:xfrm>
          <a:prstGeom prst="straightConnector1">
            <a:avLst/>
          </a:prstGeom>
          <a:ln w="38100" cmpd="sng">
            <a:tailEnd type="triangle"/>
          </a:ln>
        </p:spPr>
        <p:style>
          <a:lnRef idx="2">
            <a:schemeClr val="accent3"/>
          </a:lnRef>
          <a:fillRef idx="0">
            <a:schemeClr val="accent3"/>
          </a:fillRef>
          <a:effectRef idx="1">
            <a:schemeClr val="accent3"/>
          </a:effectRef>
          <a:fontRef idx="minor">
            <a:schemeClr val="tx1"/>
          </a:fontRef>
        </p:style>
      </p:cxnSp>
      <p:cxnSp>
        <p:nvCxnSpPr>
          <p:cNvPr id="367" name="Straight Arrow Connector 366"/>
          <p:cNvCxnSpPr/>
          <p:nvPr/>
        </p:nvCxnSpPr>
        <p:spPr bwMode="auto">
          <a:xfrm flipV="1">
            <a:off x="2498725" y="3992563"/>
            <a:ext cx="485775" cy="465137"/>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68" name="Straight Arrow Connector 367"/>
          <p:cNvCxnSpPr/>
          <p:nvPr/>
        </p:nvCxnSpPr>
        <p:spPr bwMode="auto">
          <a:xfrm>
            <a:off x="6291263" y="4230688"/>
            <a:ext cx="484187"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bwMode="auto">
          <a:xfrm flipV="1">
            <a:off x="6335713" y="2417763"/>
            <a:ext cx="482600"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sp>
        <p:nvSpPr>
          <p:cNvPr id="52242" name="TextBox 42"/>
          <p:cNvSpPr txBox="1">
            <a:spLocks noChangeArrowheads="1"/>
          </p:cNvSpPr>
          <p:nvPr/>
        </p:nvSpPr>
        <p:spPr bwMode="auto">
          <a:xfrm>
            <a:off x="3140075" y="6248400"/>
            <a:ext cx="2763838" cy="369888"/>
          </a:xfrm>
          <a:prstGeom prst="rect">
            <a:avLst/>
          </a:prstGeom>
          <a:noFill/>
          <a:ln w="9525">
            <a:noFill/>
            <a:miter lim="800000"/>
            <a:headEnd/>
            <a:tailEnd/>
          </a:ln>
        </p:spPr>
        <p:txBody>
          <a:bodyPr wrap="none">
            <a:prstTxWarp prst="textNoShape">
              <a:avLst/>
            </a:prstTxWarp>
            <a:spAutoFit/>
          </a:bodyPr>
          <a:lstStyle/>
          <a:p>
            <a:r>
              <a:rPr lang="en-US"/>
              <a:t>Step 3: Frontier Search 0</a:t>
            </a:r>
          </a:p>
        </p:txBody>
      </p:sp>
      <p:cxnSp>
        <p:nvCxnSpPr>
          <p:cNvPr id="37" name="Curved Connector 36"/>
          <p:cNvCxnSpPr/>
          <p:nvPr/>
        </p:nvCxnSpPr>
        <p:spPr>
          <a:xfrm>
            <a:off x="2667000" y="1828800"/>
            <a:ext cx="4522788" cy="3690938"/>
          </a:xfrm>
          <a:prstGeom prst="curvedConnector3">
            <a:avLst>
              <a:gd name="adj1" fmla="val 50000"/>
            </a:avLst>
          </a:prstGeom>
          <a:ln>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352" idx="7"/>
            <a:endCxn id="358" idx="3"/>
          </p:cNvCxnSpPr>
          <p:nvPr/>
        </p:nvCxnSpPr>
        <p:spPr>
          <a:xfrm rot="5400000" flipH="1" flipV="1">
            <a:off x="3929063" y="-93663"/>
            <a:ext cx="928688" cy="5668963"/>
          </a:xfrm>
          <a:prstGeom prst="curvedConnector3">
            <a:avLst>
              <a:gd name="adj1" fmla="val 50000"/>
            </a:avLst>
          </a:prstGeom>
          <a:ln>
            <a:solidFill>
              <a:schemeClr val="accent2"/>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326" idx="7"/>
            <a:endCxn id="328" idx="4"/>
          </p:cNvCxnSpPr>
          <p:nvPr/>
        </p:nvCxnSpPr>
        <p:spPr>
          <a:xfrm rot="5400000" flipH="1" flipV="1">
            <a:off x="2322513" y="2152650"/>
            <a:ext cx="2965450" cy="2698750"/>
          </a:xfrm>
          <a:prstGeom prst="curvedConnector3">
            <a:avLst>
              <a:gd name="adj1" fmla="val 36293"/>
            </a:avLst>
          </a:prstGeom>
          <a:ln>
            <a:solidFill>
              <a:srgbClr val="660066"/>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sp>
        <p:nvSpPr>
          <p:cNvPr id="52246" name="TextBox 57"/>
          <p:cNvSpPr txBox="1">
            <a:spLocks noChangeArrowheads="1"/>
          </p:cNvSpPr>
          <p:nvPr/>
        </p:nvSpPr>
        <p:spPr bwMode="auto">
          <a:xfrm>
            <a:off x="5867400" y="5573713"/>
            <a:ext cx="1346200" cy="369887"/>
          </a:xfrm>
          <a:prstGeom prst="rect">
            <a:avLst/>
          </a:prstGeom>
          <a:noFill/>
          <a:ln w="9525">
            <a:noFill/>
            <a:miter lim="800000"/>
            <a:headEnd/>
            <a:tailEnd/>
          </a:ln>
        </p:spPr>
        <p:txBody>
          <a:bodyPr wrap="none">
            <a:prstTxWarp prst="textNoShape">
              <a:avLst/>
            </a:prstTxWarp>
            <a:spAutoFit/>
          </a:bodyPr>
          <a:lstStyle/>
          <a:p>
            <a:r>
              <a:rPr lang="en-US"/>
              <a:t>+/-3x100bp</a:t>
            </a:r>
          </a:p>
        </p:txBody>
      </p:sp>
      <p:sp>
        <p:nvSpPr>
          <p:cNvPr id="52247" name="TextBox 61"/>
          <p:cNvSpPr txBox="1">
            <a:spLocks noChangeArrowheads="1"/>
          </p:cNvSpPr>
          <p:nvPr/>
        </p:nvSpPr>
        <p:spPr bwMode="auto">
          <a:xfrm>
            <a:off x="5791200" y="1916113"/>
            <a:ext cx="1346200" cy="369887"/>
          </a:xfrm>
          <a:prstGeom prst="rect">
            <a:avLst/>
          </a:prstGeom>
          <a:noFill/>
          <a:ln w="9525">
            <a:noFill/>
            <a:miter lim="800000"/>
            <a:headEnd/>
            <a:tailEnd/>
          </a:ln>
        </p:spPr>
        <p:txBody>
          <a:bodyPr wrap="none">
            <a:prstTxWarp prst="textNoShape">
              <a:avLst/>
            </a:prstTxWarp>
            <a:spAutoFit/>
          </a:bodyPr>
          <a:lstStyle/>
          <a:p>
            <a:r>
              <a:rPr lang="en-US"/>
              <a:t>+/-3x100bp</a:t>
            </a:r>
          </a:p>
        </p:txBody>
      </p:sp>
      <p:sp>
        <p:nvSpPr>
          <p:cNvPr id="52248" name="TextBox 66"/>
          <p:cNvSpPr txBox="1">
            <a:spLocks noChangeArrowheads="1"/>
          </p:cNvSpPr>
          <p:nvPr/>
        </p:nvSpPr>
        <p:spPr bwMode="auto">
          <a:xfrm>
            <a:off x="2590800" y="4572000"/>
            <a:ext cx="1217613" cy="369888"/>
          </a:xfrm>
          <a:prstGeom prst="rect">
            <a:avLst/>
          </a:prstGeom>
          <a:noFill/>
          <a:ln w="9525">
            <a:noFill/>
            <a:miter lim="800000"/>
            <a:headEnd/>
            <a:tailEnd/>
          </a:ln>
        </p:spPr>
        <p:txBody>
          <a:bodyPr wrap="none">
            <a:prstTxWarp prst="textNoShape">
              <a:avLst/>
            </a:prstTxWarp>
            <a:spAutoFit/>
          </a:bodyPr>
          <a:lstStyle/>
          <a:p>
            <a:r>
              <a:rPr lang="en-US"/>
              <a:t>+/-3x50bp</a:t>
            </a:r>
          </a:p>
        </p:txBody>
      </p:sp>
      <p:sp>
        <p:nvSpPr>
          <p:cNvPr id="47" name="Right Arrow 46"/>
          <p:cNvSpPr/>
          <p:nvPr/>
        </p:nvSpPr>
        <p:spPr>
          <a:xfrm>
            <a:off x="2057400" y="1600200"/>
            <a:ext cx="508000" cy="102711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A</a:t>
            </a:r>
          </a:p>
          <a:p>
            <a:pPr algn="ctr">
              <a:defRPr/>
            </a:pPr>
            <a:r>
              <a:rPr lang="en-US" dirty="0">
                <a:solidFill>
                  <a:schemeClr val="tx1"/>
                </a:solidFill>
              </a:rPr>
              <a:t>0</a:t>
            </a:r>
          </a:p>
        </p:txBody>
      </p:sp>
      <p:sp>
        <p:nvSpPr>
          <p:cNvPr id="48" name="Right Arrow 47"/>
          <p:cNvSpPr/>
          <p:nvPr/>
        </p:nvSpPr>
        <p:spPr>
          <a:xfrm>
            <a:off x="2209800" y="5145088"/>
            <a:ext cx="508000" cy="1027112"/>
          </a:xfrm>
          <a:prstGeom prst="rightArrow">
            <a:avLst/>
          </a:prstGeom>
          <a:solidFill>
            <a:srgbClr val="DA32F9"/>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E</a:t>
            </a:r>
          </a:p>
          <a:p>
            <a:pPr algn="ctr">
              <a:defRPr/>
            </a:pPr>
            <a:r>
              <a:rPr lang="en-US" dirty="0">
                <a:solidFill>
                  <a:schemeClr val="tx1"/>
                </a:solidFill>
              </a:rPr>
              <a:t>0</a:t>
            </a:r>
          </a:p>
        </p:txBody>
      </p:sp>
      <p:sp>
        <p:nvSpPr>
          <p:cNvPr id="49" name="Right Arrow 48"/>
          <p:cNvSpPr/>
          <p:nvPr/>
        </p:nvSpPr>
        <p:spPr>
          <a:xfrm>
            <a:off x="1219200" y="3429000"/>
            <a:ext cx="508000" cy="1027113"/>
          </a:xfrm>
          <a:prstGeom prst="rightArrow">
            <a:avLst/>
          </a:prstGeom>
          <a:solidFill>
            <a:srgbClr val="F6D634"/>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C</a:t>
            </a:r>
          </a:p>
          <a:p>
            <a:pPr algn="ctr">
              <a:defRPr/>
            </a:pPr>
            <a:r>
              <a:rPr lang="en-US" dirty="0">
                <a:solidFill>
                  <a:schemeClr val="tx1"/>
                </a:solidFill>
              </a:rPr>
              <a:t>0</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76200"/>
            <a:ext cx="8229600" cy="609600"/>
          </a:xfrm>
        </p:spPr>
        <p:txBody>
          <a:bodyPr/>
          <a:lstStyle/>
          <a:p>
            <a:pPr eaLnBrk="1" hangingPunct="1"/>
            <a:r>
              <a:rPr lang="en-US" sz="4000" smtClean="0"/>
              <a:t>Greedy Reconstruction</a:t>
            </a:r>
          </a:p>
        </p:txBody>
      </p:sp>
      <p:sp>
        <p:nvSpPr>
          <p:cNvPr id="20483" name="TextBox 4"/>
          <p:cNvSpPr txBox="1">
            <a:spLocks noChangeArrowheads="1"/>
          </p:cNvSpPr>
          <p:nvPr/>
        </p:nvSpPr>
        <p:spPr bwMode="auto">
          <a:xfrm>
            <a:off x="3498850" y="1447800"/>
            <a:ext cx="1479550"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best of </a:t>
            </a:r>
          </a:p>
        </p:txBody>
      </p:sp>
      <p:sp>
        <p:nvSpPr>
          <p:cNvPr id="18458" name="TextBox 10"/>
          <p:cNvSpPr txBox="1">
            <a:spLocks noChangeArrowheads="1"/>
          </p:cNvSpPr>
          <p:nvPr/>
        </p:nvSpPr>
        <p:spPr bwMode="auto">
          <a:xfrm>
            <a:off x="4635500" y="2754313"/>
            <a:ext cx="1609725" cy="2762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prstTxWarp prst="textNoShape">
              <a:avLst/>
            </a:prstTxWarp>
            <a:spAutoFit/>
          </a:bodyPr>
          <a:lstStyle/>
          <a:p>
            <a:pPr>
              <a:defRPr/>
            </a:pPr>
            <a:r>
              <a:rPr lang="en-US" sz="1200">
                <a:solidFill>
                  <a:srgbClr val="000000"/>
                </a:solidFill>
                <a:latin typeface="Bookman Old Style" charset="0"/>
                <a:ea typeface="Bookman Old Style" charset="0"/>
                <a:cs typeface="Bookman Old Style" charset="0"/>
              </a:rPr>
              <a:t>of times, it was the</a:t>
            </a:r>
          </a:p>
        </p:txBody>
      </p:sp>
      <p:sp>
        <p:nvSpPr>
          <p:cNvPr id="18459" name="TextBox 16"/>
          <p:cNvSpPr txBox="1">
            <a:spLocks noChangeArrowheads="1"/>
          </p:cNvSpPr>
          <p:nvPr/>
        </p:nvSpPr>
        <p:spPr bwMode="auto">
          <a:xfrm>
            <a:off x="4270375" y="2427288"/>
            <a:ext cx="1685925"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best of times, it was</a:t>
            </a:r>
          </a:p>
        </p:txBody>
      </p:sp>
      <p:sp>
        <p:nvSpPr>
          <p:cNvPr id="24" name="TextBox 23"/>
          <p:cNvSpPr txBox="1"/>
          <p:nvPr/>
        </p:nvSpPr>
        <p:spPr bwMode="auto">
          <a:xfrm>
            <a:off x="4814888" y="3406775"/>
            <a:ext cx="1890712" cy="276225"/>
          </a:xfrm>
          <a:prstGeom prst="rect">
            <a:avLst/>
          </a:prstGeom>
          <a:ln/>
        </p:spPr>
        <p:style>
          <a:lnRef idx="1">
            <a:schemeClr val="accent3"/>
          </a:lnRef>
          <a:fillRef idx="3">
            <a:schemeClr val="accent3"/>
          </a:fillRef>
          <a:effectRef idx="2">
            <a:schemeClr val="accent3"/>
          </a:effectRef>
          <a:fontRef idx="minor">
            <a:schemeClr val="lt1"/>
          </a:fontRef>
        </p:style>
        <p:txBody>
          <a:bodyPr wrap="none">
            <a:prstTxWarp prst="textNoShape">
              <a:avLst/>
            </a:prstTxWarp>
            <a:spAutoFit/>
          </a:bodyPr>
          <a:lstStyle/>
          <a:p>
            <a:pPr>
              <a:defRPr/>
            </a:pPr>
            <a:r>
              <a:rPr lang="en-US" sz="1200">
                <a:solidFill>
                  <a:srgbClr val="FFFFFF"/>
                </a:solidFill>
                <a:latin typeface="Bookman Old Style" charset="0"/>
                <a:ea typeface="Bookman Old Style" charset="0"/>
                <a:cs typeface="Bookman Old Style" charset="0"/>
              </a:rPr>
              <a:t>times, it was the worst</a:t>
            </a:r>
          </a:p>
        </p:txBody>
      </p:sp>
      <p:sp>
        <p:nvSpPr>
          <p:cNvPr id="18461" name="TextBox 30"/>
          <p:cNvSpPr txBox="1">
            <a:spLocks noChangeArrowheads="1"/>
          </p:cNvSpPr>
          <p:nvPr/>
        </p:nvSpPr>
        <p:spPr bwMode="auto">
          <a:xfrm>
            <a:off x="3651250" y="1774825"/>
            <a:ext cx="1871663"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was the best of times,</a:t>
            </a:r>
          </a:p>
        </p:txBody>
      </p:sp>
      <p:sp>
        <p:nvSpPr>
          <p:cNvPr id="18462" name="TextBox 37"/>
          <p:cNvSpPr txBox="1">
            <a:spLocks noChangeArrowheads="1"/>
          </p:cNvSpPr>
          <p:nvPr/>
        </p:nvSpPr>
        <p:spPr bwMode="auto">
          <a:xfrm>
            <a:off x="3987800" y="2100263"/>
            <a:ext cx="1633538" cy="277812"/>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the best of times, it </a:t>
            </a:r>
          </a:p>
        </p:txBody>
      </p:sp>
      <p:sp>
        <p:nvSpPr>
          <p:cNvPr id="18463" name="TextBox 53"/>
          <p:cNvSpPr txBox="1">
            <a:spLocks noChangeArrowheads="1"/>
          </p:cNvSpPr>
          <p:nvPr/>
        </p:nvSpPr>
        <p:spPr bwMode="auto">
          <a:xfrm>
            <a:off x="4635500" y="3079750"/>
            <a:ext cx="1609725" cy="27781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prstTxWarp prst="textNoShape">
              <a:avLst/>
            </a:prstTxWarp>
            <a:spAutoFit/>
          </a:bodyPr>
          <a:lstStyle/>
          <a:p>
            <a:pPr>
              <a:defRPr/>
            </a:pPr>
            <a:r>
              <a:rPr lang="en-US" sz="1200">
                <a:solidFill>
                  <a:srgbClr val="000000"/>
                </a:solidFill>
                <a:latin typeface="Bookman Old Style" charset="0"/>
                <a:ea typeface="Bookman Old Style" charset="0"/>
                <a:cs typeface="Bookman Old Style" charset="0"/>
              </a:rPr>
              <a:t>of times, it was the</a:t>
            </a:r>
          </a:p>
        </p:txBody>
      </p:sp>
      <p:sp>
        <p:nvSpPr>
          <p:cNvPr id="60" name="TextBox 59"/>
          <p:cNvSpPr txBox="1"/>
          <p:nvPr/>
        </p:nvSpPr>
        <p:spPr bwMode="auto">
          <a:xfrm>
            <a:off x="4808538" y="3733800"/>
            <a:ext cx="1727200" cy="276225"/>
          </a:xfrm>
          <a:prstGeom prst="rect">
            <a:avLst/>
          </a:prstGeom>
          <a:ln/>
        </p:spPr>
        <p:style>
          <a:lnRef idx="1">
            <a:schemeClr val="accent6"/>
          </a:lnRef>
          <a:fillRef idx="3">
            <a:schemeClr val="accent6"/>
          </a:fillRef>
          <a:effectRef idx="2">
            <a:schemeClr val="accent6"/>
          </a:effectRef>
          <a:fontRef idx="minor">
            <a:schemeClr val="lt1"/>
          </a:fontRef>
        </p:style>
        <p:txBody>
          <a:bodyPr wrap="none">
            <a:prstTxWarp prst="textNoShape">
              <a:avLst/>
            </a:prstTxWarp>
            <a:spAutoFit/>
          </a:bodyPr>
          <a:lstStyle/>
          <a:p>
            <a:pPr>
              <a:defRPr/>
            </a:pPr>
            <a:r>
              <a:rPr lang="en-US" sz="1200">
                <a:solidFill>
                  <a:srgbClr val="FFFFFF"/>
                </a:solidFill>
                <a:latin typeface="Bookman Old Style" charset="0"/>
                <a:ea typeface="Bookman Old Style" charset="0"/>
                <a:cs typeface="Bookman Old Style" charset="0"/>
              </a:rPr>
              <a:t>times, it was the age</a:t>
            </a:r>
          </a:p>
        </p:txBody>
      </p:sp>
      <p:grpSp>
        <p:nvGrpSpPr>
          <p:cNvPr id="2" name="Group 31"/>
          <p:cNvGrpSpPr>
            <a:grpSpLocks/>
          </p:cNvGrpSpPr>
          <p:nvPr/>
        </p:nvGrpSpPr>
        <p:grpSpPr bwMode="auto">
          <a:xfrm>
            <a:off x="101600" y="76200"/>
            <a:ext cx="2184400" cy="6705600"/>
            <a:chOff x="101600" y="76200"/>
            <a:chExt cx="2184400" cy="6705600"/>
          </a:xfrm>
        </p:grpSpPr>
        <p:sp>
          <p:nvSpPr>
            <p:cNvPr id="17421" name="TextBox 66"/>
            <p:cNvSpPr txBox="1">
              <a:spLocks noChangeArrowheads="1"/>
            </p:cNvSpPr>
            <p:nvPr/>
          </p:nvSpPr>
          <p:spPr bwMode="auto">
            <a:xfrm>
              <a:off x="101600" y="76200"/>
              <a:ext cx="1479550"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best of </a:t>
              </a:r>
            </a:p>
          </p:txBody>
        </p:sp>
        <p:sp>
          <p:nvSpPr>
            <p:cNvPr id="18437" name="TextBox 67"/>
            <p:cNvSpPr txBox="1">
              <a:spLocks noChangeArrowheads="1"/>
            </p:cNvSpPr>
            <p:nvPr/>
          </p:nvSpPr>
          <p:spPr bwMode="auto">
            <a:xfrm>
              <a:off x="101600" y="2106613"/>
              <a:ext cx="1608138" cy="2762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prstTxWarp prst="textNoShape">
                <a:avLst/>
              </a:prstTxWarp>
              <a:spAutoFit/>
            </a:bodyPr>
            <a:lstStyle/>
            <a:p>
              <a:pPr>
                <a:defRPr/>
              </a:pPr>
              <a:r>
                <a:rPr lang="en-US" sz="1200">
                  <a:solidFill>
                    <a:srgbClr val="000000"/>
                  </a:solidFill>
                  <a:latin typeface="Bookman Old Style" charset="0"/>
                  <a:ea typeface="Bookman Old Style" charset="0"/>
                  <a:cs typeface="Bookman Old Style" charset="0"/>
                </a:rPr>
                <a:t>of times, it was the</a:t>
              </a:r>
            </a:p>
          </p:txBody>
        </p:sp>
        <p:sp>
          <p:nvSpPr>
            <p:cNvPr id="17423" name="TextBox 68"/>
            <p:cNvSpPr txBox="1">
              <a:spLocks noChangeArrowheads="1"/>
            </p:cNvSpPr>
            <p:nvPr/>
          </p:nvSpPr>
          <p:spPr bwMode="auto">
            <a:xfrm>
              <a:off x="101600" y="752475"/>
              <a:ext cx="1684338" cy="277813"/>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best of times, it was</a:t>
              </a:r>
            </a:p>
          </p:txBody>
        </p:sp>
        <p:sp>
          <p:nvSpPr>
            <p:cNvPr id="70" name="TextBox 69"/>
            <p:cNvSpPr txBox="1"/>
            <p:nvPr/>
          </p:nvSpPr>
          <p:spPr>
            <a:xfrm>
              <a:off x="101600" y="4475163"/>
              <a:ext cx="1889125" cy="276225"/>
            </a:xfrm>
            <a:prstGeom prst="rect">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wrap="none">
              <a:prstTxWarp prst="textNoShape">
                <a:avLst/>
              </a:prstTxWarp>
              <a:spAutoFit/>
            </a:bodyPr>
            <a:lstStyle/>
            <a:p>
              <a:pPr>
                <a:defRPr/>
              </a:pPr>
              <a:r>
                <a:rPr lang="en-US" sz="1200">
                  <a:solidFill>
                    <a:srgbClr val="000000"/>
                  </a:solidFill>
                  <a:latin typeface="Bookman Old Style" charset="0"/>
                  <a:ea typeface="Bookman Old Style" charset="0"/>
                  <a:cs typeface="Bookman Old Style" charset="0"/>
                </a:rPr>
                <a:t>times, it was the worst</a:t>
              </a:r>
            </a:p>
          </p:txBody>
        </p:sp>
        <p:sp>
          <p:nvSpPr>
            <p:cNvPr id="17425" name="TextBox 70"/>
            <p:cNvSpPr txBox="1">
              <a:spLocks noChangeArrowheads="1"/>
            </p:cNvSpPr>
            <p:nvPr/>
          </p:nvSpPr>
          <p:spPr bwMode="auto">
            <a:xfrm>
              <a:off x="101600" y="5489575"/>
              <a:ext cx="1870075" cy="277813"/>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was the best of times,</a:t>
              </a:r>
            </a:p>
          </p:txBody>
        </p:sp>
        <p:sp>
          <p:nvSpPr>
            <p:cNvPr id="17426" name="TextBox 71"/>
            <p:cNvSpPr txBox="1">
              <a:spLocks noChangeArrowheads="1"/>
            </p:cNvSpPr>
            <p:nvPr/>
          </p:nvSpPr>
          <p:spPr bwMode="auto">
            <a:xfrm>
              <a:off x="101600" y="3459163"/>
              <a:ext cx="1633538" cy="277812"/>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the best of times, it </a:t>
              </a:r>
            </a:p>
          </p:txBody>
        </p:sp>
        <p:sp>
          <p:nvSpPr>
            <p:cNvPr id="17427" name="TextBox 74"/>
            <p:cNvSpPr txBox="1">
              <a:spLocks noChangeArrowheads="1"/>
            </p:cNvSpPr>
            <p:nvPr/>
          </p:nvSpPr>
          <p:spPr bwMode="auto">
            <a:xfrm>
              <a:off x="101600" y="1768475"/>
              <a:ext cx="1581150"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worst of</a:t>
              </a:r>
            </a:p>
          </p:txBody>
        </p:sp>
        <p:sp>
          <p:nvSpPr>
            <p:cNvPr id="17428" name="TextBox 75"/>
            <p:cNvSpPr txBox="1">
              <a:spLocks noChangeArrowheads="1"/>
            </p:cNvSpPr>
            <p:nvPr/>
          </p:nvSpPr>
          <p:spPr bwMode="auto">
            <a:xfrm>
              <a:off x="101600" y="5827713"/>
              <a:ext cx="1962150" cy="277812"/>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was the worst of times,</a:t>
              </a:r>
            </a:p>
          </p:txBody>
        </p:sp>
        <p:sp>
          <p:nvSpPr>
            <p:cNvPr id="17429" name="TextBox 76"/>
            <p:cNvSpPr txBox="1">
              <a:spLocks noChangeArrowheads="1"/>
            </p:cNvSpPr>
            <p:nvPr/>
          </p:nvSpPr>
          <p:spPr bwMode="auto">
            <a:xfrm>
              <a:off x="101600" y="6505575"/>
              <a:ext cx="1781175"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worst of times, it was</a:t>
              </a:r>
            </a:p>
          </p:txBody>
        </p:sp>
        <p:sp>
          <p:nvSpPr>
            <p:cNvPr id="18445" name="TextBox 77"/>
            <p:cNvSpPr txBox="1">
              <a:spLocks noChangeArrowheads="1"/>
            </p:cNvSpPr>
            <p:nvPr/>
          </p:nvSpPr>
          <p:spPr bwMode="auto">
            <a:xfrm>
              <a:off x="101600" y="2444750"/>
              <a:ext cx="1608138" cy="2762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prstTxWarp prst="textNoShape">
                <a:avLst/>
              </a:prstTxWarp>
              <a:spAutoFit/>
            </a:bodyPr>
            <a:lstStyle/>
            <a:p>
              <a:pPr>
                <a:defRPr/>
              </a:pPr>
              <a:r>
                <a:rPr lang="en-US" sz="1200">
                  <a:solidFill>
                    <a:srgbClr val="000000"/>
                  </a:solidFill>
                  <a:latin typeface="Bookman Old Style" charset="0"/>
                  <a:ea typeface="Bookman Old Style" charset="0"/>
                  <a:cs typeface="Bookman Old Style" charset="0"/>
                </a:rPr>
                <a:t>of times, it was the</a:t>
              </a:r>
            </a:p>
          </p:txBody>
        </p:sp>
        <p:sp>
          <p:nvSpPr>
            <p:cNvPr id="17431" name="TextBox 78"/>
            <p:cNvSpPr txBox="1">
              <a:spLocks noChangeArrowheads="1"/>
            </p:cNvSpPr>
            <p:nvPr/>
          </p:nvSpPr>
          <p:spPr bwMode="auto">
            <a:xfrm>
              <a:off x="101600" y="4137025"/>
              <a:ext cx="1774825"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times, it was the age</a:t>
              </a:r>
            </a:p>
          </p:txBody>
        </p:sp>
        <p:sp>
          <p:nvSpPr>
            <p:cNvPr id="18447" name="TextBox 80"/>
            <p:cNvSpPr txBox="1">
              <a:spLocks noChangeArrowheads="1"/>
            </p:cNvSpPr>
            <p:nvPr/>
          </p:nvSpPr>
          <p:spPr bwMode="auto">
            <a:xfrm>
              <a:off x="101600" y="1090613"/>
              <a:ext cx="1414463" cy="2778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prstTxWarp prst="textNoShape">
                <a:avLst/>
              </a:prstTxWarp>
              <a:spAutoFit/>
            </a:bodyPr>
            <a:lstStyle/>
            <a:p>
              <a:pPr>
                <a:defRPr/>
              </a:pPr>
              <a:r>
                <a:rPr lang="en-US" sz="1200">
                  <a:solidFill>
                    <a:srgbClr val="000000"/>
                  </a:solidFill>
                  <a:latin typeface="Bookman Old Style" charset="0"/>
                  <a:ea typeface="Bookman Old Style" charset="0"/>
                  <a:cs typeface="Bookman Old Style" charset="0"/>
                </a:rPr>
                <a:t>it was the age of</a:t>
              </a:r>
            </a:p>
          </p:txBody>
        </p:sp>
        <p:sp>
          <p:nvSpPr>
            <p:cNvPr id="17433" name="TextBox 81"/>
            <p:cNvSpPr txBox="1">
              <a:spLocks noChangeArrowheads="1"/>
            </p:cNvSpPr>
            <p:nvPr/>
          </p:nvSpPr>
          <p:spPr bwMode="auto">
            <a:xfrm>
              <a:off x="101600" y="4813300"/>
              <a:ext cx="1919288"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was the age of wisdom,</a:t>
              </a:r>
            </a:p>
          </p:txBody>
        </p:sp>
        <p:sp>
          <p:nvSpPr>
            <p:cNvPr id="17434" name="TextBox 82"/>
            <p:cNvSpPr txBox="1">
              <a:spLocks noChangeArrowheads="1"/>
            </p:cNvSpPr>
            <p:nvPr/>
          </p:nvSpPr>
          <p:spPr bwMode="auto">
            <a:xfrm>
              <a:off x="101600" y="3121025"/>
              <a:ext cx="1735138" cy="277813"/>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the age of wisdom, it</a:t>
              </a:r>
            </a:p>
          </p:txBody>
        </p:sp>
        <p:sp>
          <p:nvSpPr>
            <p:cNvPr id="17435" name="TextBox 83"/>
            <p:cNvSpPr txBox="1">
              <a:spLocks noChangeArrowheads="1"/>
            </p:cNvSpPr>
            <p:nvPr/>
          </p:nvSpPr>
          <p:spPr bwMode="auto">
            <a:xfrm>
              <a:off x="101600" y="414338"/>
              <a:ext cx="1787525" cy="277812"/>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age of wisdom, it was</a:t>
              </a:r>
            </a:p>
          </p:txBody>
        </p:sp>
        <p:sp>
          <p:nvSpPr>
            <p:cNvPr id="17436" name="TextBox 84"/>
            <p:cNvSpPr txBox="1">
              <a:spLocks noChangeArrowheads="1"/>
            </p:cNvSpPr>
            <p:nvPr/>
          </p:nvSpPr>
          <p:spPr bwMode="auto">
            <a:xfrm>
              <a:off x="101600" y="2782888"/>
              <a:ext cx="1774825" cy="277812"/>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of wisdom, it was the</a:t>
              </a:r>
            </a:p>
          </p:txBody>
        </p:sp>
        <p:sp>
          <p:nvSpPr>
            <p:cNvPr id="17437" name="TextBox 85"/>
            <p:cNvSpPr txBox="1">
              <a:spLocks noChangeArrowheads="1"/>
            </p:cNvSpPr>
            <p:nvPr/>
          </p:nvSpPr>
          <p:spPr bwMode="auto">
            <a:xfrm>
              <a:off x="101600" y="6165850"/>
              <a:ext cx="1889125" cy="277813"/>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wisdom, it was the age</a:t>
              </a:r>
            </a:p>
          </p:txBody>
        </p:sp>
        <p:sp>
          <p:nvSpPr>
            <p:cNvPr id="18453" name="TextBox 86"/>
            <p:cNvSpPr txBox="1">
              <a:spLocks noChangeArrowheads="1"/>
            </p:cNvSpPr>
            <p:nvPr/>
          </p:nvSpPr>
          <p:spPr bwMode="auto">
            <a:xfrm>
              <a:off x="101600" y="1430338"/>
              <a:ext cx="1414463" cy="2762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prstTxWarp prst="textNoShape">
                <a:avLst/>
              </a:prstTxWarp>
              <a:spAutoFit/>
            </a:bodyPr>
            <a:lstStyle/>
            <a:p>
              <a:pPr>
                <a:defRPr/>
              </a:pPr>
              <a:r>
                <a:rPr lang="en-US" sz="1200">
                  <a:solidFill>
                    <a:srgbClr val="000000"/>
                  </a:solidFill>
                  <a:latin typeface="Bookman Old Style" charset="0"/>
                  <a:ea typeface="Bookman Old Style" charset="0"/>
                  <a:cs typeface="Bookman Old Style" charset="0"/>
                </a:rPr>
                <a:t>it was the age of</a:t>
              </a:r>
            </a:p>
          </p:txBody>
        </p:sp>
        <p:sp>
          <p:nvSpPr>
            <p:cNvPr id="17439" name="TextBox 87"/>
            <p:cNvSpPr txBox="1">
              <a:spLocks noChangeArrowheads="1"/>
            </p:cNvSpPr>
            <p:nvPr/>
          </p:nvSpPr>
          <p:spPr bwMode="auto">
            <a:xfrm>
              <a:off x="101600" y="5151438"/>
              <a:ext cx="2184400" cy="276225"/>
            </a:xfrm>
            <a:prstGeom prst="rect">
              <a:avLst/>
            </a:prstGeom>
            <a:noFill/>
            <a:ln w="9525">
              <a:solidFill>
                <a:schemeClr val="tx1"/>
              </a:solidFill>
              <a:miter lim="800000"/>
              <a:headEnd/>
              <a:tailEnd/>
            </a:ln>
          </p:spPr>
          <p:txBody>
            <a:bodyPr>
              <a:prstTxWarp prst="textNoShape">
                <a:avLst/>
              </a:prstTxWarp>
              <a:spAutoFit/>
            </a:bodyPr>
            <a:lstStyle/>
            <a:p>
              <a:r>
                <a:rPr lang="en-US" sz="1200">
                  <a:latin typeface="Bookman Old Style" charset="0"/>
                  <a:ea typeface="Bookman Old Style" charset="0"/>
                  <a:cs typeface="Bookman Old Style" charset="0"/>
                </a:rPr>
                <a:t>was the age of foolishness,</a:t>
              </a:r>
            </a:p>
          </p:txBody>
        </p:sp>
        <p:sp>
          <p:nvSpPr>
            <p:cNvPr id="17440" name="TextBox 88"/>
            <p:cNvSpPr txBox="1">
              <a:spLocks noChangeArrowheads="1"/>
            </p:cNvSpPr>
            <p:nvPr/>
          </p:nvSpPr>
          <p:spPr bwMode="auto">
            <a:xfrm>
              <a:off x="101600" y="3797300"/>
              <a:ext cx="1735138" cy="277813"/>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the worst of times, it</a:t>
              </a:r>
            </a:p>
          </p:txBody>
        </p:sp>
      </p:grpSp>
      <p:sp>
        <p:nvSpPr>
          <p:cNvPr id="33" name="Content Placeholder 2"/>
          <p:cNvSpPr>
            <a:spLocks noGrp="1"/>
          </p:cNvSpPr>
          <p:nvPr>
            <p:ph idx="1"/>
          </p:nvPr>
        </p:nvSpPr>
        <p:spPr>
          <a:xfrm>
            <a:off x="2819400" y="4419600"/>
            <a:ext cx="6096000" cy="2438400"/>
          </a:xfrm>
        </p:spPr>
        <p:txBody>
          <a:bodyPr/>
          <a:lstStyle/>
          <a:p>
            <a:pPr eaLnBrk="1" hangingPunct="1">
              <a:buFont typeface="Arial" charset="0"/>
              <a:buNone/>
            </a:pPr>
            <a:r>
              <a:rPr lang="en-US" sz="2000" smtClean="0"/>
              <a:t>	The repeated sequence make the correct reconstruction ambiguous</a:t>
            </a:r>
          </a:p>
          <a:p>
            <a:pPr lvl="1" eaLnBrk="1" hangingPunct="1">
              <a:buFont typeface="Arial" charset="0"/>
              <a:buChar char="•"/>
            </a:pPr>
            <a:r>
              <a:rPr lang="en-US" sz="2000" smtClean="0"/>
              <a:t>It was the best of times, it was the [worst/age]</a:t>
            </a:r>
          </a:p>
          <a:p>
            <a:pPr lvl="1" eaLnBrk="1" hangingPunct="1">
              <a:buFont typeface="Arial" charset="0"/>
              <a:buChar char="•"/>
            </a:pPr>
            <a:endParaRPr lang="en-US" sz="2000" smtClean="0"/>
          </a:p>
          <a:p>
            <a:pPr eaLnBrk="1" hangingPunct="1">
              <a:buFont typeface="Arial" charset="0"/>
              <a:buNone/>
            </a:pPr>
            <a:r>
              <a:rPr lang="en-US" sz="2000" smtClean="0"/>
              <a:t>	Model sequence reconstruction as a graph problem.</a:t>
            </a:r>
          </a:p>
          <a:p>
            <a:pPr lvl="1" eaLnBrk="1" hangingPunct="1">
              <a:buFont typeface="Arial" charset="0"/>
              <a:buChar char="•"/>
            </a:pPr>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46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46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45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45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46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18458" grpId="0" animBg="1"/>
      <p:bldP spid="18459" grpId="0" animBg="1"/>
      <p:bldP spid="24" grpId="0" animBg="1"/>
      <p:bldP spid="18461" grpId="0" animBg="1"/>
      <p:bldP spid="18462" grpId="0" animBg="1"/>
      <p:bldP spid="18463" grpId="0" animBg="1"/>
      <p:bldP spid="60" grpId="0" animBg="1"/>
      <p:bldP spid="3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z="4000" smtClean="0"/>
              <a:t>Scaffolding</a:t>
            </a:r>
          </a:p>
        </p:txBody>
      </p:sp>
      <p:grpSp>
        <p:nvGrpSpPr>
          <p:cNvPr id="53251" name="Group 57"/>
          <p:cNvGrpSpPr>
            <a:grpSpLocks/>
          </p:cNvGrpSpPr>
          <p:nvPr/>
        </p:nvGrpSpPr>
        <p:grpSpPr bwMode="auto">
          <a:xfrm>
            <a:off x="7002463" y="4914900"/>
            <a:ext cx="1531937" cy="1028700"/>
            <a:chOff x="3815225" y="2004536"/>
            <a:chExt cx="1061575" cy="439342"/>
          </a:xfrm>
        </p:grpSpPr>
        <p:sp>
          <p:nvSpPr>
            <p:cNvPr id="271" name="Oval 270"/>
            <p:cNvSpPr/>
            <p:nvPr/>
          </p:nvSpPr>
          <p:spPr bwMode="auto">
            <a:xfrm>
              <a:off x="3930733" y="2033012"/>
              <a:ext cx="820658" cy="41086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3291" name="TextBox 101"/>
            <p:cNvSpPr txBox="1">
              <a:spLocks noChangeArrowheads="1"/>
            </p:cNvSpPr>
            <p:nvPr/>
          </p:nvSpPr>
          <p:spPr bwMode="auto">
            <a:xfrm>
              <a:off x="3815225" y="2004536"/>
              <a:ext cx="1061575" cy="407269"/>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B</a:t>
              </a:r>
            </a:p>
            <a:p>
              <a:pPr algn="ctr"/>
              <a:r>
                <a:rPr lang="en-US" sz="1400">
                  <a:latin typeface="Gill Sans MT" charset="0"/>
                  <a:ea typeface="Courier" charset="0"/>
                  <a:cs typeface="Courier" charset="0"/>
                </a:rPr>
                <a:t>1_2 -</a:t>
              </a:r>
            </a:p>
            <a:p>
              <a:pPr algn="ctr"/>
              <a:r>
                <a:rPr lang="en-US" sz="1400">
                  <a:latin typeface="Gill Sans MT" charset="0"/>
                  <a:ea typeface="Courier" charset="0"/>
                  <a:cs typeface="Courier" charset="0"/>
                </a:rPr>
                <a:t>2_2 -</a:t>
              </a:r>
            </a:p>
            <a:p>
              <a:pPr algn="ctr"/>
              <a:r>
                <a:rPr lang="en-US" sz="1400">
                  <a:latin typeface="Gill Sans MT" charset="0"/>
                  <a:ea typeface="Courier" charset="0"/>
                  <a:cs typeface="Courier" charset="0"/>
                </a:rPr>
                <a:t>3_2 -</a:t>
              </a:r>
            </a:p>
          </p:txBody>
        </p:sp>
      </p:grpSp>
      <p:grpSp>
        <p:nvGrpSpPr>
          <p:cNvPr id="53252" name="Group 60"/>
          <p:cNvGrpSpPr>
            <a:grpSpLocks/>
          </p:cNvGrpSpPr>
          <p:nvPr/>
        </p:nvGrpSpPr>
        <p:grpSpPr bwMode="auto">
          <a:xfrm>
            <a:off x="1295400" y="1223963"/>
            <a:ext cx="1531938" cy="1025525"/>
            <a:chOff x="2069810" y="2004536"/>
            <a:chExt cx="1061575" cy="439342"/>
          </a:xfrm>
        </p:grpSpPr>
        <p:sp>
          <p:nvSpPr>
            <p:cNvPr id="317" name="Oval 316"/>
            <p:cNvSpPr/>
            <p:nvPr/>
          </p:nvSpPr>
          <p:spPr bwMode="auto">
            <a:xfrm>
              <a:off x="2185318" y="2033100"/>
              <a:ext cx="820658" cy="4107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3289" name="TextBox 101"/>
            <p:cNvSpPr txBox="1">
              <a:spLocks noChangeArrowheads="1"/>
            </p:cNvSpPr>
            <p:nvPr/>
          </p:nvSpPr>
          <p:spPr bwMode="auto">
            <a:xfrm>
              <a:off x="2069810" y="2004536"/>
              <a:ext cx="1061575" cy="408745"/>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A</a:t>
              </a:r>
            </a:p>
            <a:p>
              <a:pPr algn="ctr"/>
              <a:r>
                <a:rPr lang="en-US" sz="1400">
                  <a:latin typeface="Gill Sans MT" charset="0"/>
                  <a:ea typeface="Courier" charset="0"/>
                  <a:cs typeface="Courier" charset="0"/>
                </a:rPr>
                <a:t>1_1 +</a:t>
              </a:r>
            </a:p>
            <a:p>
              <a:pPr algn="ctr"/>
              <a:r>
                <a:rPr lang="en-US" sz="1400">
                  <a:latin typeface="Gill Sans MT" charset="0"/>
                  <a:ea typeface="Courier" charset="0"/>
                  <a:cs typeface="Courier" charset="0"/>
                </a:rPr>
                <a:t>2_1 +</a:t>
              </a:r>
            </a:p>
            <a:p>
              <a:pPr algn="ctr"/>
              <a:r>
                <a:rPr lang="en-US" sz="1400">
                  <a:latin typeface="Gill Sans MT" charset="0"/>
                  <a:ea typeface="Courier" charset="0"/>
                  <a:cs typeface="Courier" charset="0"/>
                </a:rPr>
                <a:t>3_1 +</a:t>
              </a:r>
            </a:p>
          </p:txBody>
        </p:sp>
      </p:grpSp>
      <p:grpSp>
        <p:nvGrpSpPr>
          <p:cNvPr id="53253" name="Group 59"/>
          <p:cNvGrpSpPr>
            <a:grpSpLocks/>
          </p:cNvGrpSpPr>
          <p:nvPr/>
        </p:nvGrpSpPr>
        <p:grpSpPr bwMode="auto">
          <a:xfrm>
            <a:off x="1277938" y="4776788"/>
            <a:ext cx="1531937" cy="1028700"/>
            <a:chOff x="2069810" y="3446860"/>
            <a:chExt cx="1061575" cy="439340"/>
          </a:xfrm>
        </p:grpSpPr>
        <p:sp>
          <p:nvSpPr>
            <p:cNvPr id="326" name="Oval 325"/>
            <p:cNvSpPr/>
            <p:nvPr/>
          </p:nvSpPr>
          <p:spPr bwMode="auto">
            <a:xfrm>
              <a:off x="2185318" y="3475336"/>
              <a:ext cx="820658"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3287" name="TextBox 101"/>
            <p:cNvSpPr txBox="1">
              <a:spLocks noChangeArrowheads="1"/>
            </p:cNvSpPr>
            <p:nvPr/>
          </p:nvSpPr>
          <p:spPr bwMode="auto">
            <a:xfrm>
              <a:off x="2069810" y="3446860"/>
              <a:ext cx="1061575" cy="40726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E</a:t>
              </a:r>
            </a:p>
            <a:p>
              <a:pPr algn="ctr"/>
              <a:r>
                <a:rPr lang="en-US" sz="1400">
                  <a:latin typeface="Gill Sans MT" charset="0"/>
                  <a:ea typeface="Courier" charset="0"/>
                  <a:cs typeface="Courier" charset="0"/>
                </a:rPr>
                <a:t>7_1 +</a:t>
              </a:r>
            </a:p>
            <a:p>
              <a:pPr algn="ctr"/>
              <a:r>
                <a:rPr lang="en-US" sz="1400">
                  <a:latin typeface="Gill Sans MT" charset="0"/>
                  <a:ea typeface="Courier" charset="0"/>
                  <a:cs typeface="Courier" charset="0"/>
                </a:rPr>
                <a:t>8_1 +</a:t>
              </a:r>
            </a:p>
            <a:p>
              <a:pPr algn="ctr"/>
              <a:r>
                <a:rPr lang="en-US" sz="1400">
                  <a:latin typeface="Gill Sans MT" charset="0"/>
                  <a:ea typeface="Courier" charset="0"/>
                  <a:cs typeface="Courier" charset="0"/>
                </a:rPr>
                <a:t>9_1 +</a:t>
              </a:r>
            </a:p>
          </p:txBody>
        </p:sp>
      </p:grpSp>
      <p:grpSp>
        <p:nvGrpSpPr>
          <p:cNvPr id="53254" name="Group 58"/>
          <p:cNvGrpSpPr>
            <a:grpSpLocks/>
          </p:cNvGrpSpPr>
          <p:nvPr/>
        </p:nvGrpSpPr>
        <p:grpSpPr bwMode="auto">
          <a:xfrm>
            <a:off x="4397375" y="990600"/>
            <a:ext cx="1530350" cy="1028700"/>
            <a:chOff x="3662825" y="3523060"/>
            <a:chExt cx="1061575" cy="439340"/>
          </a:xfrm>
        </p:grpSpPr>
        <p:sp>
          <p:nvSpPr>
            <p:cNvPr id="328" name="Oval 327"/>
            <p:cNvSpPr/>
            <p:nvPr/>
          </p:nvSpPr>
          <p:spPr bwMode="auto">
            <a:xfrm>
              <a:off x="3777352" y="3551536"/>
              <a:ext cx="821509"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3285" name="TextBox 101"/>
            <p:cNvSpPr txBox="1">
              <a:spLocks noChangeArrowheads="1"/>
            </p:cNvSpPr>
            <p:nvPr/>
          </p:nvSpPr>
          <p:spPr bwMode="auto">
            <a:xfrm>
              <a:off x="3662825" y="3523060"/>
              <a:ext cx="1061575" cy="40726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F</a:t>
              </a:r>
            </a:p>
            <a:p>
              <a:pPr algn="ctr"/>
              <a:r>
                <a:rPr lang="en-US" sz="1400">
                  <a:latin typeface="Gill Sans MT" charset="0"/>
                  <a:ea typeface="Courier" charset="0"/>
                  <a:cs typeface="Courier" charset="0"/>
                </a:rPr>
                <a:t>7_2 -</a:t>
              </a:r>
            </a:p>
            <a:p>
              <a:pPr algn="ctr"/>
              <a:r>
                <a:rPr lang="en-US" sz="1400">
                  <a:latin typeface="Gill Sans MT" charset="0"/>
                  <a:ea typeface="Courier" charset="0"/>
                  <a:cs typeface="Courier" charset="0"/>
                </a:rPr>
                <a:t>8_2 -</a:t>
              </a:r>
            </a:p>
            <a:p>
              <a:pPr algn="ctr"/>
              <a:r>
                <a:rPr lang="en-US" sz="1400">
                  <a:latin typeface="Gill Sans MT" charset="0"/>
                  <a:ea typeface="Courier" charset="0"/>
                  <a:cs typeface="Courier" charset="0"/>
                </a:rPr>
                <a:t>9_2 -</a:t>
              </a:r>
            </a:p>
          </p:txBody>
        </p:sp>
      </p:grpSp>
      <p:cxnSp>
        <p:nvCxnSpPr>
          <p:cNvPr id="344" name="Straight Arrow Connector 343"/>
          <p:cNvCxnSpPr/>
          <p:nvPr/>
        </p:nvCxnSpPr>
        <p:spPr bwMode="auto">
          <a:xfrm flipV="1">
            <a:off x="4137025" y="2390775"/>
            <a:ext cx="481013"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45" name="Straight Arrow Connector 344"/>
          <p:cNvCxnSpPr/>
          <p:nvPr/>
        </p:nvCxnSpPr>
        <p:spPr bwMode="auto">
          <a:xfrm>
            <a:off x="2673350" y="2390775"/>
            <a:ext cx="485775"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grpSp>
        <p:nvGrpSpPr>
          <p:cNvPr id="53257" name="Group 61"/>
          <p:cNvGrpSpPr>
            <a:grpSpLocks/>
          </p:cNvGrpSpPr>
          <p:nvPr/>
        </p:nvGrpSpPr>
        <p:grpSpPr bwMode="auto">
          <a:xfrm>
            <a:off x="381000" y="2994025"/>
            <a:ext cx="1531938" cy="1031875"/>
            <a:chOff x="1524000" y="2761060"/>
            <a:chExt cx="1061575" cy="441484"/>
          </a:xfrm>
        </p:grpSpPr>
        <p:sp>
          <p:nvSpPr>
            <p:cNvPr id="352" name="Oval 351"/>
            <p:cNvSpPr/>
            <p:nvPr/>
          </p:nvSpPr>
          <p:spPr bwMode="auto">
            <a:xfrm>
              <a:off x="1639508" y="2790945"/>
              <a:ext cx="820658" cy="411599"/>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3283" name="TextBox 101"/>
            <p:cNvSpPr txBox="1">
              <a:spLocks noChangeArrowheads="1"/>
            </p:cNvSpPr>
            <p:nvPr/>
          </p:nvSpPr>
          <p:spPr bwMode="auto">
            <a:xfrm>
              <a:off x="1524000"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a:t>
              </a:r>
            </a:p>
            <a:p>
              <a:pPr algn="ctr"/>
              <a:r>
                <a:rPr lang="en-US" sz="1400">
                  <a:latin typeface="Gill Sans MT" charset="0"/>
                  <a:ea typeface="Courier" charset="0"/>
                  <a:cs typeface="Courier" charset="0"/>
                </a:rPr>
                <a:t>4_1 +</a:t>
              </a:r>
            </a:p>
            <a:p>
              <a:pPr algn="ctr"/>
              <a:r>
                <a:rPr lang="en-US" sz="1400">
                  <a:latin typeface="Gill Sans MT" charset="0"/>
                  <a:ea typeface="Courier" charset="0"/>
                  <a:cs typeface="Courier" charset="0"/>
                </a:rPr>
                <a:t>5_1 +</a:t>
              </a:r>
            </a:p>
            <a:p>
              <a:pPr algn="ctr"/>
              <a:r>
                <a:rPr lang="en-US" sz="1400">
                  <a:latin typeface="Gill Sans MT" charset="0"/>
                  <a:ea typeface="Courier" charset="0"/>
                  <a:cs typeface="Courier" charset="0"/>
                </a:rPr>
                <a:t>6_1 +</a:t>
              </a:r>
            </a:p>
          </p:txBody>
        </p:sp>
      </p:grpSp>
      <p:grpSp>
        <p:nvGrpSpPr>
          <p:cNvPr id="53258" name="Group 40"/>
          <p:cNvGrpSpPr>
            <a:grpSpLocks/>
          </p:cNvGrpSpPr>
          <p:nvPr/>
        </p:nvGrpSpPr>
        <p:grpSpPr bwMode="auto">
          <a:xfrm>
            <a:off x="2859088" y="3302000"/>
            <a:ext cx="1528762" cy="307975"/>
            <a:chOff x="2934653" y="3298152"/>
            <a:chExt cx="1530078" cy="307778"/>
          </a:xfrm>
        </p:grpSpPr>
        <p:sp>
          <p:nvSpPr>
            <p:cNvPr id="354" name="Oval 353"/>
            <p:cNvSpPr/>
            <p:nvPr/>
          </p:nvSpPr>
          <p:spPr bwMode="auto">
            <a:xfrm>
              <a:off x="3099895" y="3367957"/>
              <a:ext cx="1183705" cy="237973"/>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3281" name="TextBox 101"/>
            <p:cNvSpPr txBox="1">
              <a:spLocks noChangeArrowheads="1"/>
            </p:cNvSpPr>
            <p:nvPr/>
          </p:nvSpPr>
          <p:spPr bwMode="auto">
            <a:xfrm>
              <a:off x="2934653" y="3298152"/>
              <a:ext cx="1530078" cy="30777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R: 50bp</a:t>
              </a:r>
            </a:p>
          </p:txBody>
        </p:sp>
      </p:grpSp>
      <p:grpSp>
        <p:nvGrpSpPr>
          <p:cNvPr id="53259" name="Group 51"/>
          <p:cNvGrpSpPr>
            <a:grpSpLocks/>
          </p:cNvGrpSpPr>
          <p:nvPr/>
        </p:nvGrpSpPr>
        <p:grpSpPr bwMode="auto">
          <a:xfrm>
            <a:off x="4873625" y="3349625"/>
            <a:ext cx="1530350" cy="307975"/>
            <a:chOff x="4642209" y="5872484"/>
            <a:chExt cx="673357" cy="326704"/>
          </a:xfrm>
        </p:grpSpPr>
        <p:sp>
          <p:nvSpPr>
            <p:cNvPr id="356" name="Oval 355"/>
            <p:cNvSpPr/>
            <p:nvPr/>
          </p:nvSpPr>
          <p:spPr bwMode="auto">
            <a:xfrm>
              <a:off x="4714853" y="5894377"/>
              <a:ext cx="521083" cy="30481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3279" name="TextBox 101"/>
            <p:cNvSpPr txBox="1">
              <a:spLocks noChangeArrowheads="1"/>
            </p:cNvSpPr>
            <p:nvPr/>
          </p:nvSpPr>
          <p:spPr bwMode="auto">
            <a:xfrm>
              <a:off x="4642209" y="5872484"/>
              <a:ext cx="673357" cy="32670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S:50bp</a:t>
              </a:r>
            </a:p>
          </p:txBody>
        </p:sp>
      </p:grpSp>
      <p:grpSp>
        <p:nvGrpSpPr>
          <p:cNvPr id="53260" name="Group 62"/>
          <p:cNvGrpSpPr>
            <a:grpSpLocks/>
          </p:cNvGrpSpPr>
          <p:nvPr/>
        </p:nvGrpSpPr>
        <p:grpSpPr bwMode="auto">
          <a:xfrm>
            <a:off x="6891338" y="1384300"/>
            <a:ext cx="1533525" cy="1033463"/>
            <a:chOff x="5720225" y="2761060"/>
            <a:chExt cx="1061575" cy="441484"/>
          </a:xfrm>
        </p:grpSpPr>
        <p:sp>
          <p:nvSpPr>
            <p:cNvPr id="358" name="Oval 357"/>
            <p:cNvSpPr/>
            <p:nvPr/>
          </p:nvSpPr>
          <p:spPr bwMode="auto">
            <a:xfrm>
              <a:off x="5833415" y="2790899"/>
              <a:ext cx="820908" cy="411645"/>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3277" name="TextBox 101"/>
            <p:cNvSpPr txBox="1">
              <a:spLocks noChangeArrowheads="1"/>
            </p:cNvSpPr>
            <p:nvPr/>
          </p:nvSpPr>
          <p:spPr bwMode="auto">
            <a:xfrm>
              <a:off x="5720225"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D</a:t>
              </a:r>
            </a:p>
            <a:p>
              <a:pPr algn="ctr"/>
              <a:r>
                <a:rPr lang="en-US" sz="1400">
                  <a:latin typeface="Gill Sans MT" charset="0"/>
                  <a:ea typeface="Courier" charset="0"/>
                  <a:cs typeface="Courier" charset="0"/>
                </a:rPr>
                <a:t>4_2 -</a:t>
              </a:r>
            </a:p>
            <a:p>
              <a:pPr algn="ctr"/>
              <a:r>
                <a:rPr lang="en-US" sz="1400">
                  <a:latin typeface="Gill Sans MT" charset="0"/>
                  <a:ea typeface="Courier" charset="0"/>
                  <a:cs typeface="Courier" charset="0"/>
                </a:rPr>
                <a:t>5_2 -</a:t>
              </a:r>
            </a:p>
            <a:p>
              <a:pPr algn="ctr"/>
              <a:r>
                <a:rPr lang="en-US" sz="1400">
                  <a:latin typeface="Gill Sans MT" charset="0"/>
                  <a:ea typeface="Courier" charset="0"/>
                  <a:cs typeface="Courier" charset="0"/>
                </a:rPr>
                <a:t>6_2 -</a:t>
              </a:r>
            </a:p>
          </p:txBody>
        </p:sp>
      </p:grpSp>
      <p:cxnSp>
        <p:nvCxnSpPr>
          <p:cNvPr id="363" name="Straight Arrow Connector 362"/>
          <p:cNvCxnSpPr/>
          <p:nvPr/>
        </p:nvCxnSpPr>
        <p:spPr bwMode="auto">
          <a:xfrm>
            <a:off x="2057400" y="3495675"/>
            <a:ext cx="549275" cy="28575"/>
          </a:xfrm>
          <a:prstGeom prst="straightConnector1">
            <a:avLst/>
          </a:prstGeom>
          <a:ln w="38100" cmpd="sng">
            <a:solidFill>
              <a:schemeClr val="accent1"/>
            </a:solidFill>
            <a:tailEnd type="triangle"/>
          </a:ln>
        </p:spPr>
        <p:style>
          <a:lnRef idx="1">
            <a:schemeClr val="accent2"/>
          </a:lnRef>
          <a:fillRef idx="3">
            <a:schemeClr val="accent2"/>
          </a:fillRef>
          <a:effectRef idx="2">
            <a:schemeClr val="accent2"/>
          </a:effectRef>
          <a:fontRef idx="minor">
            <a:schemeClr val="lt1"/>
          </a:fontRef>
        </p:style>
      </p:cxnSp>
      <p:cxnSp>
        <p:nvCxnSpPr>
          <p:cNvPr id="364" name="Straight Arrow Connector 363"/>
          <p:cNvCxnSpPr/>
          <p:nvPr/>
        </p:nvCxnSpPr>
        <p:spPr bwMode="auto">
          <a:xfrm>
            <a:off x="4356100" y="3495675"/>
            <a:ext cx="550863" cy="28575"/>
          </a:xfrm>
          <a:prstGeom prst="straightConnector1">
            <a:avLst/>
          </a:prstGeom>
          <a:ln w="38100" cmpd="sng">
            <a:tailEnd type="triangle"/>
          </a:ln>
        </p:spPr>
        <p:style>
          <a:lnRef idx="2">
            <a:schemeClr val="accent3"/>
          </a:lnRef>
          <a:fillRef idx="0">
            <a:schemeClr val="accent3"/>
          </a:fillRef>
          <a:effectRef idx="1">
            <a:schemeClr val="accent3"/>
          </a:effectRef>
          <a:fontRef idx="minor">
            <a:schemeClr val="tx1"/>
          </a:fontRef>
        </p:style>
      </p:cxnSp>
      <p:cxnSp>
        <p:nvCxnSpPr>
          <p:cNvPr id="367" name="Straight Arrow Connector 366"/>
          <p:cNvCxnSpPr/>
          <p:nvPr/>
        </p:nvCxnSpPr>
        <p:spPr bwMode="auto">
          <a:xfrm flipV="1">
            <a:off x="2498725" y="3992563"/>
            <a:ext cx="485775" cy="465137"/>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68" name="Straight Arrow Connector 367"/>
          <p:cNvCxnSpPr/>
          <p:nvPr/>
        </p:nvCxnSpPr>
        <p:spPr bwMode="auto">
          <a:xfrm>
            <a:off x="6291263" y="4230688"/>
            <a:ext cx="484187"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bwMode="auto">
          <a:xfrm flipV="1">
            <a:off x="6335713" y="2417763"/>
            <a:ext cx="482600"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sp>
        <p:nvSpPr>
          <p:cNvPr id="53266" name="TextBox 42"/>
          <p:cNvSpPr txBox="1">
            <a:spLocks noChangeArrowheads="1"/>
          </p:cNvSpPr>
          <p:nvPr/>
        </p:nvSpPr>
        <p:spPr bwMode="auto">
          <a:xfrm>
            <a:off x="3140075" y="6248400"/>
            <a:ext cx="2763838" cy="369888"/>
          </a:xfrm>
          <a:prstGeom prst="rect">
            <a:avLst/>
          </a:prstGeom>
          <a:noFill/>
          <a:ln w="9525">
            <a:noFill/>
            <a:miter lim="800000"/>
            <a:headEnd/>
            <a:tailEnd/>
          </a:ln>
        </p:spPr>
        <p:txBody>
          <a:bodyPr wrap="none">
            <a:prstTxWarp prst="textNoShape">
              <a:avLst/>
            </a:prstTxWarp>
            <a:spAutoFit/>
          </a:bodyPr>
          <a:lstStyle/>
          <a:p>
            <a:r>
              <a:rPr lang="en-US"/>
              <a:t>Step 3: Frontier Search 1</a:t>
            </a:r>
          </a:p>
        </p:txBody>
      </p:sp>
      <p:cxnSp>
        <p:nvCxnSpPr>
          <p:cNvPr id="37" name="Curved Connector 36"/>
          <p:cNvCxnSpPr/>
          <p:nvPr/>
        </p:nvCxnSpPr>
        <p:spPr>
          <a:xfrm>
            <a:off x="2667000" y="1828800"/>
            <a:ext cx="4522788" cy="3690938"/>
          </a:xfrm>
          <a:prstGeom prst="curvedConnector3">
            <a:avLst>
              <a:gd name="adj1" fmla="val 50000"/>
            </a:avLst>
          </a:prstGeom>
          <a:ln>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352" idx="7"/>
            <a:endCxn id="358" idx="3"/>
          </p:cNvCxnSpPr>
          <p:nvPr/>
        </p:nvCxnSpPr>
        <p:spPr>
          <a:xfrm rot="5400000" flipH="1" flipV="1">
            <a:off x="3929063" y="-93663"/>
            <a:ext cx="928688" cy="5668963"/>
          </a:xfrm>
          <a:prstGeom prst="curvedConnector3">
            <a:avLst>
              <a:gd name="adj1" fmla="val 50000"/>
            </a:avLst>
          </a:prstGeom>
          <a:ln>
            <a:solidFill>
              <a:schemeClr val="accent2"/>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326" idx="7"/>
            <a:endCxn id="328" idx="4"/>
          </p:cNvCxnSpPr>
          <p:nvPr/>
        </p:nvCxnSpPr>
        <p:spPr>
          <a:xfrm rot="5400000" flipH="1" flipV="1">
            <a:off x="2322513" y="2152650"/>
            <a:ext cx="2965450" cy="2698750"/>
          </a:xfrm>
          <a:prstGeom prst="curvedConnector3">
            <a:avLst>
              <a:gd name="adj1" fmla="val 36293"/>
            </a:avLst>
          </a:prstGeom>
          <a:ln>
            <a:solidFill>
              <a:srgbClr val="660066"/>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sp>
        <p:nvSpPr>
          <p:cNvPr id="53270" name="TextBox 57"/>
          <p:cNvSpPr txBox="1">
            <a:spLocks noChangeArrowheads="1"/>
          </p:cNvSpPr>
          <p:nvPr/>
        </p:nvSpPr>
        <p:spPr bwMode="auto">
          <a:xfrm>
            <a:off x="5867400" y="5573713"/>
            <a:ext cx="1346200" cy="369887"/>
          </a:xfrm>
          <a:prstGeom prst="rect">
            <a:avLst/>
          </a:prstGeom>
          <a:noFill/>
          <a:ln w="9525">
            <a:noFill/>
            <a:miter lim="800000"/>
            <a:headEnd/>
            <a:tailEnd/>
          </a:ln>
        </p:spPr>
        <p:txBody>
          <a:bodyPr wrap="none">
            <a:prstTxWarp prst="textNoShape">
              <a:avLst/>
            </a:prstTxWarp>
            <a:spAutoFit/>
          </a:bodyPr>
          <a:lstStyle/>
          <a:p>
            <a:r>
              <a:rPr lang="en-US"/>
              <a:t>+/-3x100bp</a:t>
            </a:r>
          </a:p>
        </p:txBody>
      </p:sp>
      <p:sp>
        <p:nvSpPr>
          <p:cNvPr id="53271" name="TextBox 61"/>
          <p:cNvSpPr txBox="1">
            <a:spLocks noChangeArrowheads="1"/>
          </p:cNvSpPr>
          <p:nvPr/>
        </p:nvSpPr>
        <p:spPr bwMode="auto">
          <a:xfrm>
            <a:off x="5791200" y="1916113"/>
            <a:ext cx="1346200" cy="369887"/>
          </a:xfrm>
          <a:prstGeom prst="rect">
            <a:avLst/>
          </a:prstGeom>
          <a:noFill/>
          <a:ln w="9525">
            <a:noFill/>
            <a:miter lim="800000"/>
            <a:headEnd/>
            <a:tailEnd/>
          </a:ln>
        </p:spPr>
        <p:txBody>
          <a:bodyPr wrap="none">
            <a:prstTxWarp prst="textNoShape">
              <a:avLst/>
            </a:prstTxWarp>
            <a:spAutoFit/>
          </a:bodyPr>
          <a:lstStyle/>
          <a:p>
            <a:r>
              <a:rPr lang="en-US"/>
              <a:t>+/-3x100bp</a:t>
            </a:r>
          </a:p>
        </p:txBody>
      </p:sp>
      <p:sp>
        <p:nvSpPr>
          <p:cNvPr id="53272" name="TextBox 66"/>
          <p:cNvSpPr txBox="1">
            <a:spLocks noChangeArrowheads="1"/>
          </p:cNvSpPr>
          <p:nvPr/>
        </p:nvSpPr>
        <p:spPr bwMode="auto">
          <a:xfrm>
            <a:off x="2590800" y="4572000"/>
            <a:ext cx="1217613" cy="369888"/>
          </a:xfrm>
          <a:prstGeom prst="rect">
            <a:avLst/>
          </a:prstGeom>
          <a:noFill/>
          <a:ln w="9525">
            <a:noFill/>
            <a:miter lim="800000"/>
            <a:headEnd/>
            <a:tailEnd/>
          </a:ln>
        </p:spPr>
        <p:txBody>
          <a:bodyPr wrap="none">
            <a:prstTxWarp prst="textNoShape">
              <a:avLst/>
            </a:prstTxWarp>
            <a:spAutoFit/>
          </a:bodyPr>
          <a:lstStyle/>
          <a:p>
            <a:r>
              <a:rPr lang="en-US"/>
              <a:t>+/-3x50bp</a:t>
            </a:r>
          </a:p>
        </p:txBody>
      </p:sp>
      <p:sp>
        <p:nvSpPr>
          <p:cNvPr id="47" name="Right Arrow 46"/>
          <p:cNvSpPr/>
          <p:nvPr/>
        </p:nvSpPr>
        <p:spPr>
          <a:xfrm>
            <a:off x="2819400" y="3276600"/>
            <a:ext cx="508000" cy="102711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A</a:t>
            </a:r>
          </a:p>
          <a:p>
            <a:pPr algn="ctr">
              <a:defRPr/>
            </a:pPr>
            <a:r>
              <a:rPr lang="en-US" dirty="0">
                <a:solidFill>
                  <a:schemeClr val="tx1"/>
                </a:solidFill>
              </a:rPr>
              <a:t>0</a:t>
            </a:r>
          </a:p>
        </p:txBody>
      </p:sp>
      <p:sp>
        <p:nvSpPr>
          <p:cNvPr id="48" name="Right Arrow 47"/>
          <p:cNvSpPr/>
          <p:nvPr/>
        </p:nvSpPr>
        <p:spPr>
          <a:xfrm>
            <a:off x="3886200" y="3276600"/>
            <a:ext cx="508000" cy="1027113"/>
          </a:xfrm>
          <a:prstGeom prst="rightArrow">
            <a:avLst/>
          </a:prstGeom>
          <a:solidFill>
            <a:srgbClr val="DA32F9"/>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E</a:t>
            </a:r>
          </a:p>
          <a:p>
            <a:pPr algn="ctr">
              <a:defRPr/>
            </a:pPr>
            <a:r>
              <a:rPr lang="en-US" dirty="0">
                <a:solidFill>
                  <a:schemeClr val="tx1"/>
                </a:solidFill>
              </a:rPr>
              <a:t>0</a:t>
            </a:r>
          </a:p>
        </p:txBody>
      </p:sp>
      <p:sp>
        <p:nvSpPr>
          <p:cNvPr id="49" name="Right Arrow 48"/>
          <p:cNvSpPr/>
          <p:nvPr/>
        </p:nvSpPr>
        <p:spPr>
          <a:xfrm>
            <a:off x="3352800" y="3276600"/>
            <a:ext cx="508000" cy="1027113"/>
          </a:xfrm>
          <a:prstGeom prst="rightArrow">
            <a:avLst/>
          </a:prstGeom>
          <a:solidFill>
            <a:srgbClr val="F6D634"/>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C</a:t>
            </a:r>
          </a:p>
          <a:p>
            <a:pPr algn="ctr">
              <a:defRPr/>
            </a:pPr>
            <a:r>
              <a:rPr lang="en-US" dirty="0">
                <a:solidFill>
                  <a:schemeClr val="tx1"/>
                </a:solidFill>
              </a:rPr>
              <a:t>0</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z="4000" smtClean="0"/>
              <a:t>Scaffolding</a:t>
            </a:r>
          </a:p>
        </p:txBody>
      </p:sp>
      <p:grpSp>
        <p:nvGrpSpPr>
          <p:cNvPr id="54275" name="Group 57"/>
          <p:cNvGrpSpPr>
            <a:grpSpLocks/>
          </p:cNvGrpSpPr>
          <p:nvPr/>
        </p:nvGrpSpPr>
        <p:grpSpPr bwMode="auto">
          <a:xfrm>
            <a:off x="7002463" y="4914900"/>
            <a:ext cx="1531937" cy="1028700"/>
            <a:chOff x="3815225" y="2004536"/>
            <a:chExt cx="1061575" cy="439342"/>
          </a:xfrm>
        </p:grpSpPr>
        <p:sp>
          <p:nvSpPr>
            <p:cNvPr id="271" name="Oval 270"/>
            <p:cNvSpPr/>
            <p:nvPr/>
          </p:nvSpPr>
          <p:spPr bwMode="auto">
            <a:xfrm>
              <a:off x="3930733" y="2033012"/>
              <a:ext cx="820658" cy="41086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4318" name="TextBox 101"/>
            <p:cNvSpPr txBox="1">
              <a:spLocks noChangeArrowheads="1"/>
            </p:cNvSpPr>
            <p:nvPr/>
          </p:nvSpPr>
          <p:spPr bwMode="auto">
            <a:xfrm>
              <a:off x="3815225" y="2004536"/>
              <a:ext cx="1061575" cy="407269"/>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B</a:t>
              </a:r>
            </a:p>
            <a:p>
              <a:pPr algn="ctr"/>
              <a:r>
                <a:rPr lang="en-US" sz="1400">
                  <a:latin typeface="Gill Sans MT" charset="0"/>
                  <a:ea typeface="Courier" charset="0"/>
                  <a:cs typeface="Courier" charset="0"/>
                </a:rPr>
                <a:t>1_2 -</a:t>
              </a:r>
            </a:p>
            <a:p>
              <a:pPr algn="ctr"/>
              <a:r>
                <a:rPr lang="en-US" sz="1400">
                  <a:latin typeface="Gill Sans MT" charset="0"/>
                  <a:ea typeface="Courier" charset="0"/>
                  <a:cs typeface="Courier" charset="0"/>
                </a:rPr>
                <a:t>2_2 -</a:t>
              </a:r>
            </a:p>
            <a:p>
              <a:pPr algn="ctr"/>
              <a:r>
                <a:rPr lang="en-US" sz="1400">
                  <a:latin typeface="Gill Sans MT" charset="0"/>
                  <a:ea typeface="Courier" charset="0"/>
                  <a:cs typeface="Courier" charset="0"/>
                </a:rPr>
                <a:t>3_2 -</a:t>
              </a:r>
            </a:p>
          </p:txBody>
        </p:sp>
      </p:grpSp>
      <p:grpSp>
        <p:nvGrpSpPr>
          <p:cNvPr id="54276" name="Group 60"/>
          <p:cNvGrpSpPr>
            <a:grpSpLocks/>
          </p:cNvGrpSpPr>
          <p:nvPr/>
        </p:nvGrpSpPr>
        <p:grpSpPr bwMode="auto">
          <a:xfrm>
            <a:off x="1295400" y="1223963"/>
            <a:ext cx="1531938" cy="1025525"/>
            <a:chOff x="2069810" y="2004536"/>
            <a:chExt cx="1061575" cy="439342"/>
          </a:xfrm>
        </p:grpSpPr>
        <p:sp>
          <p:nvSpPr>
            <p:cNvPr id="317" name="Oval 316"/>
            <p:cNvSpPr/>
            <p:nvPr/>
          </p:nvSpPr>
          <p:spPr bwMode="auto">
            <a:xfrm>
              <a:off x="2185318" y="2033100"/>
              <a:ext cx="820658" cy="4107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4316" name="TextBox 101"/>
            <p:cNvSpPr txBox="1">
              <a:spLocks noChangeArrowheads="1"/>
            </p:cNvSpPr>
            <p:nvPr/>
          </p:nvSpPr>
          <p:spPr bwMode="auto">
            <a:xfrm>
              <a:off x="2069810" y="2004536"/>
              <a:ext cx="1061575" cy="408745"/>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A</a:t>
              </a:r>
            </a:p>
            <a:p>
              <a:pPr algn="ctr"/>
              <a:r>
                <a:rPr lang="en-US" sz="1400">
                  <a:latin typeface="Gill Sans MT" charset="0"/>
                  <a:ea typeface="Courier" charset="0"/>
                  <a:cs typeface="Courier" charset="0"/>
                </a:rPr>
                <a:t>1_1 +</a:t>
              </a:r>
            </a:p>
            <a:p>
              <a:pPr algn="ctr"/>
              <a:r>
                <a:rPr lang="en-US" sz="1400">
                  <a:latin typeface="Gill Sans MT" charset="0"/>
                  <a:ea typeface="Courier" charset="0"/>
                  <a:cs typeface="Courier" charset="0"/>
                </a:rPr>
                <a:t>2_1 +</a:t>
              </a:r>
            </a:p>
            <a:p>
              <a:pPr algn="ctr"/>
              <a:r>
                <a:rPr lang="en-US" sz="1400">
                  <a:latin typeface="Gill Sans MT" charset="0"/>
                  <a:ea typeface="Courier" charset="0"/>
                  <a:cs typeface="Courier" charset="0"/>
                </a:rPr>
                <a:t>3_1 +</a:t>
              </a:r>
            </a:p>
          </p:txBody>
        </p:sp>
      </p:grpSp>
      <p:grpSp>
        <p:nvGrpSpPr>
          <p:cNvPr id="54277" name="Group 59"/>
          <p:cNvGrpSpPr>
            <a:grpSpLocks/>
          </p:cNvGrpSpPr>
          <p:nvPr/>
        </p:nvGrpSpPr>
        <p:grpSpPr bwMode="auto">
          <a:xfrm>
            <a:off x="1277938" y="4776788"/>
            <a:ext cx="1531937" cy="1028700"/>
            <a:chOff x="2069810" y="3446860"/>
            <a:chExt cx="1061575" cy="439340"/>
          </a:xfrm>
        </p:grpSpPr>
        <p:sp>
          <p:nvSpPr>
            <p:cNvPr id="326" name="Oval 325"/>
            <p:cNvSpPr/>
            <p:nvPr/>
          </p:nvSpPr>
          <p:spPr bwMode="auto">
            <a:xfrm>
              <a:off x="2185318" y="3475336"/>
              <a:ext cx="820658"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4314" name="TextBox 101"/>
            <p:cNvSpPr txBox="1">
              <a:spLocks noChangeArrowheads="1"/>
            </p:cNvSpPr>
            <p:nvPr/>
          </p:nvSpPr>
          <p:spPr bwMode="auto">
            <a:xfrm>
              <a:off x="2069810" y="3446860"/>
              <a:ext cx="1061575" cy="40726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E</a:t>
              </a:r>
            </a:p>
            <a:p>
              <a:pPr algn="ctr"/>
              <a:r>
                <a:rPr lang="en-US" sz="1400">
                  <a:latin typeface="Gill Sans MT" charset="0"/>
                  <a:ea typeface="Courier" charset="0"/>
                  <a:cs typeface="Courier" charset="0"/>
                </a:rPr>
                <a:t>7_1 +</a:t>
              </a:r>
            </a:p>
            <a:p>
              <a:pPr algn="ctr"/>
              <a:r>
                <a:rPr lang="en-US" sz="1400">
                  <a:latin typeface="Gill Sans MT" charset="0"/>
                  <a:ea typeface="Courier" charset="0"/>
                  <a:cs typeface="Courier" charset="0"/>
                </a:rPr>
                <a:t>8_1 +</a:t>
              </a:r>
            </a:p>
            <a:p>
              <a:pPr algn="ctr"/>
              <a:r>
                <a:rPr lang="en-US" sz="1400">
                  <a:latin typeface="Gill Sans MT" charset="0"/>
                  <a:ea typeface="Courier" charset="0"/>
                  <a:cs typeface="Courier" charset="0"/>
                </a:rPr>
                <a:t>9_1 +</a:t>
              </a:r>
            </a:p>
          </p:txBody>
        </p:sp>
      </p:grpSp>
      <p:grpSp>
        <p:nvGrpSpPr>
          <p:cNvPr id="54278" name="Group 58"/>
          <p:cNvGrpSpPr>
            <a:grpSpLocks/>
          </p:cNvGrpSpPr>
          <p:nvPr/>
        </p:nvGrpSpPr>
        <p:grpSpPr bwMode="auto">
          <a:xfrm>
            <a:off x="4397375" y="990600"/>
            <a:ext cx="1530350" cy="1028700"/>
            <a:chOff x="3662825" y="3523060"/>
            <a:chExt cx="1061575" cy="439340"/>
          </a:xfrm>
        </p:grpSpPr>
        <p:sp>
          <p:nvSpPr>
            <p:cNvPr id="328" name="Oval 327"/>
            <p:cNvSpPr/>
            <p:nvPr/>
          </p:nvSpPr>
          <p:spPr bwMode="auto">
            <a:xfrm>
              <a:off x="3777352" y="3551536"/>
              <a:ext cx="821509"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4312" name="TextBox 101"/>
            <p:cNvSpPr txBox="1">
              <a:spLocks noChangeArrowheads="1"/>
            </p:cNvSpPr>
            <p:nvPr/>
          </p:nvSpPr>
          <p:spPr bwMode="auto">
            <a:xfrm>
              <a:off x="3662825" y="3523060"/>
              <a:ext cx="1061575" cy="40726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F</a:t>
              </a:r>
            </a:p>
            <a:p>
              <a:pPr algn="ctr"/>
              <a:r>
                <a:rPr lang="en-US" sz="1400">
                  <a:latin typeface="Gill Sans MT" charset="0"/>
                  <a:ea typeface="Courier" charset="0"/>
                  <a:cs typeface="Courier" charset="0"/>
                </a:rPr>
                <a:t>7_2 -</a:t>
              </a:r>
            </a:p>
            <a:p>
              <a:pPr algn="ctr"/>
              <a:r>
                <a:rPr lang="en-US" sz="1400">
                  <a:latin typeface="Gill Sans MT" charset="0"/>
                  <a:ea typeface="Courier" charset="0"/>
                  <a:cs typeface="Courier" charset="0"/>
                </a:rPr>
                <a:t>8_2 -</a:t>
              </a:r>
            </a:p>
            <a:p>
              <a:pPr algn="ctr"/>
              <a:r>
                <a:rPr lang="en-US" sz="1400">
                  <a:latin typeface="Gill Sans MT" charset="0"/>
                  <a:ea typeface="Courier" charset="0"/>
                  <a:cs typeface="Courier" charset="0"/>
                </a:rPr>
                <a:t>9_2 -</a:t>
              </a:r>
            </a:p>
          </p:txBody>
        </p:sp>
      </p:grpSp>
      <p:cxnSp>
        <p:nvCxnSpPr>
          <p:cNvPr id="344" name="Straight Arrow Connector 343"/>
          <p:cNvCxnSpPr/>
          <p:nvPr/>
        </p:nvCxnSpPr>
        <p:spPr bwMode="auto">
          <a:xfrm flipV="1">
            <a:off x="4137025" y="2390775"/>
            <a:ext cx="481013"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45" name="Straight Arrow Connector 344"/>
          <p:cNvCxnSpPr/>
          <p:nvPr/>
        </p:nvCxnSpPr>
        <p:spPr bwMode="auto">
          <a:xfrm>
            <a:off x="2673350" y="2390775"/>
            <a:ext cx="485775"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grpSp>
        <p:nvGrpSpPr>
          <p:cNvPr id="54281" name="Group 61"/>
          <p:cNvGrpSpPr>
            <a:grpSpLocks/>
          </p:cNvGrpSpPr>
          <p:nvPr/>
        </p:nvGrpSpPr>
        <p:grpSpPr bwMode="auto">
          <a:xfrm>
            <a:off x="381000" y="2994025"/>
            <a:ext cx="1531938" cy="1031875"/>
            <a:chOff x="1524000" y="2761060"/>
            <a:chExt cx="1061575" cy="441484"/>
          </a:xfrm>
        </p:grpSpPr>
        <p:sp>
          <p:nvSpPr>
            <p:cNvPr id="352" name="Oval 351"/>
            <p:cNvSpPr/>
            <p:nvPr/>
          </p:nvSpPr>
          <p:spPr bwMode="auto">
            <a:xfrm>
              <a:off x="1639508" y="2790945"/>
              <a:ext cx="820658" cy="411599"/>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4310" name="TextBox 101"/>
            <p:cNvSpPr txBox="1">
              <a:spLocks noChangeArrowheads="1"/>
            </p:cNvSpPr>
            <p:nvPr/>
          </p:nvSpPr>
          <p:spPr bwMode="auto">
            <a:xfrm>
              <a:off x="1524000"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a:t>
              </a:r>
            </a:p>
            <a:p>
              <a:pPr algn="ctr"/>
              <a:r>
                <a:rPr lang="en-US" sz="1400">
                  <a:latin typeface="Gill Sans MT" charset="0"/>
                  <a:ea typeface="Courier" charset="0"/>
                  <a:cs typeface="Courier" charset="0"/>
                </a:rPr>
                <a:t>4_1 +</a:t>
              </a:r>
            </a:p>
            <a:p>
              <a:pPr algn="ctr"/>
              <a:r>
                <a:rPr lang="en-US" sz="1400">
                  <a:latin typeface="Gill Sans MT" charset="0"/>
                  <a:ea typeface="Courier" charset="0"/>
                  <a:cs typeface="Courier" charset="0"/>
                </a:rPr>
                <a:t>5_1 +</a:t>
              </a:r>
            </a:p>
            <a:p>
              <a:pPr algn="ctr"/>
              <a:r>
                <a:rPr lang="en-US" sz="1400">
                  <a:latin typeface="Gill Sans MT" charset="0"/>
                  <a:ea typeface="Courier" charset="0"/>
                  <a:cs typeface="Courier" charset="0"/>
                </a:rPr>
                <a:t>6_1 +</a:t>
              </a:r>
            </a:p>
          </p:txBody>
        </p:sp>
      </p:grpSp>
      <p:grpSp>
        <p:nvGrpSpPr>
          <p:cNvPr id="54282" name="Group 40"/>
          <p:cNvGrpSpPr>
            <a:grpSpLocks/>
          </p:cNvGrpSpPr>
          <p:nvPr/>
        </p:nvGrpSpPr>
        <p:grpSpPr bwMode="auto">
          <a:xfrm>
            <a:off x="2859088" y="3302000"/>
            <a:ext cx="1528762" cy="307975"/>
            <a:chOff x="2934653" y="3298152"/>
            <a:chExt cx="1530078" cy="307778"/>
          </a:xfrm>
        </p:grpSpPr>
        <p:sp>
          <p:nvSpPr>
            <p:cNvPr id="354" name="Oval 353"/>
            <p:cNvSpPr/>
            <p:nvPr/>
          </p:nvSpPr>
          <p:spPr bwMode="auto">
            <a:xfrm>
              <a:off x="3099895" y="3367957"/>
              <a:ext cx="1183705" cy="237973"/>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4308" name="TextBox 101"/>
            <p:cNvSpPr txBox="1">
              <a:spLocks noChangeArrowheads="1"/>
            </p:cNvSpPr>
            <p:nvPr/>
          </p:nvSpPr>
          <p:spPr bwMode="auto">
            <a:xfrm>
              <a:off x="2934653" y="3298152"/>
              <a:ext cx="1530078" cy="30777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R: 50bp</a:t>
              </a:r>
            </a:p>
          </p:txBody>
        </p:sp>
      </p:grpSp>
      <p:grpSp>
        <p:nvGrpSpPr>
          <p:cNvPr id="54283" name="Group 51"/>
          <p:cNvGrpSpPr>
            <a:grpSpLocks/>
          </p:cNvGrpSpPr>
          <p:nvPr/>
        </p:nvGrpSpPr>
        <p:grpSpPr bwMode="auto">
          <a:xfrm>
            <a:off x="4873625" y="3349625"/>
            <a:ext cx="1530350" cy="307975"/>
            <a:chOff x="4642209" y="5872484"/>
            <a:chExt cx="673357" cy="326704"/>
          </a:xfrm>
        </p:grpSpPr>
        <p:sp>
          <p:nvSpPr>
            <p:cNvPr id="356" name="Oval 355"/>
            <p:cNvSpPr/>
            <p:nvPr/>
          </p:nvSpPr>
          <p:spPr bwMode="auto">
            <a:xfrm>
              <a:off x="4714853" y="5894377"/>
              <a:ext cx="521083" cy="30481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4306" name="TextBox 101"/>
            <p:cNvSpPr txBox="1">
              <a:spLocks noChangeArrowheads="1"/>
            </p:cNvSpPr>
            <p:nvPr/>
          </p:nvSpPr>
          <p:spPr bwMode="auto">
            <a:xfrm>
              <a:off x="4642209" y="5872484"/>
              <a:ext cx="673357" cy="32670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S:50bp</a:t>
              </a:r>
            </a:p>
          </p:txBody>
        </p:sp>
      </p:grpSp>
      <p:grpSp>
        <p:nvGrpSpPr>
          <p:cNvPr id="54284" name="Group 62"/>
          <p:cNvGrpSpPr>
            <a:grpSpLocks/>
          </p:cNvGrpSpPr>
          <p:nvPr/>
        </p:nvGrpSpPr>
        <p:grpSpPr bwMode="auto">
          <a:xfrm>
            <a:off x="6891338" y="1384300"/>
            <a:ext cx="1533525" cy="1033463"/>
            <a:chOff x="5720225" y="2761060"/>
            <a:chExt cx="1061575" cy="441484"/>
          </a:xfrm>
        </p:grpSpPr>
        <p:sp>
          <p:nvSpPr>
            <p:cNvPr id="358" name="Oval 357"/>
            <p:cNvSpPr/>
            <p:nvPr/>
          </p:nvSpPr>
          <p:spPr bwMode="auto">
            <a:xfrm>
              <a:off x="5833415" y="2790899"/>
              <a:ext cx="820908" cy="411645"/>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4304" name="TextBox 101"/>
            <p:cNvSpPr txBox="1">
              <a:spLocks noChangeArrowheads="1"/>
            </p:cNvSpPr>
            <p:nvPr/>
          </p:nvSpPr>
          <p:spPr bwMode="auto">
            <a:xfrm>
              <a:off x="5720225"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D</a:t>
              </a:r>
            </a:p>
            <a:p>
              <a:pPr algn="ctr"/>
              <a:r>
                <a:rPr lang="en-US" sz="1400">
                  <a:latin typeface="Gill Sans MT" charset="0"/>
                  <a:ea typeface="Courier" charset="0"/>
                  <a:cs typeface="Courier" charset="0"/>
                </a:rPr>
                <a:t>4_2 -</a:t>
              </a:r>
            </a:p>
            <a:p>
              <a:pPr algn="ctr"/>
              <a:r>
                <a:rPr lang="en-US" sz="1400">
                  <a:latin typeface="Gill Sans MT" charset="0"/>
                  <a:ea typeface="Courier" charset="0"/>
                  <a:cs typeface="Courier" charset="0"/>
                </a:rPr>
                <a:t>5_2 -</a:t>
              </a:r>
            </a:p>
            <a:p>
              <a:pPr algn="ctr"/>
              <a:r>
                <a:rPr lang="en-US" sz="1400">
                  <a:latin typeface="Gill Sans MT" charset="0"/>
                  <a:ea typeface="Courier" charset="0"/>
                  <a:cs typeface="Courier" charset="0"/>
                </a:rPr>
                <a:t>6_2 -</a:t>
              </a:r>
            </a:p>
          </p:txBody>
        </p:sp>
      </p:grpSp>
      <p:cxnSp>
        <p:nvCxnSpPr>
          <p:cNvPr id="363" name="Straight Arrow Connector 362"/>
          <p:cNvCxnSpPr/>
          <p:nvPr/>
        </p:nvCxnSpPr>
        <p:spPr bwMode="auto">
          <a:xfrm>
            <a:off x="2057400" y="3495675"/>
            <a:ext cx="549275" cy="28575"/>
          </a:xfrm>
          <a:prstGeom prst="straightConnector1">
            <a:avLst/>
          </a:prstGeom>
          <a:ln w="38100" cmpd="sng">
            <a:solidFill>
              <a:schemeClr val="accent1"/>
            </a:solidFill>
            <a:tailEnd type="triangle"/>
          </a:ln>
        </p:spPr>
        <p:style>
          <a:lnRef idx="1">
            <a:schemeClr val="accent2"/>
          </a:lnRef>
          <a:fillRef idx="3">
            <a:schemeClr val="accent2"/>
          </a:fillRef>
          <a:effectRef idx="2">
            <a:schemeClr val="accent2"/>
          </a:effectRef>
          <a:fontRef idx="minor">
            <a:schemeClr val="lt1"/>
          </a:fontRef>
        </p:style>
      </p:cxnSp>
      <p:cxnSp>
        <p:nvCxnSpPr>
          <p:cNvPr id="364" name="Straight Arrow Connector 363"/>
          <p:cNvCxnSpPr/>
          <p:nvPr/>
        </p:nvCxnSpPr>
        <p:spPr bwMode="auto">
          <a:xfrm>
            <a:off x="4356100" y="3495675"/>
            <a:ext cx="550863" cy="28575"/>
          </a:xfrm>
          <a:prstGeom prst="straightConnector1">
            <a:avLst/>
          </a:prstGeom>
          <a:ln w="38100" cmpd="sng">
            <a:tailEnd type="triangle"/>
          </a:ln>
        </p:spPr>
        <p:style>
          <a:lnRef idx="2">
            <a:schemeClr val="accent3"/>
          </a:lnRef>
          <a:fillRef idx="0">
            <a:schemeClr val="accent3"/>
          </a:fillRef>
          <a:effectRef idx="1">
            <a:schemeClr val="accent3"/>
          </a:effectRef>
          <a:fontRef idx="minor">
            <a:schemeClr val="tx1"/>
          </a:fontRef>
        </p:style>
      </p:cxnSp>
      <p:cxnSp>
        <p:nvCxnSpPr>
          <p:cNvPr id="367" name="Straight Arrow Connector 366"/>
          <p:cNvCxnSpPr/>
          <p:nvPr/>
        </p:nvCxnSpPr>
        <p:spPr bwMode="auto">
          <a:xfrm flipV="1">
            <a:off x="2498725" y="3992563"/>
            <a:ext cx="485775" cy="465137"/>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68" name="Straight Arrow Connector 367"/>
          <p:cNvCxnSpPr/>
          <p:nvPr/>
        </p:nvCxnSpPr>
        <p:spPr bwMode="auto">
          <a:xfrm>
            <a:off x="6291263" y="4230688"/>
            <a:ext cx="484187"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bwMode="auto">
          <a:xfrm flipV="1">
            <a:off x="6335713" y="2417763"/>
            <a:ext cx="482600"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sp>
        <p:nvSpPr>
          <p:cNvPr id="54290" name="TextBox 42"/>
          <p:cNvSpPr txBox="1">
            <a:spLocks noChangeArrowheads="1"/>
          </p:cNvSpPr>
          <p:nvPr/>
        </p:nvSpPr>
        <p:spPr bwMode="auto">
          <a:xfrm>
            <a:off x="3140075" y="6248400"/>
            <a:ext cx="2763838" cy="369888"/>
          </a:xfrm>
          <a:prstGeom prst="rect">
            <a:avLst/>
          </a:prstGeom>
          <a:noFill/>
          <a:ln w="9525">
            <a:noFill/>
            <a:miter lim="800000"/>
            <a:headEnd/>
            <a:tailEnd/>
          </a:ln>
        </p:spPr>
        <p:txBody>
          <a:bodyPr wrap="none">
            <a:prstTxWarp prst="textNoShape">
              <a:avLst/>
            </a:prstTxWarp>
            <a:spAutoFit/>
          </a:bodyPr>
          <a:lstStyle/>
          <a:p>
            <a:r>
              <a:rPr lang="en-US"/>
              <a:t>Step 3: Frontier Search 2</a:t>
            </a:r>
          </a:p>
        </p:txBody>
      </p:sp>
      <p:cxnSp>
        <p:nvCxnSpPr>
          <p:cNvPr id="37" name="Curved Connector 36"/>
          <p:cNvCxnSpPr/>
          <p:nvPr/>
        </p:nvCxnSpPr>
        <p:spPr>
          <a:xfrm>
            <a:off x="2667000" y="1828800"/>
            <a:ext cx="4522788" cy="3690938"/>
          </a:xfrm>
          <a:prstGeom prst="curvedConnector3">
            <a:avLst>
              <a:gd name="adj1" fmla="val 50000"/>
            </a:avLst>
          </a:prstGeom>
          <a:ln>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352" idx="7"/>
            <a:endCxn id="358" idx="3"/>
          </p:cNvCxnSpPr>
          <p:nvPr/>
        </p:nvCxnSpPr>
        <p:spPr>
          <a:xfrm rot="5400000" flipH="1" flipV="1">
            <a:off x="3929063" y="-93663"/>
            <a:ext cx="928688" cy="5668963"/>
          </a:xfrm>
          <a:prstGeom prst="curvedConnector3">
            <a:avLst>
              <a:gd name="adj1" fmla="val 50000"/>
            </a:avLst>
          </a:prstGeom>
          <a:ln>
            <a:solidFill>
              <a:schemeClr val="accent2"/>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326" idx="7"/>
            <a:endCxn id="328" idx="4"/>
          </p:cNvCxnSpPr>
          <p:nvPr/>
        </p:nvCxnSpPr>
        <p:spPr>
          <a:xfrm rot="5400000" flipH="1" flipV="1">
            <a:off x="2322513" y="2152650"/>
            <a:ext cx="2965450" cy="2698750"/>
          </a:xfrm>
          <a:prstGeom prst="curvedConnector3">
            <a:avLst>
              <a:gd name="adj1" fmla="val 36293"/>
            </a:avLst>
          </a:prstGeom>
          <a:ln>
            <a:solidFill>
              <a:srgbClr val="660066"/>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sp>
        <p:nvSpPr>
          <p:cNvPr id="54294" name="TextBox 57"/>
          <p:cNvSpPr txBox="1">
            <a:spLocks noChangeArrowheads="1"/>
          </p:cNvSpPr>
          <p:nvPr/>
        </p:nvSpPr>
        <p:spPr bwMode="auto">
          <a:xfrm>
            <a:off x="5867400" y="5573713"/>
            <a:ext cx="1346200" cy="369887"/>
          </a:xfrm>
          <a:prstGeom prst="rect">
            <a:avLst/>
          </a:prstGeom>
          <a:noFill/>
          <a:ln w="9525">
            <a:noFill/>
            <a:miter lim="800000"/>
            <a:headEnd/>
            <a:tailEnd/>
          </a:ln>
        </p:spPr>
        <p:txBody>
          <a:bodyPr wrap="none">
            <a:prstTxWarp prst="textNoShape">
              <a:avLst/>
            </a:prstTxWarp>
            <a:spAutoFit/>
          </a:bodyPr>
          <a:lstStyle/>
          <a:p>
            <a:r>
              <a:rPr lang="en-US"/>
              <a:t>+/-3x100bp</a:t>
            </a:r>
          </a:p>
        </p:txBody>
      </p:sp>
      <p:sp>
        <p:nvSpPr>
          <p:cNvPr id="54295" name="TextBox 61"/>
          <p:cNvSpPr txBox="1">
            <a:spLocks noChangeArrowheads="1"/>
          </p:cNvSpPr>
          <p:nvPr/>
        </p:nvSpPr>
        <p:spPr bwMode="auto">
          <a:xfrm>
            <a:off x="5791200" y="1916113"/>
            <a:ext cx="1346200" cy="369887"/>
          </a:xfrm>
          <a:prstGeom prst="rect">
            <a:avLst/>
          </a:prstGeom>
          <a:noFill/>
          <a:ln w="9525">
            <a:noFill/>
            <a:miter lim="800000"/>
            <a:headEnd/>
            <a:tailEnd/>
          </a:ln>
        </p:spPr>
        <p:txBody>
          <a:bodyPr wrap="none">
            <a:prstTxWarp prst="textNoShape">
              <a:avLst/>
            </a:prstTxWarp>
            <a:spAutoFit/>
          </a:bodyPr>
          <a:lstStyle/>
          <a:p>
            <a:r>
              <a:rPr lang="en-US"/>
              <a:t>+/-3x100bp</a:t>
            </a:r>
          </a:p>
        </p:txBody>
      </p:sp>
      <p:sp>
        <p:nvSpPr>
          <p:cNvPr id="54296" name="TextBox 66"/>
          <p:cNvSpPr txBox="1">
            <a:spLocks noChangeArrowheads="1"/>
          </p:cNvSpPr>
          <p:nvPr/>
        </p:nvSpPr>
        <p:spPr bwMode="auto">
          <a:xfrm>
            <a:off x="2590800" y="4572000"/>
            <a:ext cx="1217613" cy="369888"/>
          </a:xfrm>
          <a:prstGeom prst="rect">
            <a:avLst/>
          </a:prstGeom>
          <a:noFill/>
          <a:ln w="9525">
            <a:noFill/>
            <a:miter lim="800000"/>
            <a:headEnd/>
            <a:tailEnd/>
          </a:ln>
        </p:spPr>
        <p:txBody>
          <a:bodyPr wrap="none">
            <a:prstTxWarp prst="textNoShape">
              <a:avLst/>
            </a:prstTxWarp>
            <a:spAutoFit/>
          </a:bodyPr>
          <a:lstStyle/>
          <a:p>
            <a:r>
              <a:rPr lang="en-US"/>
              <a:t>+/-3x50bp</a:t>
            </a:r>
          </a:p>
        </p:txBody>
      </p:sp>
      <p:sp>
        <p:nvSpPr>
          <p:cNvPr id="47" name="Right Arrow 46"/>
          <p:cNvSpPr/>
          <p:nvPr/>
        </p:nvSpPr>
        <p:spPr>
          <a:xfrm>
            <a:off x="4114800" y="1524000"/>
            <a:ext cx="669925" cy="102711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AR</a:t>
            </a:r>
          </a:p>
          <a:p>
            <a:pPr algn="ctr">
              <a:defRPr/>
            </a:pPr>
            <a:r>
              <a:rPr lang="en-US" dirty="0">
                <a:solidFill>
                  <a:schemeClr val="tx1"/>
                </a:solidFill>
              </a:rPr>
              <a:t>50</a:t>
            </a:r>
          </a:p>
        </p:txBody>
      </p:sp>
      <p:sp>
        <p:nvSpPr>
          <p:cNvPr id="48" name="Right Arrow 47"/>
          <p:cNvSpPr/>
          <p:nvPr/>
        </p:nvSpPr>
        <p:spPr>
          <a:xfrm>
            <a:off x="5435600" y="1524000"/>
            <a:ext cx="787400" cy="1027113"/>
          </a:xfrm>
          <a:prstGeom prst="rightArrow">
            <a:avLst/>
          </a:prstGeom>
          <a:solidFill>
            <a:srgbClr val="DA32F9"/>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ER</a:t>
            </a:r>
          </a:p>
          <a:p>
            <a:pPr algn="ctr">
              <a:defRPr/>
            </a:pPr>
            <a:r>
              <a:rPr lang="en-US" dirty="0">
                <a:solidFill>
                  <a:schemeClr val="tx1"/>
                </a:solidFill>
              </a:rPr>
              <a:t>50</a:t>
            </a:r>
          </a:p>
        </p:txBody>
      </p:sp>
      <p:sp>
        <p:nvSpPr>
          <p:cNvPr id="49" name="Right Arrow 48"/>
          <p:cNvSpPr/>
          <p:nvPr/>
        </p:nvSpPr>
        <p:spPr>
          <a:xfrm>
            <a:off x="4784725" y="1524000"/>
            <a:ext cx="650875" cy="1027113"/>
          </a:xfrm>
          <a:prstGeom prst="rightArrow">
            <a:avLst/>
          </a:prstGeom>
          <a:solidFill>
            <a:srgbClr val="F6D634"/>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CR</a:t>
            </a:r>
          </a:p>
          <a:p>
            <a:pPr algn="ctr">
              <a:defRPr/>
            </a:pPr>
            <a:r>
              <a:rPr lang="en-US" dirty="0">
                <a:solidFill>
                  <a:schemeClr val="tx1"/>
                </a:solidFill>
              </a:rPr>
              <a:t>50</a:t>
            </a:r>
          </a:p>
        </p:txBody>
      </p:sp>
      <p:sp>
        <p:nvSpPr>
          <p:cNvPr id="52" name="Right Arrow 51"/>
          <p:cNvSpPr/>
          <p:nvPr/>
        </p:nvSpPr>
        <p:spPr>
          <a:xfrm>
            <a:off x="4673600" y="3468688"/>
            <a:ext cx="668338" cy="102711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AR</a:t>
            </a:r>
          </a:p>
          <a:p>
            <a:pPr algn="ctr">
              <a:defRPr/>
            </a:pPr>
            <a:r>
              <a:rPr lang="en-US" dirty="0">
                <a:solidFill>
                  <a:schemeClr val="tx1"/>
                </a:solidFill>
              </a:rPr>
              <a:t>50</a:t>
            </a:r>
          </a:p>
        </p:txBody>
      </p:sp>
      <p:sp>
        <p:nvSpPr>
          <p:cNvPr id="53" name="Right Arrow 52"/>
          <p:cNvSpPr/>
          <p:nvPr/>
        </p:nvSpPr>
        <p:spPr>
          <a:xfrm>
            <a:off x="5994400" y="3468688"/>
            <a:ext cx="787400" cy="1027112"/>
          </a:xfrm>
          <a:prstGeom prst="rightArrow">
            <a:avLst/>
          </a:prstGeom>
          <a:solidFill>
            <a:srgbClr val="DA32F9"/>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ER</a:t>
            </a:r>
          </a:p>
          <a:p>
            <a:pPr algn="ctr">
              <a:defRPr/>
            </a:pPr>
            <a:r>
              <a:rPr lang="en-US" dirty="0">
                <a:solidFill>
                  <a:schemeClr val="tx1"/>
                </a:solidFill>
              </a:rPr>
              <a:t>50</a:t>
            </a:r>
          </a:p>
        </p:txBody>
      </p:sp>
      <p:sp>
        <p:nvSpPr>
          <p:cNvPr id="54" name="Right Arrow 53"/>
          <p:cNvSpPr/>
          <p:nvPr/>
        </p:nvSpPr>
        <p:spPr>
          <a:xfrm>
            <a:off x="5341938" y="3468688"/>
            <a:ext cx="652462" cy="1027112"/>
          </a:xfrm>
          <a:prstGeom prst="rightArrow">
            <a:avLst/>
          </a:prstGeom>
          <a:solidFill>
            <a:srgbClr val="F6D634"/>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CR</a:t>
            </a:r>
          </a:p>
          <a:p>
            <a:pPr algn="ctr">
              <a:defRPr/>
            </a:pPr>
            <a:r>
              <a:rPr lang="en-US" dirty="0">
                <a:solidFill>
                  <a:schemeClr val="tx1"/>
                </a:solidFill>
              </a:rPr>
              <a:t>50</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z="4000" smtClean="0"/>
              <a:t>Scaffolding</a:t>
            </a:r>
          </a:p>
        </p:txBody>
      </p:sp>
      <p:grpSp>
        <p:nvGrpSpPr>
          <p:cNvPr id="55299" name="Group 57"/>
          <p:cNvGrpSpPr>
            <a:grpSpLocks/>
          </p:cNvGrpSpPr>
          <p:nvPr/>
        </p:nvGrpSpPr>
        <p:grpSpPr bwMode="auto">
          <a:xfrm>
            <a:off x="7002463" y="4914900"/>
            <a:ext cx="1531937" cy="1028700"/>
            <a:chOff x="3815225" y="2004536"/>
            <a:chExt cx="1061575" cy="439342"/>
          </a:xfrm>
        </p:grpSpPr>
        <p:sp>
          <p:nvSpPr>
            <p:cNvPr id="271" name="Oval 270"/>
            <p:cNvSpPr/>
            <p:nvPr/>
          </p:nvSpPr>
          <p:spPr bwMode="auto">
            <a:xfrm>
              <a:off x="3930733" y="2033012"/>
              <a:ext cx="820658" cy="41086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5341" name="TextBox 101"/>
            <p:cNvSpPr txBox="1">
              <a:spLocks noChangeArrowheads="1"/>
            </p:cNvSpPr>
            <p:nvPr/>
          </p:nvSpPr>
          <p:spPr bwMode="auto">
            <a:xfrm>
              <a:off x="3815225" y="2004536"/>
              <a:ext cx="1061575" cy="407269"/>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B</a:t>
              </a:r>
            </a:p>
            <a:p>
              <a:pPr algn="ctr"/>
              <a:r>
                <a:rPr lang="en-US" sz="1400">
                  <a:latin typeface="Gill Sans MT" charset="0"/>
                  <a:ea typeface="Courier" charset="0"/>
                  <a:cs typeface="Courier" charset="0"/>
                </a:rPr>
                <a:t>1_2 -</a:t>
              </a:r>
            </a:p>
            <a:p>
              <a:pPr algn="ctr"/>
              <a:r>
                <a:rPr lang="en-US" sz="1400">
                  <a:latin typeface="Gill Sans MT" charset="0"/>
                  <a:ea typeface="Courier" charset="0"/>
                  <a:cs typeface="Courier" charset="0"/>
                </a:rPr>
                <a:t>2_2 -</a:t>
              </a:r>
            </a:p>
            <a:p>
              <a:pPr algn="ctr"/>
              <a:r>
                <a:rPr lang="en-US" sz="1400">
                  <a:latin typeface="Gill Sans MT" charset="0"/>
                  <a:ea typeface="Courier" charset="0"/>
                  <a:cs typeface="Courier" charset="0"/>
                </a:rPr>
                <a:t>3_2 -</a:t>
              </a:r>
            </a:p>
          </p:txBody>
        </p:sp>
      </p:grpSp>
      <p:grpSp>
        <p:nvGrpSpPr>
          <p:cNvPr id="55300" name="Group 60"/>
          <p:cNvGrpSpPr>
            <a:grpSpLocks/>
          </p:cNvGrpSpPr>
          <p:nvPr/>
        </p:nvGrpSpPr>
        <p:grpSpPr bwMode="auto">
          <a:xfrm>
            <a:off x="1295400" y="1223963"/>
            <a:ext cx="1531938" cy="1025525"/>
            <a:chOff x="2069810" y="2004536"/>
            <a:chExt cx="1061575" cy="439342"/>
          </a:xfrm>
        </p:grpSpPr>
        <p:sp>
          <p:nvSpPr>
            <p:cNvPr id="317" name="Oval 316"/>
            <p:cNvSpPr/>
            <p:nvPr/>
          </p:nvSpPr>
          <p:spPr bwMode="auto">
            <a:xfrm>
              <a:off x="2185318" y="2033100"/>
              <a:ext cx="820658" cy="4107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5339" name="TextBox 101"/>
            <p:cNvSpPr txBox="1">
              <a:spLocks noChangeArrowheads="1"/>
            </p:cNvSpPr>
            <p:nvPr/>
          </p:nvSpPr>
          <p:spPr bwMode="auto">
            <a:xfrm>
              <a:off x="2069810" y="2004536"/>
              <a:ext cx="1061575" cy="408745"/>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A</a:t>
              </a:r>
            </a:p>
            <a:p>
              <a:pPr algn="ctr"/>
              <a:r>
                <a:rPr lang="en-US" sz="1400">
                  <a:latin typeface="Gill Sans MT" charset="0"/>
                  <a:ea typeface="Courier" charset="0"/>
                  <a:cs typeface="Courier" charset="0"/>
                </a:rPr>
                <a:t>1_1 +</a:t>
              </a:r>
            </a:p>
            <a:p>
              <a:pPr algn="ctr"/>
              <a:r>
                <a:rPr lang="en-US" sz="1400">
                  <a:latin typeface="Gill Sans MT" charset="0"/>
                  <a:ea typeface="Courier" charset="0"/>
                  <a:cs typeface="Courier" charset="0"/>
                </a:rPr>
                <a:t>2_1 +</a:t>
              </a:r>
            </a:p>
            <a:p>
              <a:pPr algn="ctr"/>
              <a:r>
                <a:rPr lang="en-US" sz="1400">
                  <a:latin typeface="Gill Sans MT" charset="0"/>
                  <a:ea typeface="Courier" charset="0"/>
                  <a:cs typeface="Courier" charset="0"/>
                </a:rPr>
                <a:t>3_1 +</a:t>
              </a:r>
            </a:p>
          </p:txBody>
        </p:sp>
      </p:grpSp>
      <p:grpSp>
        <p:nvGrpSpPr>
          <p:cNvPr id="55301" name="Group 59"/>
          <p:cNvGrpSpPr>
            <a:grpSpLocks/>
          </p:cNvGrpSpPr>
          <p:nvPr/>
        </p:nvGrpSpPr>
        <p:grpSpPr bwMode="auto">
          <a:xfrm>
            <a:off x="1277938" y="4776788"/>
            <a:ext cx="1531937" cy="1028700"/>
            <a:chOff x="2069810" y="3446860"/>
            <a:chExt cx="1061575" cy="439340"/>
          </a:xfrm>
        </p:grpSpPr>
        <p:sp>
          <p:nvSpPr>
            <p:cNvPr id="326" name="Oval 325"/>
            <p:cNvSpPr/>
            <p:nvPr/>
          </p:nvSpPr>
          <p:spPr bwMode="auto">
            <a:xfrm>
              <a:off x="2185318" y="3475336"/>
              <a:ext cx="820658"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5337" name="TextBox 101"/>
            <p:cNvSpPr txBox="1">
              <a:spLocks noChangeArrowheads="1"/>
            </p:cNvSpPr>
            <p:nvPr/>
          </p:nvSpPr>
          <p:spPr bwMode="auto">
            <a:xfrm>
              <a:off x="2069810" y="3446860"/>
              <a:ext cx="1061575" cy="40726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E</a:t>
              </a:r>
            </a:p>
            <a:p>
              <a:pPr algn="ctr"/>
              <a:r>
                <a:rPr lang="en-US" sz="1400">
                  <a:latin typeface="Gill Sans MT" charset="0"/>
                  <a:ea typeface="Courier" charset="0"/>
                  <a:cs typeface="Courier" charset="0"/>
                </a:rPr>
                <a:t>7_1 +</a:t>
              </a:r>
            </a:p>
            <a:p>
              <a:pPr algn="ctr"/>
              <a:r>
                <a:rPr lang="en-US" sz="1400">
                  <a:latin typeface="Gill Sans MT" charset="0"/>
                  <a:ea typeface="Courier" charset="0"/>
                  <a:cs typeface="Courier" charset="0"/>
                </a:rPr>
                <a:t>8_1 +</a:t>
              </a:r>
            </a:p>
            <a:p>
              <a:pPr algn="ctr"/>
              <a:r>
                <a:rPr lang="en-US" sz="1400">
                  <a:latin typeface="Gill Sans MT" charset="0"/>
                  <a:ea typeface="Courier" charset="0"/>
                  <a:cs typeface="Courier" charset="0"/>
                </a:rPr>
                <a:t>9_1 +</a:t>
              </a:r>
            </a:p>
          </p:txBody>
        </p:sp>
      </p:grpSp>
      <p:grpSp>
        <p:nvGrpSpPr>
          <p:cNvPr id="55302" name="Group 58"/>
          <p:cNvGrpSpPr>
            <a:grpSpLocks/>
          </p:cNvGrpSpPr>
          <p:nvPr/>
        </p:nvGrpSpPr>
        <p:grpSpPr bwMode="auto">
          <a:xfrm>
            <a:off x="4397375" y="990600"/>
            <a:ext cx="1530350" cy="1028700"/>
            <a:chOff x="3662825" y="3523060"/>
            <a:chExt cx="1061575" cy="439340"/>
          </a:xfrm>
        </p:grpSpPr>
        <p:sp>
          <p:nvSpPr>
            <p:cNvPr id="328" name="Oval 327"/>
            <p:cNvSpPr/>
            <p:nvPr/>
          </p:nvSpPr>
          <p:spPr bwMode="auto">
            <a:xfrm>
              <a:off x="3777352" y="3551536"/>
              <a:ext cx="821509"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5335" name="TextBox 101"/>
            <p:cNvSpPr txBox="1">
              <a:spLocks noChangeArrowheads="1"/>
            </p:cNvSpPr>
            <p:nvPr/>
          </p:nvSpPr>
          <p:spPr bwMode="auto">
            <a:xfrm>
              <a:off x="3662825" y="3523060"/>
              <a:ext cx="1061575" cy="40726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F</a:t>
              </a:r>
            </a:p>
            <a:p>
              <a:pPr algn="ctr"/>
              <a:r>
                <a:rPr lang="en-US" sz="1400">
                  <a:latin typeface="Gill Sans MT" charset="0"/>
                  <a:ea typeface="Courier" charset="0"/>
                  <a:cs typeface="Courier" charset="0"/>
                </a:rPr>
                <a:t>7_2 -</a:t>
              </a:r>
            </a:p>
            <a:p>
              <a:pPr algn="ctr"/>
              <a:r>
                <a:rPr lang="en-US" sz="1400">
                  <a:latin typeface="Gill Sans MT" charset="0"/>
                  <a:ea typeface="Courier" charset="0"/>
                  <a:cs typeface="Courier" charset="0"/>
                </a:rPr>
                <a:t>8_2 -</a:t>
              </a:r>
            </a:p>
            <a:p>
              <a:pPr algn="ctr"/>
              <a:r>
                <a:rPr lang="en-US" sz="1400">
                  <a:latin typeface="Gill Sans MT" charset="0"/>
                  <a:ea typeface="Courier" charset="0"/>
                  <a:cs typeface="Courier" charset="0"/>
                </a:rPr>
                <a:t>9_2 -</a:t>
              </a:r>
            </a:p>
          </p:txBody>
        </p:sp>
      </p:grpSp>
      <p:cxnSp>
        <p:nvCxnSpPr>
          <p:cNvPr id="344" name="Straight Arrow Connector 343"/>
          <p:cNvCxnSpPr/>
          <p:nvPr/>
        </p:nvCxnSpPr>
        <p:spPr bwMode="auto">
          <a:xfrm flipV="1">
            <a:off x="4137025" y="2390775"/>
            <a:ext cx="481013"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45" name="Straight Arrow Connector 344"/>
          <p:cNvCxnSpPr/>
          <p:nvPr/>
        </p:nvCxnSpPr>
        <p:spPr bwMode="auto">
          <a:xfrm>
            <a:off x="2673350" y="2390775"/>
            <a:ext cx="485775"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grpSp>
        <p:nvGrpSpPr>
          <p:cNvPr id="55305" name="Group 61"/>
          <p:cNvGrpSpPr>
            <a:grpSpLocks/>
          </p:cNvGrpSpPr>
          <p:nvPr/>
        </p:nvGrpSpPr>
        <p:grpSpPr bwMode="auto">
          <a:xfrm>
            <a:off x="381000" y="2994025"/>
            <a:ext cx="1531938" cy="1031875"/>
            <a:chOff x="1524000" y="2761060"/>
            <a:chExt cx="1061575" cy="441484"/>
          </a:xfrm>
        </p:grpSpPr>
        <p:sp>
          <p:nvSpPr>
            <p:cNvPr id="352" name="Oval 351"/>
            <p:cNvSpPr/>
            <p:nvPr/>
          </p:nvSpPr>
          <p:spPr bwMode="auto">
            <a:xfrm>
              <a:off x="1639508" y="2790945"/>
              <a:ext cx="820658" cy="411599"/>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5333" name="TextBox 101"/>
            <p:cNvSpPr txBox="1">
              <a:spLocks noChangeArrowheads="1"/>
            </p:cNvSpPr>
            <p:nvPr/>
          </p:nvSpPr>
          <p:spPr bwMode="auto">
            <a:xfrm>
              <a:off x="1524000"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a:t>
              </a:r>
            </a:p>
            <a:p>
              <a:pPr algn="ctr"/>
              <a:r>
                <a:rPr lang="en-US" sz="1400">
                  <a:latin typeface="Gill Sans MT" charset="0"/>
                  <a:ea typeface="Courier" charset="0"/>
                  <a:cs typeface="Courier" charset="0"/>
                </a:rPr>
                <a:t>4_1 +</a:t>
              </a:r>
            </a:p>
            <a:p>
              <a:pPr algn="ctr"/>
              <a:r>
                <a:rPr lang="en-US" sz="1400">
                  <a:latin typeface="Gill Sans MT" charset="0"/>
                  <a:ea typeface="Courier" charset="0"/>
                  <a:cs typeface="Courier" charset="0"/>
                </a:rPr>
                <a:t>5_1 +</a:t>
              </a:r>
            </a:p>
            <a:p>
              <a:pPr algn="ctr"/>
              <a:r>
                <a:rPr lang="en-US" sz="1400">
                  <a:latin typeface="Gill Sans MT" charset="0"/>
                  <a:ea typeface="Courier" charset="0"/>
                  <a:cs typeface="Courier" charset="0"/>
                </a:rPr>
                <a:t>6_1 +</a:t>
              </a:r>
            </a:p>
          </p:txBody>
        </p:sp>
      </p:grpSp>
      <p:grpSp>
        <p:nvGrpSpPr>
          <p:cNvPr id="55306" name="Group 40"/>
          <p:cNvGrpSpPr>
            <a:grpSpLocks/>
          </p:cNvGrpSpPr>
          <p:nvPr/>
        </p:nvGrpSpPr>
        <p:grpSpPr bwMode="auto">
          <a:xfrm>
            <a:off x="2859088" y="3302000"/>
            <a:ext cx="1528762" cy="307975"/>
            <a:chOff x="2934653" y="3298152"/>
            <a:chExt cx="1530078" cy="307778"/>
          </a:xfrm>
        </p:grpSpPr>
        <p:sp>
          <p:nvSpPr>
            <p:cNvPr id="354" name="Oval 353"/>
            <p:cNvSpPr/>
            <p:nvPr/>
          </p:nvSpPr>
          <p:spPr bwMode="auto">
            <a:xfrm>
              <a:off x="3099895" y="3367957"/>
              <a:ext cx="1183705" cy="237973"/>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5331" name="TextBox 101"/>
            <p:cNvSpPr txBox="1">
              <a:spLocks noChangeArrowheads="1"/>
            </p:cNvSpPr>
            <p:nvPr/>
          </p:nvSpPr>
          <p:spPr bwMode="auto">
            <a:xfrm>
              <a:off x="2934653" y="3298152"/>
              <a:ext cx="1530078" cy="30777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R: 50bp</a:t>
              </a:r>
            </a:p>
          </p:txBody>
        </p:sp>
      </p:grpSp>
      <p:grpSp>
        <p:nvGrpSpPr>
          <p:cNvPr id="55307" name="Group 51"/>
          <p:cNvGrpSpPr>
            <a:grpSpLocks/>
          </p:cNvGrpSpPr>
          <p:nvPr/>
        </p:nvGrpSpPr>
        <p:grpSpPr bwMode="auto">
          <a:xfrm>
            <a:off x="4873625" y="3349625"/>
            <a:ext cx="1530350" cy="307975"/>
            <a:chOff x="4642209" y="5872484"/>
            <a:chExt cx="673357" cy="326704"/>
          </a:xfrm>
        </p:grpSpPr>
        <p:sp>
          <p:nvSpPr>
            <p:cNvPr id="356" name="Oval 355"/>
            <p:cNvSpPr/>
            <p:nvPr/>
          </p:nvSpPr>
          <p:spPr bwMode="auto">
            <a:xfrm>
              <a:off x="4714853" y="5894377"/>
              <a:ext cx="521083" cy="30481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5329" name="TextBox 101"/>
            <p:cNvSpPr txBox="1">
              <a:spLocks noChangeArrowheads="1"/>
            </p:cNvSpPr>
            <p:nvPr/>
          </p:nvSpPr>
          <p:spPr bwMode="auto">
            <a:xfrm>
              <a:off x="4642209" y="5872484"/>
              <a:ext cx="673357" cy="32670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S:50bp</a:t>
              </a:r>
            </a:p>
          </p:txBody>
        </p:sp>
      </p:grpSp>
      <p:grpSp>
        <p:nvGrpSpPr>
          <p:cNvPr id="55308" name="Group 62"/>
          <p:cNvGrpSpPr>
            <a:grpSpLocks/>
          </p:cNvGrpSpPr>
          <p:nvPr/>
        </p:nvGrpSpPr>
        <p:grpSpPr bwMode="auto">
          <a:xfrm>
            <a:off x="6891338" y="1384300"/>
            <a:ext cx="1533525" cy="1033463"/>
            <a:chOff x="5720225" y="2761060"/>
            <a:chExt cx="1061575" cy="441484"/>
          </a:xfrm>
        </p:grpSpPr>
        <p:sp>
          <p:nvSpPr>
            <p:cNvPr id="358" name="Oval 357"/>
            <p:cNvSpPr/>
            <p:nvPr/>
          </p:nvSpPr>
          <p:spPr bwMode="auto">
            <a:xfrm>
              <a:off x="5833415" y="2790899"/>
              <a:ext cx="820908" cy="411645"/>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5327" name="TextBox 101"/>
            <p:cNvSpPr txBox="1">
              <a:spLocks noChangeArrowheads="1"/>
            </p:cNvSpPr>
            <p:nvPr/>
          </p:nvSpPr>
          <p:spPr bwMode="auto">
            <a:xfrm>
              <a:off x="5720225"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D</a:t>
              </a:r>
            </a:p>
            <a:p>
              <a:pPr algn="ctr"/>
              <a:r>
                <a:rPr lang="en-US" sz="1400">
                  <a:latin typeface="Gill Sans MT" charset="0"/>
                  <a:ea typeface="Courier" charset="0"/>
                  <a:cs typeface="Courier" charset="0"/>
                </a:rPr>
                <a:t>4_2 -</a:t>
              </a:r>
            </a:p>
            <a:p>
              <a:pPr algn="ctr"/>
              <a:r>
                <a:rPr lang="en-US" sz="1400">
                  <a:latin typeface="Gill Sans MT" charset="0"/>
                  <a:ea typeface="Courier" charset="0"/>
                  <a:cs typeface="Courier" charset="0"/>
                </a:rPr>
                <a:t>5_2 -</a:t>
              </a:r>
            </a:p>
            <a:p>
              <a:pPr algn="ctr"/>
              <a:r>
                <a:rPr lang="en-US" sz="1400">
                  <a:latin typeface="Gill Sans MT" charset="0"/>
                  <a:ea typeface="Courier" charset="0"/>
                  <a:cs typeface="Courier" charset="0"/>
                </a:rPr>
                <a:t>6_2 -</a:t>
              </a:r>
            </a:p>
          </p:txBody>
        </p:sp>
      </p:grpSp>
      <p:cxnSp>
        <p:nvCxnSpPr>
          <p:cNvPr id="363" name="Straight Arrow Connector 362"/>
          <p:cNvCxnSpPr/>
          <p:nvPr/>
        </p:nvCxnSpPr>
        <p:spPr bwMode="auto">
          <a:xfrm>
            <a:off x="2057400" y="3495675"/>
            <a:ext cx="549275" cy="28575"/>
          </a:xfrm>
          <a:prstGeom prst="straightConnector1">
            <a:avLst/>
          </a:prstGeom>
          <a:ln w="38100" cmpd="sng">
            <a:solidFill>
              <a:schemeClr val="accent1"/>
            </a:solidFill>
            <a:tailEnd type="triangle"/>
          </a:ln>
        </p:spPr>
        <p:style>
          <a:lnRef idx="1">
            <a:schemeClr val="accent2"/>
          </a:lnRef>
          <a:fillRef idx="3">
            <a:schemeClr val="accent2"/>
          </a:fillRef>
          <a:effectRef idx="2">
            <a:schemeClr val="accent2"/>
          </a:effectRef>
          <a:fontRef idx="minor">
            <a:schemeClr val="lt1"/>
          </a:fontRef>
        </p:style>
      </p:cxnSp>
      <p:cxnSp>
        <p:nvCxnSpPr>
          <p:cNvPr id="364" name="Straight Arrow Connector 363"/>
          <p:cNvCxnSpPr/>
          <p:nvPr/>
        </p:nvCxnSpPr>
        <p:spPr bwMode="auto">
          <a:xfrm>
            <a:off x="4356100" y="3495675"/>
            <a:ext cx="550863" cy="28575"/>
          </a:xfrm>
          <a:prstGeom prst="straightConnector1">
            <a:avLst/>
          </a:prstGeom>
          <a:ln w="38100" cmpd="sng">
            <a:tailEnd type="triangle"/>
          </a:ln>
        </p:spPr>
        <p:style>
          <a:lnRef idx="2">
            <a:schemeClr val="accent3"/>
          </a:lnRef>
          <a:fillRef idx="0">
            <a:schemeClr val="accent3"/>
          </a:fillRef>
          <a:effectRef idx="1">
            <a:schemeClr val="accent3"/>
          </a:effectRef>
          <a:fontRef idx="minor">
            <a:schemeClr val="tx1"/>
          </a:fontRef>
        </p:style>
      </p:cxnSp>
      <p:cxnSp>
        <p:nvCxnSpPr>
          <p:cNvPr id="367" name="Straight Arrow Connector 366"/>
          <p:cNvCxnSpPr/>
          <p:nvPr/>
        </p:nvCxnSpPr>
        <p:spPr bwMode="auto">
          <a:xfrm flipV="1">
            <a:off x="2498725" y="3992563"/>
            <a:ext cx="485775" cy="465137"/>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68" name="Straight Arrow Connector 367"/>
          <p:cNvCxnSpPr/>
          <p:nvPr/>
        </p:nvCxnSpPr>
        <p:spPr bwMode="auto">
          <a:xfrm>
            <a:off x="6291263" y="4230688"/>
            <a:ext cx="484187"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bwMode="auto">
          <a:xfrm flipV="1">
            <a:off x="6335713" y="2417763"/>
            <a:ext cx="482600"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sp>
        <p:nvSpPr>
          <p:cNvPr id="55314" name="TextBox 42"/>
          <p:cNvSpPr txBox="1">
            <a:spLocks noChangeArrowheads="1"/>
          </p:cNvSpPr>
          <p:nvPr/>
        </p:nvSpPr>
        <p:spPr bwMode="auto">
          <a:xfrm>
            <a:off x="3140075" y="6248400"/>
            <a:ext cx="2763838" cy="369888"/>
          </a:xfrm>
          <a:prstGeom prst="rect">
            <a:avLst/>
          </a:prstGeom>
          <a:noFill/>
          <a:ln w="9525">
            <a:noFill/>
            <a:miter lim="800000"/>
            <a:headEnd/>
            <a:tailEnd/>
          </a:ln>
        </p:spPr>
        <p:txBody>
          <a:bodyPr wrap="none">
            <a:prstTxWarp prst="textNoShape">
              <a:avLst/>
            </a:prstTxWarp>
            <a:spAutoFit/>
          </a:bodyPr>
          <a:lstStyle/>
          <a:p>
            <a:r>
              <a:rPr lang="en-US"/>
              <a:t>Step 3: Frontier Search 3</a:t>
            </a:r>
          </a:p>
        </p:txBody>
      </p:sp>
      <p:cxnSp>
        <p:nvCxnSpPr>
          <p:cNvPr id="37" name="Curved Connector 36"/>
          <p:cNvCxnSpPr/>
          <p:nvPr/>
        </p:nvCxnSpPr>
        <p:spPr>
          <a:xfrm>
            <a:off x="2667000" y="1828800"/>
            <a:ext cx="4522788" cy="3690938"/>
          </a:xfrm>
          <a:prstGeom prst="curvedConnector3">
            <a:avLst>
              <a:gd name="adj1" fmla="val 50000"/>
            </a:avLst>
          </a:prstGeom>
          <a:ln>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352" idx="7"/>
            <a:endCxn id="358" idx="3"/>
          </p:cNvCxnSpPr>
          <p:nvPr/>
        </p:nvCxnSpPr>
        <p:spPr>
          <a:xfrm rot="5400000" flipH="1" flipV="1">
            <a:off x="3929063" y="-93663"/>
            <a:ext cx="928688" cy="5668963"/>
          </a:xfrm>
          <a:prstGeom prst="curvedConnector3">
            <a:avLst>
              <a:gd name="adj1" fmla="val 50000"/>
            </a:avLst>
          </a:prstGeom>
          <a:ln>
            <a:solidFill>
              <a:schemeClr val="accent2"/>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326" idx="7"/>
            <a:endCxn id="328" idx="4"/>
          </p:cNvCxnSpPr>
          <p:nvPr/>
        </p:nvCxnSpPr>
        <p:spPr>
          <a:xfrm rot="5400000" flipH="1" flipV="1">
            <a:off x="2322513" y="2152650"/>
            <a:ext cx="2965450" cy="2698750"/>
          </a:xfrm>
          <a:prstGeom prst="curvedConnector3">
            <a:avLst>
              <a:gd name="adj1" fmla="val 36293"/>
            </a:avLst>
          </a:prstGeom>
          <a:ln>
            <a:solidFill>
              <a:srgbClr val="660066"/>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sp>
        <p:nvSpPr>
          <p:cNvPr id="55318" name="TextBox 57"/>
          <p:cNvSpPr txBox="1">
            <a:spLocks noChangeArrowheads="1"/>
          </p:cNvSpPr>
          <p:nvPr/>
        </p:nvSpPr>
        <p:spPr bwMode="auto">
          <a:xfrm>
            <a:off x="5867400" y="5573713"/>
            <a:ext cx="1346200" cy="369887"/>
          </a:xfrm>
          <a:prstGeom prst="rect">
            <a:avLst/>
          </a:prstGeom>
          <a:noFill/>
          <a:ln w="9525">
            <a:noFill/>
            <a:miter lim="800000"/>
            <a:headEnd/>
            <a:tailEnd/>
          </a:ln>
        </p:spPr>
        <p:txBody>
          <a:bodyPr wrap="none">
            <a:prstTxWarp prst="textNoShape">
              <a:avLst/>
            </a:prstTxWarp>
            <a:spAutoFit/>
          </a:bodyPr>
          <a:lstStyle/>
          <a:p>
            <a:r>
              <a:rPr lang="en-US"/>
              <a:t>+/-3x100bp</a:t>
            </a:r>
          </a:p>
        </p:txBody>
      </p:sp>
      <p:sp>
        <p:nvSpPr>
          <p:cNvPr id="55319" name="TextBox 61"/>
          <p:cNvSpPr txBox="1">
            <a:spLocks noChangeArrowheads="1"/>
          </p:cNvSpPr>
          <p:nvPr/>
        </p:nvSpPr>
        <p:spPr bwMode="auto">
          <a:xfrm>
            <a:off x="5791200" y="1916113"/>
            <a:ext cx="1346200" cy="369887"/>
          </a:xfrm>
          <a:prstGeom prst="rect">
            <a:avLst/>
          </a:prstGeom>
          <a:noFill/>
          <a:ln w="9525">
            <a:noFill/>
            <a:miter lim="800000"/>
            <a:headEnd/>
            <a:tailEnd/>
          </a:ln>
        </p:spPr>
        <p:txBody>
          <a:bodyPr wrap="none">
            <a:prstTxWarp prst="textNoShape">
              <a:avLst/>
            </a:prstTxWarp>
            <a:spAutoFit/>
          </a:bodyPr>
          <a:lstStyle/>
          <a:p>
            <a:r>
              <a:rPr lang="en-US"/>
              <a:t>+/-3x100bp</a:t>
            </a:r>
          </a:p>
        </p:txBody>
      </p:sp>
      <p:sp>
        <p:nvSpPr>
          <p:cNvPr id="55320" name="TextBox 66"/>
          <p:cNvSpPr txBox="1">
            <a:spLocks noChangeArrowheads="1"/>
          </p:cNvSpPr>
          <p:nvPr/>
        </p:nvSpPr>
        <p:spPr bwMode="auto">
          <a:xfrm>
            <a:off x="2590800" y="4572000"/>
            <a:ext cx="1217613" cy="369888"/>
          </a:xfrm>
          <a:prstGeom prst="rect">
            <a:avLst/>
          </a:prstGeom>
          <a:noFill/>
          <a:ln w="9525">
            <a:noFill/>
            <a:miter lim="800000"/>
            <a:headEnd/>
            <a:tailEnd/>
          </a:ln>
        </p:spPr>
        <p:txBody>
          <a:bodyPr wrap="none">
            <a:prstTxWarp prst="textNoShape">
              <a:avLst/>
            </a:prstTxWarp>
            <a:spAutoFit/>
          </a:bodyPr>
          <a:lstStyle/>
          <a:p>
            <a:r>
              <a:rPr lang="en-US"/>
              <a:t>+/-3x50bp</a:t>
            </a:r>
          </a:p>
        </p:txBody>
      </p:sp>
      <p:sp>
        <p:nvSpPr>
          <p:cNvPr id="48" name="Right Arrow 47"/>
          <p:cNvSpPr/>
          <p:nvPr/>
        </p:nvSpPr>
        <p:spPr>
          <a:xfrm>
            <a:off x="5003800" y="1447800"/>
            <a:ext cx="787400" cy="1027113"/>
          </a:xfrm>
          <a:prstGeom prst="rightArrow">
            <a:avLst/>
          </a:prstGeom>
          <a:solidFill>
            <a:srgbClr val="DA32F9"/>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ERF</a:t>
            </a:r>
          </a:p>
          <a:p>
            <a:pPr algn="ctr">
              <a:defRPr/>
            </a:pPr>
            <a:r>
              <a:rPr lang="en-US" dirty="0">
                <a:solidFill>
                  <a:schemeClr val="tx1"/>
                </a:solidFill>
              </a:rPr>
              <a:t>50</a:t>
            </a:r>
          </a:p>
        </p:txBody>
      </p:sp>
      <p:sp>
        <p:nvSpPr>
          <p:cNvPr id="52" name="Right Arrow 51"/>
          <p:cNvSpPr/>
          <p:nvPr/>
        </p:nvSpPr>
        <p:spPr>
          <a:xfrm>
            <a:off x="6950075" y="1905000"/>
            <a:ext cx="779463" cy="102711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ARS</a:t>
            </a:r>
          </a:p>
          <a:p>
            <a:pPr algn="ctr">
              <a:defRPr/>
            </a:pPr>
            <a:r>
              <a:rPr lang="en-US" dirty="0">
                <a:solidFill>
                  <a:schemeClr val="tx1"/>
                </a:solidFill>
              </a:rPr>
              <a:t>100</a:t>
            </a:r>
          </a:p>
        </p:txBody>
      </p:sp>
      <p:sp>
        <p:nvSpPr>
          <p:cNvPr id="54" name="Right Arrow 53"/>
          <p:cNvSpPr/>
          <p:nvPr/>
        </p:nvSpPr>
        <p:spPr>
          <a:xfrm>
            <a:off x="7729538" y="1905000"/>
            <a:ext cx="881062" cy="1027113"/>
          </a:xfrm>
          <a:prstGeom prst="rightArrow">
            <a:avLst/>
          </a:prstGeom>
          <a:solidFill>
            <a:srgbClr val="F6D634"/>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CRS</a:t>
            </a:r>
          </a:p>
          <a:p>
            <a:pPr algn="ctr">
              <a:defRPr/>
            </a:pPr>
            <a:r>
              <a:rPr lang="en-US" dirty="0">
                <a:solidFill>
                  <a:schemeClr val="tx1"/>
                </a:solidFill>
              </a:rPr>
              <a:t>100</a:t>
            </a:r>
          </a:p>
        </p:txBody>
      </p:sp>
      <p:sp>
        <p:nvSpPr>
          <p:cNvPr id="50" name="Right Arrow 49"/>
          <p:cNvSpPr/>
          <p:nvPr/>
        </p:nvSpPr>
        <p:spPr>
          <a:xfrm>
            <a:off x="7178675" y="5373688"/>
            <a:ext cx="779463" cy="102711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ARS</a:t>
            </a:r>
          </a:p>
          <a:p>
            <a:pPr algn="ctr">
              <a:defRPr/>
            </a:pPr>
            <a:r>
              <a:rPr lang="en-US" dirty="0">
                <a:solidFill>
                  <a:schemeClr val="tx1"/>
                </a:solidFill>
              </a:rPr>
              <a:t>100</a:t>
            </a:r>
          </a:p>
        </p:txBody>
      </p:sp>
      <p:sp>
        <p:nvSpPr>
          <p:cNvPr id="51" name="Right Arrow 50"/>
          <p:cNvSpPr/>
          <p:nvPr/>
        </p:nvSpPr>
        <p:spPr>
          <a:xfrm>
            <a:off x="7958138" y="5373688"/>
            <a:ext cx="881062" cy="1027112"/>
          </a:xfrm>
          <a:prstGeom prst="rightArrow">
            <a:avLst/>
          </a:prstGeom>
          <a:solidFill>
            <a:srgbClr val="F6D634"/>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CRS</a:t>
            </a:r>
          </a:p>
          <a:p>
            <a:pPr algn="ctr">
              <a:defRPr/>
            </a:pPr>
            <a:r>
              <a:rPr lang="en-US" dirty="0">
                <a:solidFill>
                  <a:schemeClr val="tx1"/>
                </a:solidFill>
              </a:rPr>
              <a:t>100</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z="4000" smtClean="0"/>
              <a:t>Scaffolding</a:t>
            </a:r>
          </a:p>
        </p:txBody>
      </p:sp>
      <p:grpSp>
        <p:nvGrpSpPr>
          <p:cNvPr id="56323" name="Group 57"/>
          <p:cNvGrpSpPr>
            <a:grpSpLocks/>
          </p:cNvGrpSpPr>
          <p:nvPr/>
        </p:nvGrpSpPr>
        <p:grpSpPr bwMode="auto">
          <a:xfrm>
            <a:off x="7002463" y="4914900"/>
            <a:ext cx="1531937" cy="1028700"/>
            <a:chOff x="3815225" y="2004536"/>
            <a:chExt cx="1061575" cy="439342"/>
          </a:xfrm>
        </p:grpSpPr>
        <p:sp>
          <p:nvSpPr>
            <p:cNvPr id="271" name="Oval 270"/>
            <p:cNvSpPr/>
            <p:nvPr/>
          </p:nvSpPr>
          <p:spPr bwMode="auto">
            <a:xfrm>
              <a:off x="3930733" y="2033012"/>
              <a:ext cx="820658" cy="41086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363" name="TextBox 101"/>
            <p:cNvSpPr txBox="1">
              <a:spLocks noChangeArrowheads="1"/>
            </p:cNvSpPr>
            <p:nvPr/>
          </p:nvSpPr>
          <p:spPr bwMode="auto">
            <a:xfrm>
              <a:off x="3815225" y="2004536"/>
              <a:ext cx="1061575" cy="407269"/>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B</a:t>
              </a:r>
            </a:p>
            <a:p>
              <a:pPr algn="ctr"/>
              <a:r>
                <a:rPr lang="en-US" sz="1400">
                  <a:latin typeface="Gill Sans MT" charset="0"/>
                  <a:ea typeface="Courier" charset="0"/>
                  <a:cs typeface="Courier" charset="0"/>
                </a:rPr>
                <a:t>1_2 -</a:t>
              </a:r>
            </a:p>
            <a:p>
              <a:pPr algn="ctr"/>
              <a:r>
                <a:rPr lang="en-US" sz="1400">
                  <a:latin typeface="Gill Sans MT" charset="0"/>
                  <a:ea typeface="Courier" charset="0"/>
                  <a:cs typeface="Courier" charset="0"/>
                </a:rPr>
                <a:t>2_2 -</a:t>
              </a:r>
            </a:p>
            <a:p>
              <a:pPr algn="ctr"/>
              <a:r>
                <a:rPr lang="en-US" sz="1400">
                  <a:latin typeface="Gill Sans MT" charset="0"/>
                  <a:ea typeface="Courier" charset="0"/>
                  <a:cs typeface="Courier" charset="0"/>
                </a:rPr>
                <a:t>3_2 -</a:t>
              </a:r>
            </a:p>
          </p:txBody>
        </p:sp>
      </p:grpSp>
      <p:grpSp>
        <p:nvGrpSpPr>
          <p:cNvPr id="56324" name="Group 60"/>
          <p:cNvGrpSpPr>
            <a:grpSpLocks/>
          </p:cNvGrpSpPr>
          <p:nvPr/>
        </p:nvGrpSpPr>
        <p:grpSpPr bwMode="auto">
          <a:xfrm>
            <a:off x="1295400" y="1223963"/>
            <a:ext cx="1531938" cy="1025525"/>
            <a:chOff x="2069810" y="2004536"/>
            <a:chExt cx="1061575" cy="439342"/>
          </a:xfrm>
        </p:grpSpPr>
        <p:sp>
          <p:nvSpPr>
            <p:cNvPr id="317" name="Oval 316"/>
            <p:cNvSpPr/>
            <p:nvPr/>
          </p:nvSpPr>
          <p:spPr bwMode="auto">
            <a:xfrm>
              <a:off x="2185318" y="2033100"/>
              <a:ext cx="820658" cy="4107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361" name="TextBox 101"/>
            <p:cNvSpPr txBox="1">
              <a:spLocks noChangeArrowheads="1"/>
            </p:cNvSpPr>
            <p:nvPr/>
          </p:nvSpPr>
          <p:spPr bwMode="auto">
            <a:xfrm>
              <a:off x="2069810" y="2004536"/>
              <a:ext cx="1061575" cy="408745"/>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A</a:t>
              </a:r>
            </a:p>
            <a:p>
              <a:pPr algn="ctr"/>
              <a:r>
                <a:rPr lang="en-US" sz="1400">
                  <a:latin typeface="Gill Sans MT" charset="0"/>
                  <a:ea typeface="Courier" charset="0"/>
                  <a:cs typeface="Courier" charset="0"/>
                </a:rPr>
                <a:t>1_1 +</a:t>
              </a:r>
            </a:p>
            <a:p>
              <a:pPr algn="ctr"/>
              <a:r>
                <a:rPr lang="en-US" sz="1400">
                  <a:latin typeface="Gill Sans MT" charset="0"/>
                  <a:ea typeface="Courier" charset="0"/>
                  <a:cs typeface="Courier" charset="0"/>
                </a:rPr>
                <a:t>2_1 +</a:t>
              </a:r>
            </a:p>
            <a:p>
              <a:pPr algn="ctr"/>
              <a:r>
                <a:rPr lang="en-US" sz="1400">
                  <a:latin typeface="Gill Sans MT" charset="0"/>
                  <a:ea typeface="Courier" charset="0"/>
                  <a:cs typeface="Courier" charset="0"/>
                </a:rPr>
                <a:t>3_1 +</a:t>
              </a:r>
            </a:p>
          </p:txBody>
        </p:sp>
      </p:grpSp>
      <p:grpSp>
        <p:nvGrpSpPr>
          <p:cNvPr id="56325" name="Group 59"/>
          <p:cNvGrpSpPr>
            <a:grpSpLocks/>
          </p:cNvGrpSpPr>
          <p:nvPr/>
        </p:nvGrpSpPr>
        <p:grpSpPr bwMode="auto">
          <a:xfrm>
            <a:off x="1277938" y="4776788"/>
            <a:ext cx="1531937" cy="1028700"/>
            <a:chOff x="2069810" y="3446860"/>
            <a:chExt cx="1061575" cy="439340"/>
          </a:xfrm>
        </p:grpSpPr>
        <p:sp>
          <p:nvSpPr>
            <p:cNvPr id="326" name="Oval 325"/>
            <p:cNvSpPr/>
            <p:nvPr/>
          </p:nvSpPr>
          <p:spPr bwMode="auto">
            <a:xfrm>
              <a:off x="2185318" y="3475336"/>
              <a:ext cx="820658"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359" name="TextBox 101"/>
            <p:cNvSpPr txBox="1">
              <a:spLocks noChangeArrowheads="1"/>
            </p:cNvSpPr>
            <p:nvPr/>
          </p:nvSpPr>
          <p:spPr bwMode="auto">
            <a:xfrm>
              <a:off x="2069810" y="3446860"/>
              <a:ext cx="1061575" cy="40726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E</a:t>
              </a:r>
            </a:p>
            <a:p>
              <a:pPr algn="ctr"/>
              <a:r>
                <a:rPr lang="en-US" sz="1400">
                  <a:latin typeface="Gill Sans MT" charset="0"/>
                  <a:ea typeface="Courier" charset="0"/>
                  <a:cs typeface="Courier" charset="0"/>
                </a:rPr>
                <a:t>7_1 +</a:t>
              </a:r>
            </a:p>
            <a:p>
              <a:pPr algn="ctr"/>
              <a:r>
                <a:rPr lang="en-US" sz="1400">
                  <a:latin typeface="Gill Sans MT" charset="0"/>
                  <a:ea typeface="Courier" charset="0"/>
                  <a:cs typeface="Courier" charset="0"/>
                </a:rPr>
                <a:t>8_1 +</a:t>
              </a:r>
            </a:p>
            <a:p>
              <a:pPr algn="ctr"/>
              <a:r>
                <a:rPr lang="en-US" sz="1400">
                  <a:latin typeface="Gill Sans MT" charset="0"/>
                  <a:ea typeface="Courier" charset="0"/>
                  <a:cs typeface="Courier" charset="0"/>
                </a:rPr>
                <a:t>9_1 +</a:t>
              </a:r>
            </a:p>
          </p:txBody>
        </p:sp>
      </p:grpSp>
      <p:grpSp>
        <p:nvGrpSpPr>
          <p:cNvPr id="56326" name="Group 58"/>
          <p:cNvGrpSpPr>
            <a:grpSpLocks/>
          </p:cNvGrpSpPr>
          <p:nvPr/>
        </p:nvGrpSpPr>
        <p:grpSpPr bwMode="auto">
          <a:xfrm>
            <a:off x="4397375" y="990600"/>
            <a:ext cx="1530350" cy="1028700"/>
            <a:chOff x="3662825" y="3523060"/>
            <a:chExt cx="1061575" cy="439340"/>
          </a:xfrm>
        </p:grpSpPr>
        <p:sp>
          <p:nvSpPr>
            <p:cNvPr id="328" name="Oval 327"/>
            <p:cNvSpPr/>
            <p:nvPr/>
          </p:nvSpPr>
          <p:spPr bwMode="auto">
            <a:xfrm>
              <a:off x="3777352" y="3551536"/>
              <a:ext cx="821509"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357" name="TextBox 101"/>
            <p:cNvSpPr txBox="1">
              <a:spLocks noChangeArrowheads="1"/>
            </p:cNvSpPr>
            <p:nvPr/>
          </p:nvSpPr>
          <p:spPr bwMode="auto">
            <a:xfrm>
              <a:off x="3662825" y="3523060"/>
              <a:ext cx="1061575" cy="40726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F</a:t>
              </a:r>
            </a:p>
            <a:p>
              <a:pPr algn="ctr"/>
              <a:r>
                <a:rPr lang="en-US" sz="1400">
                  <a:latin typeface="Gill Sans MT" charset="0"/>
                  <a:ea typeface="Courier" charset="0"/>
                  <a:cs typeface="Courier" charset="0"/>
                </a:rPr>
                <a:t>7_2 -</a:t>
              </a:r>
            </a:p>
            <a:p>
              <a:pPr algn="ctr"/>
              <a:r>
                <a:rPr lang="en-US" sz="1400">
                  <a:latin typeface="Gill Sans MT" charset="0"/>
                  <a:ea typeface="Courier" charset="0"/>
                  <a:cs typeface="Courier" charset="0"/>
                </a:rPr>
                <a:t>8_2 -</a:t>
              </a:r>
            </a:p>
            <a:p>
              <a:pPr algn="ctr"/>
              <a:r>
                <a:rPr lang="en-US" sz="1400">
                  <a:latin typeface="Gill Sans MT" charset="0"/>
                  <a:ea typeface="Courier" charset="0"/>
                  <a:cs typeface="Courier" charset="0"/>
                </a:rPr>
                <a:t>9_2 -</a:t>
              </a:r>
            </a:p>
          </p:txBody>
        </p:sp>
      </p:grpSp>
      <p:cxnSp>
        <p:nvCxnSpPr>
          <p:cNvPr id="344" name="Straight Arrow Connector 343"/>
          <p:cNvCxnSpPr/>
          <p:nvPr/>
        </p:nvCxnSpPr>
        <p:spPr bwMode="auto">
          <a:xfrm flipV="1">
            <a:off x="4137025" y="2390775"/>
            <a:ext cx="481013"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45" name="Straight Arrow Connector 344"/>
          <p:cNvCxnSpPr/>
          <p:nvPr/>
        </p:nvCxnSpPr>
        <p:spPr bwMode="auto">
          <a:xfrm>
            <a:off x="2673350" y="2390775"/>
            <a:ext cx="485775"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grpSp>
        <p:nvGrpSpPr>
          <p:cNvPr id="56329" name="Group 61"/>
          <p:cNvGrpSpPr>
            <a:grpSpLocks/>
          </p:cNvGrpSpPr>
          <p:nvPr/>
        </p:nvGrpSpPr>
        <p:grpSpPr bwMode="auto">
          <a:xfrm>
            <a:off x="381000" y="2994025"/>
            <a:ext cx="1531938" cy="1031875"/>
            <a:chOff x="1524000" y="2761060"/>
            <a:chExt cx="1061575" cy="441484"/>
          </a:xfrm>
        </p:grpSpPr>
        <p:sp>
          <p:nvSpPr>
            <p:cNvPr id="352" name="Oval 351"/>
            <p:cNvSpPr/>
            <p:nvPr/>
          </p:nvSpPr>
          <p:spPr bwMode="auto">
            <a:xfrm>
              <a:off x="1639508" y="2790945"/>
              <a:ext cx="820658" cy="411599"/>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6355" name="TextBox 101"/>
            <p:cNvSpPr txBox="1">
              <a:spLocks noChangeArrowheads="1"/>
            </p:cNvSpPr>
            <p:nvPr/>
          </p:nvSpPr>
          <p:spPr bwMode="auto">
            <a:xfrm>
              <a:off x="1524000"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a:t>
              </a:r>
            </a:p>
            <a:p>
              <a:pPr algn="ctr"/>
              <a:r>
                <a:rPr lang="en-US" sz="1400">
                  <a:latin typeface="Gill Sans MT" charset="0"/>
                  <a:ea typeface="Courier" charset="0"/>
                  <a:cs typeface="Courier" charset="0"/>
                </a:rPr>
                <a:t>4_1 +</a:t>
              </a:r>
            </a:p>
            <a:p>
              <a:pPr algn="ctr"/>
              <a:r>
                <a:rPr lang="en-US" sz="1400">
                  <a:latin typeface="Gill Sans MT" charset="0"/>
                  <a:ea typeface="Courier" charset="0"/>
                  <a:cs typeface="Courier" charset="0"/>
                </a:rPr>
                <a:t>5_1 +</a:t>
              </a:r>
            </a:p>
            <a:p>
              <a:pPr algn="ctr"/>
              <a:r>
                <a:rPr lang="en-US" sz="1400">
                  <a:latin typeface="Gill Sans MT" charset="0"/>
                  <a:ea typeface="Courier" charset="0"/>
                  <a:cs typeface="Courier" charset="0"/>
                </a:rPr>
                <a:t>6_1 +</a:t>
              </a:r>
            </a:p>
          </p:txBody>
        </p:sp>
      </p:grpSp>
      <p:grpSp>
        <p:nvGrpSpPr>
          <p:cNvPr id="56330" name="Group 40"/>
          <p:cNvGrpSpPr>
            <a:grpSpLocks/>
          </p:cNvGrpSpPr>
          <p:nvPr/>
        </p:nvGrpSpPr>
        <p:grpSpPr bwMode="auto">
          <a:xfrm>
            <a:off x="2859088" y="3302000"/>
            <a:ext cx="1528762" cy="307975"/>
            <a:chOff x="2934653" y="3298152"/>
            <a:chExt cx="1530078" cy="307778"/>
          </a:xfrm>
        </p:grpSpPr>
        <p:sp>
          <p:nvSpPr>
            <p:cNvPr id="354" name="Oval 353"/>
            <p:cNvSpPr/>
            <p:nvPr/>
          </p:nvSpPr>
          <p:spPr bwMode="auto">
            <a:xfrm>
              <a:off x="3099895" y="3367957"/>
              <a:ext cx="1183705" cy="237973"/>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6353" name="TextBox 101"/>
            <p:cNvSpPr txBox="1">
              <a:spLocks noChangeArrowheads="1"/>
            </p:cNvSpPr>
            <p:nvPr/>
          </p:nvSpPr>
          <p:spPr bwMode="auto">
            <a:xfrm>
              <a:off x="2934653" y="3298152"/>
              <a:ext cx="1530078" cy="30777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R: 50bp</a:t>
              </a:r>
            </a:p>
          </p:txBody>
        </p:sp>
      </p:grpSp>
      <p:grpSp>
        <p:nvGrpSpPr>
          <p:cNvPr id="56331" name="Group 51"/>
          <p:cNvGrpSpPr>
            <a:grpSpLocks/>
          </p:cNvGrpSpPr>
          <p:nvPr/>
        </p:nvGrpSpPr>
        <p:grpSpPr bwMode="auto">
          <a:xfrm>
            <a:off x="4873625" y="3349625"/>
            <a:ext cx="1530350" cy="307975"/>
            <a:chOff x="4642209" y="5872484"/>
            <a:chExt cx="673357" cy="326704"/>
          </a:xfrm>
        </p:grpSpPr>
        <p:sp>
          <p:nvSpPr>
            <p:cNvPr id="356" name="Oval 355"/>
            <p:cNvSpPr/>
            <p:nvPr/>
          </p:nvSpPr>
          <p:spPr bwMode="auto">
            <a:xfrm>
              <a:off x="4714853" y="5894377"/>
              <a:ext cx="521083" cy="30481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6351" name="TextBox 101"/>
            <p:cNvSpPr txBox="1">
              <a:spLocks noChangeArrowheads="1"/>
            </p:cNvSpPr>
            <p:nvPr/>
          </p:nvSpPr>
          <p:spPr bwMode="auto">
            <a:xfrm>
              <a:off x="4642209" y="5872484"/>
              <a:ext cx="673357" cy="32670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S:50bp</a:t>
              </a:r>
            </a:p>
          </p:txBody>
        </p:sp>
      </p:grpSp>
      <p:grpSp>
        <p:nvGrpSpPr>
          <p:cNvPr id="56332" name="Group 62"/>
          <p:cNvGrpSpPr>
            <a:grpSpLocks/>
          </p:cNvGrpSpPr>
          <p:nvPr/>
        </p:nvGrpSpPr>
        <p:grpSpPr bwMode="auto">
          <a:xfrm>
            <a:off x="6891338" y="1384300"/>
            <a:ext cx="1533525" cy="1033463"/>
            <a:chOff x="5720225" y="2761060"/>
            <a:chExt cx="1061575" cy="441484"/>
          </a:xfrm>
        </p:grpSpPr>
        <p:sp>
          <p:nvSpPr>
            <p:cNvPr id="358" name="Oval 357"/>
            <p:cNvSpPr/>
            <p:nvPr/>
          </p:nvSpPr>
          <p:spPr bwMode="auto">
            <a:xfrm>
              <a:off x="5833415" y="2790899"/>
              <a:ext cx="820908" cy="411645"/>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6349" name="TextBox 101"/>
            <p:cNvSpPr txBox="1">
              <a:spLocks noChangeArrowheads="1"/>
            </p:cNvSpPr>
            <p:nvPr/>
          </p:nvSpPr>
          <p:spPr bwMode="auto">
            <a:xfrm>
              <a:off x="5720225"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D</a:t>
              </a:r>
            </a:p>
            <a:p>
              <a:pPr algn="ctr"/>
              <a:r>
                <a:rPr lang="en-US" sz="1400">
                  <a:latin typeface="Gill Sans MT" charset="0"/>
                  <a:ea typeface="Courier" charset="0"/>
                  <a:cs typeface="Courier" charset="0"/>
                </a:rPr>
                <a:t>4_2 -</a:t>
              </a:r>
            </a:p>
            <a:p>
              <a:pPr algn="ctr"/>
              <a:r>
                <a:rPr lang="en-US" sz="1400">
                  <a:latin typeface="Gill Sans MT" charset="0"/>
                  <a:ea typeface="Courier" charset="0"/>
                  <a:cs typeface="Courier" charset="0"/>
                </a:rPr>
                <a:t>5_2 -</a:t>
              </a:r>
            </a:p>
            <a:p>
              <a:pPr algn="ctr"/>
              <a:r>
                <a:rPr lang="en-US" sz="1400">
                  <a:latin typeface="Gill Sans MT" charset="0"/>
                  <a:ea typeface="Courier" charset="0"/>
                  <a:cs typeface="Courier" charset="0"/>
                </a:rPr>
                <a:t>6_2 -</a:t>
              </a:r>
            </a:p>
          </p:txBody>
        </p:sp>
      </p:grpSp>
      <p:cxnSp>
        <p:nvCxnSpPr>
          <p:cNvPr id="363" name="Straight Arrow Connector 362"/>
          <p:cNvCxnSpPr/>
          <p:nvPr/>
        </p:nvCxnSpPr>
        <p:spPr bwMode="auto">
          <a:xfrm>
            <a:off x="2057400" y="3495675"/>
            <a:ext cx="549275" cy="28575"/>
          </a:xfrm>
          <a:prstGeom prst="straightConnector1">
            <a:avLst/>
          </a:prstGeom>
          <a:ln w="38100" cmpd="sng">
            <a:solidFill>
              <a:schemeClr val="accent1"/>
            </a:solidFill>
            <a:tailEnd type="triangle"/>
          </a:ln>
        </p:spPr>
        <p:style>
          <a:lnRef idx="1">
            <a:schemeClr val="accent2"/>
          </a:lnRef>
          <a:fillRef idx="3">
            <a:schemeClr val="accent2"/>
          </a:fillRef>
          <a:effectRef idx="2">
            <a:schemeClr val="accent2"/>
          </a:effectRef>
          <a:fontRef idx="minor">
            <a:schemeClr val="lt1"/>
          </a:fontRef>
        </p:style>
      </p:cxnSp>
      <p:cxnSp>
        <p:nvCxnSpPr>
          <p:cNvPr id="364" name="Straight Arrow Connector 363"/>
          <p:cNvCxnSpPr/>
          <p:nvPr/>
        </p:nvCxnSpPr>
        <p:spPr bwMode="auto">
          <a:xfrm>
            <a:off x="4356100" y="3495675"/>
            <a:ext cx="550863" cy="28575"/>
          </a:xfrm>
          <a:prstGeom prst="straightConnector1">
            <a:avLst/>
          </a:prstGeom>
          <a:ln w="38100" cmpd="sng">
            <a:tailEnd type="triangle"/>
          </a:ln>
        </p:spPr>
        <p:style>
          <a:lnRef idx="2">
            <a:schemeClr val="accent3"/>
          </a:lnRef>
          <a:fillRef idx="0">
            <a:schemeClr val="accent3"/>
          </a:fillRef>
          <a:effectRef idx="1">
            <a:schemeClr val="accent3"/>
          </a:effectRef>
          <a:fontRef idx="minor">
            <a:schemeClr val="tx1"/>
          </a:fontRef>
        </p:style>
      </p:cxnSp>
      <p:cxnSp>
        <p:nvCxnSpPr>
          <p:cNvPr id="367" name="Straight Arrow Connector 366"/>
          <p:cNvCxnSpPr/>
          <p:nvPr/>
        </p:nvCxnSpPr>
        <p:spPr bwMode="auto">
          <a:xfrm flipV="1">
            <a:off x="2498725" y="3992563"/>
            <a:ext cx="485775" cy="465137"/>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68" name="Straight Arrow Connector 367"/>
          <p:cNvCxnSpPr/>
          <p:nvPr/>
        </p:nvCxnSpPr>
        <p:spPr bwMode="auto">
          <a:xfrm>
            <a:off x="6291263" y="4230688"/>
            <a:ext cx="484187"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bwMode="auto">
          <a:xfrm flipV="1">
            <a:off x="6335713" y="2417763"/>
            <a:ext cx="482600"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sp>
        <p:nvSpPr>
          <p:cNvPr id="56338" name="TextBox 42"/>
          <p:cNvSpPr txBox="1">
            <a:spLocks noChangeArrowheads="1"/>
          </p:cNvSpPr>
          <p:nvPr/>
        </p:nvSpPr>
        <p:spPr bwMode="auto">
          <a:xfrm>
            <a:off x="3140075" y="6248400"/>
            <a:ext cx="2763838" cy="369888"/>
          </a:xfrm>
          <a:prstGeom prst="rect">
            <a:avLst/>
          </a:prstGeom>
          <a:noFill/>
          <a:ln w="9525">
            <a:noFill/>
            <a:miter lim="800000"/>
            <a:headEnd/>
            <a:tailEnd/>
          </a:ln>
        </p:spPr>
        <p:txBody>
          <a:bodyPr wrap="none">
            <a:prstTxWarp prst="textNoShape">
              <a:avLst/>
            </a:prstTxWarp>
            <a:spAutoFit/>
          </a:bodyPr>
          <a:lstStyle/>
          <a:p>
            <a:r>
              <a:rPr lang="en-US"/>
              <a:t>Step 3: Frontier Search 4</a:t>
            </a:r>
          </a:p>
        </p:txBody>
      </p:sp>
      <p:cxnSp>
        <p:nvCxnSpPr>
          <p:cNvPr id="37" name="Curved Connector 36"/>
          <p:cNvCxnSpPr/>
          <p:nvPr/>
        </p:nvCxnSpPr>
        <p:spPr>
          <a:xfrm>
            <a:off x="2667000" y="1828800"/>
            <a:ext cx="4522788" cy="3690938"/>
          </a:xfrm>
          <a:prstGeom prst="curvedConnector3">
            <a:avLst>
              <a:gd name="adj1" fmla="val 50000"/>
            </a:avLst>
          </a:prstGeom>
          <a:ln>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352" idx="7"/>
            <a:endCxn id="358" idx="3"/>
          </p:cNvCxnSpPr>
          <p:nvPr/>
        </p:nvCxnSpPr>
        <p:spPr>
          <a:xfrm rot="5400000" flipH="1" flipV="1">
            <a:off x="3929063" y="-93663"/>
            <a:ext cx="928688" cy="5668963"/>
          </a:xfrm>
          <a:prstGeom prst="curvedConnector3">
            <a:avLst>
              <a:gd name="adj1" fmla="val 50000"/>
            </a:avLst>
          </a:prstGeom>
          <a:ln>
            <a:solidFill>
              <a:schemeClr val="accent2"/>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326" idx="7"/>
            <a:endCxn id="328" idx="4"/>
          </p:cNvCxnSpPr>
          <p:nvPr/>
        </p:nvCxnSpPr>
        <p:spPr>
          <a:xfrm rot="5400000" flipH="1" flipV="1">
            <a:off x="2322513" y="2152650"/>
            <a:ext cx="2965450" cy="2698750"/>
          </a:xfrm>
          <a:prstGeom prst="curvedConnector3">
            <a:avLst>
              <a:gd name="adj1" fmla="val 36293"/>
            </a:avLst>
          </a:prstGeom>
          <a:ln>
            <a:solidFill>
              <a:srgbClr val="660066"/>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sp>
        <p:nvSpPr>
          <p:cNvPr id="56342" name="TextBox 57"/>
          <p:cNvSpPr txBox="1">
            <a:spLocks noChangeArrowheads="1"/>
          </p:cNvSpPr>
          <p:nvPr/>
        </p:nvSpPr>
        <p:spPr bwMode="auto">
          <a:xfrm>
            <a:off x="5867400" y="5573713"/>
            <a:ext cx="1346200" cy="369887"/>
          </a:xfrm>
          <a:prstGeom prst="rect">
            <a:avLst/>
          </a:prstGeom>
          <a:noFill/>
          <a:ln w="9525">
            <a:noFill/>
            <a:miter lim="800000"/>
            <a:headEnd/>
            <a:tailEnd/>
          </a:ln>
        </p:spPr>
        <p:txBody>
          <a:bodyPr wrap="none">
            <a:prstTxWarp prst="textNoShape">
              <a:avLst/>
            </a:prstTxWarp>
            <a:spAutoFit/>
          </a:bodyPr>
          <a:lstStyle/>
          <a:p>
            <a:r>
              <a:rPr lang="en-US"/>
              <a:t>+/-3x100bp</a:t>
            </a:r>
          </a:p>
        </p:txBody>
      </p:sp>
      <p:sp>
        <p:nvSpPr>
          <p:cNvPr id="56343" name="TextBox 61"/>
          <p:cNvSpPr txBox="1">
            <a:spLocks noChangeArrowheads="1"/>
          </p:cNvSpPr>
          <p:nvPr/>
        </p:nvSpPr>
        <p:spPr bwMode="auto">
          <a:xfrm>
            <a:off x="5791200" y="1916113"/>
            <a:ext cx="1346200" cy="369887"/>
          </a:xfrm>
          <a:prstGeom prst="rect">
            <a:avLst/>
          </a:prstGeom>
          <a:noFill/>
          <a:ln w="9525">
            <a:noFill/>
            <a:miter lim="800000"/>
            <a:headEnd/>
            <a:tailEnd/>
          </a:ln>
        </p:spPr>
        <p:txBody>
          <a:bodyPr wrap="none">
            <a:prstTxWarp prst="textNoShape">
              <a:avLst/>
            </a:prstTxWarp>
            <a:spAutoFit/>
          </a:bodyPr>
          <a:lstStyle/>
          <a:p>
            <a:r>
              <a:rPr lang="en-US"/>
              <a:t>+/-3x100bp</a:t>
            </a:r>
          </a:p>
        </p:txBody>
      </p:sp>
      <p:sp>
        <p:nvSpPr>
          <p:cNvPr id="56344" name="TextBox 66"/>
          <p:cNvSpPr txBox="1">
            <a:spLocks noChangeArrowheads="1"/>
          </p:cNvSpPr>
          <p:nvPr/>
        </p:nvSpPr>
        <p:spPr bwMode="auto">
          <a:xfrm>
            <a:off x="2590800" y="4572000"/>
            <a:ext cx="1217613" cy="369888"/>
          </a:xfrm>
          <a:prstGeom prst="rect">
            <a:avLst/>
          </a:prstGeom>
          <a:noFill/>
          <a:ln w="9525">
            <a:noFill/>
            <a:miter lim="800000"/>
            <a:headEnd/>
            <a:tailEnd/>
          </a:ln>
        </p:spPr>
        <p:txBody>
          <a:bodyPr wrap="none">
            <a:prstTxWarp prst="textNoShape">
              <a:avLst/>
            </a:prstTxWarp>
            <a:spAutoFit/>
          </a:bodyPr>
          <a:lstStyle/>
          <a:p>
            <a:r>
              <a:rPr lang="en-US"/>
              <a:t>+/-3x50bp</a:t>
            </a:r>
          </a:p>
        </p:txBody>
      </p:sp>
      <p:sp>
        <p:nvSpPr>
          <p:cNvPr id="48" name="Right Arrow 47"/>
          <p:cNvSpPr/>
          <p:nvPr/>
        </p:nvSpPr>
        <p:spPr>
          <a:xfrm>
            <a:off x="5003800" y="1447800"/>
            <a:ext cx="787400" cy="1027113"/>
          </a:xfrm>
          <a:prstGeom prst="rightArrow">
            <a:avLst/>
          </a:prstGeom>
          <a:solidFill>
            <a:srgbClr val="DA32F9"/>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ERF</a:t>
            </a:r>
          </a:p>
          <a:p>
            <a:pPr algn="ctr">
              <a:defRPr/>
            </a:pPr>
            <a:r>
              <a:rPr lang="en-US" dirty="0">
                <a:solidFill>
                  <a:schemeClr val="tx1"/>
                </a:solidFill>
              </a:rPr>
              <a:t>50</a:t>
            </a:r>
          </a:p>
        </p:txBody>
      </p:sp>
      <p:sp>
        <p:nvSpPr>
          <p:cNvPr id="54" name="Right Arrow 53"/>
          <p:cNvSpPr/>
          <p:nvPr/>
        </p:nvSpPr>
        <p:spPr>
          <a:xfrm>
            <a:off x="7485063" y="1905000"/>
            <a:ext cx="1125537" cy="1027113"/>
          </a:xfrm>
          <a:prstGeom prst="rightArrow">
            <a:avLst/>
          </a:prstGeom>
          <a:solidFill>
            <a:srgbClr val="F6D634"/>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CRSB</a:t>
            </a:r>
          </a:p>
          <a:p>
            <a:pPr algn="ctr">
              <a:defRPr/>
            </a:pPr>
            <a:r>
              <a:rPr lang="en-US" dirty="0">
                <a:solidFill>
                  <a:schemeClr val="tx1"/>
                </a:solidFill>
              </a:rPr>
              <a:t>100</a:t>
            </a:r>
          </a:p>
        </p:txBody>
      </p:sp>
      <p:sp>
        <p:nvSpPr>
          <p:cNvPr id="50" name="Right Arrow 49"/>
          <p:cNvSpPr/>
          <p:nvPr/>
        </p:nvSpPr>
        <p:spPr>
          <a:xfrm>
            <a:off x="7602538" y="5373688"/>
            <a:ext cx="1084262" cy="102711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ARSB</a:t>
            </a:r>
          </a:p>
          <a:p>
            <a:pPr algn="ctr">
              <a:defRPr/>
            </a:pPr>
            <a:r>
              <a:rPr lang="en-US" dirty="0">
                <a:solidFill>
                  <a:schemeClr val="tx1"/>
                </a:solidFill>
              </a:rPr>
              <a:t>100</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z="4000" smtClean="0"/>
              <a:t>Scaffolding</a:t>
            </a:r>
          </a:p>
        </p:txBody>
      </p:sp>
      <p:grpSp>
        <p:nvGrpSpPr>
          <p:cNvPr id="57347" name="Group 57"/>
          <p:cNvGrpSpPr>
            <a:grpSpLocks/>
          </p:cNvGrpSpPr>
          <p:nvPr/>
        </p:nvGrpSpPr>
        <p:grpSpPr bwMode="auto">
          <a:xfrm>
            <a:off x="7002463" y="4914900"/>
            <a:ext cx="1531937" cy="1028700"/>
            <a:chOff x="3815225" y="2004536"/>
            <a:chExt cx="1061575" cy="439342"/>
          </a:xfrm>
        </p:grpSpPr>
        <p:sp>
          <p:nvSpPr>
            <p:cNvPr id="271" name="Oval 270"/>
            <p:cNvSpPr/>
            <p:nvPr/>
          </p:nvSpPr>
          <p:spPr bwMode="auto">
            <a:xfrm>
              <a:off x="3930733" y="2033012"/>
              <a:ext cx="820658" cy="41086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7392" name="TextBox 101"/>
            <p:cNvSpPr txBox="1">
              <a:spLocks noChangeArrowheads="1"/>
            </p:cNvSpPr>
            <p:nvPr/>
          </p:nvSpPr>
          <p:spPr bwMode="auto">
            <a:xfrm>
              <a:off x="3815225" y="2004536"/>
              <a:ext cx="1061575" cy="407269"/>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B</a:t>
              </a:r>
            </a:p>
            <a:p>
              <a:pPr algn="ctr"/>
              <a:r>
                <a:rPr lang="en-US" sz="1400">
                  <a:latin typeface="Gill Sans MT" charset="0"/>
                  <a:ea typeface="Courier" charset="0"/>
                  <a:cs typeface="Courier" charset="0"/>
                </a:rPr>
                <a:t>1_2 -</a:t>
              </a:r>
            </a:p>
            <a:p>
              <a:pPr algn="ctr"/>
              <a:r>
                <a:rPr lang="en-US" sz="1400">
                  <a:latin typeface="Gill Sans MT" charset="0"/>
                  <a:ea typeface="Courier" charset="0"/>
                  <a:cs typeface="Courier" charset="0"/>
                </a:rPr>
                <a:t>2_2 -</a:t>
              </a:r>
            </a:p>
            <a:p>
              <a:pPr algn="ctr"/>
              <a:r>
                <a:rPr lang="en-US" sz="1400">
                  <a:latin typeface="Gill Sans MT" charset="0"/>
                  <a:ea typeface="Courier" charset="0"/>
                  <a:cs typeface="Courier" charset="0"/>
                </a:rPr>
                <a:t>3_2 -</a:t>
              </a:r>
            </a:p>
          </p:txBody>
        </p:sp>
      </p:grpSp>
      <p:grpSp>
        <p:nvGrpSpPr>
          <p:cNvPr id="57348" name="Group 60"/>
          <p:cNvGrpSpPr>
            <a:grpSpLocks/>
          </p:cNvGrpSpPr>
          <p:nvPr/>
        </p:nvGrpSpPr>
        <p:grpSpPr bwMode="auto">
          <a:xfrm>
            <a:off x="1295400" y="1223963"/>
            <a:ext cx="1531938" cy="1025525"/>
            <a:chOff x="2069810" y="2004536"/>
            <a:chExt cx="1061575" cy="439342"/>
          </a:xfrm>
        </p:grpSpPr>
        <p:sp>
          <p:nvSpPr>
            <p:cNvPr id="317" name="Oval 316"/>
            <p:cNvSpPr/>
            <p:nvPr/>
          </p:nvSpPr>
          <p:spPr bwMode="auto">
            <a:xfrm>
              <a:off x="2185318" y="2033100"/>
              <a:ext cx="820658" cy="4107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7390" name="TextBox 101"/>
            <p:cNvSpPr txBox="1">
              <a:spLocks noChangeArrowheads="1"/>
            </p:cNvSpPr>
            <p:nvPr/>
          </p:nvSpPr>
          <p:spPr bwMode="auto">
            <a:xfrm>
              <a:off x="2069810" y="2004536"/>
              <a:ext cx="1061575" cy="408745"/>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A</a:t>
              </a:r>
            </a:p>
            <a:p>
              <a:pPr algn="ctr"/>
              <a:r>
                <a:rPr lang="en-US" sz="1400">
                  <a:latin typeface="Gill Sans MT" charset="0"/>
                  <a:ea typeface="Courier" charset="0"/>
                  <a:cs typeface="Courier" charset="0"/>
                </a:rPr>
                <a:t>1_1 +</a:t>
              </a:r>
            </a:p>
            <a:p>
              <a:pPr algn="ctr"/>
              <a:r>
                <a:rPr lang="en-US" sz="1400">
                  <a:latin typeface="Gill Sans MT" charset="0"/>
                  <a:ea typeface="Courier" charset="0"/>
                  <a:cs typeface="Courier" charset="0"/>
                </a:rPr>
                <a:t>2_1 +</a:t>
              </a:r>
            </a:p>
            <a:p>
              <a:pPr algn="ctr"/>
              <a:r>
                <a:rPr lang="en-US" sz="1400">
                  <a:latin typeface="Gill Sans MT" charset="0"/>
                  <a:ea typeface="Courier" charset="0"/>
                  <a:cs typeface="Courier" charset="0"/>
                </a:rPr>
                <a:t>3_1 +</a:t>
              </a:r>
            </a:p>
          </p:txBody>
        </p:sp>
      </p:grpSp>
      <p:grpSp>
        <p:nvGrpSpPr>
          <p:cNvPr id="57349" name="Group 59"/>
          <p:cNvGrpSpPr>
            <a:grpSpLocks/>
          </p:cNvGrpSpPr>
          <p:nvPr/>
        </p:nvGrpSpPr>
        <p:grpSpPr bwMode="auto">
          <a:xfrm>
            <a:off x="1277938" y="4776788"/>
            <a:ext cx="1531937" cy="1028700"/>
            <a:chOff x="2069810" y="3446860"/>
            <a:chExt cx="1061575" cy="439340"/>
          </a:xfrm>
        </p:grpSpPr>
        <p:sp>
          <p:nvSpPr>
            <p:cNvPr id="326" name="Oval 325"/>
            <p:cNvSpPr/>
            <p:nvPr/>
          </p:nvSpPr>
          <p:spPr bwMode="auto">
            <a:xfrm>
              <a:off x="2185318" y="3475336"/>
              <a:ext cx="820658"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7388" name="TextBox 101"/>
            <p:cNvSpPr txBox="1">
              <a:spLocks noChangeArrowheads="1"/>
            </p:cNvSpPr>
            <p:nvPr/>
          </p:nvSpPr>
          <p:spPr bwMode="auto">
            <a:xfrm>
              <a:off x="2069810" y="3446860"/>
              <a:ext cx="1061575" cy="40726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E</a:t>
              </a:r>
            </a:p>
            <a:p>
              <a:pPr algn="ctr"/>
              <a:r>
                <a:rPr lang="en-US" sz="1400">
                  <a:latin typeface="Gill Sans MT" charset="0"/>
                  <a:ea typeface="Courier" charset="0"/>
                  <a:cs typeface="Courier" charset="0"/>
                </a:rPr>
                <a:t>7_1 +</a:t>
              </a:r>
            </a:p>
            <a:p>
              <a:pPr algn="ctr"/>
              <a:r>
                <a:rPr lang="en-US" sz="1400">
                  <a:latin typeface="Gill Sans MT" charset="0"/>
                  <a:ea typeface="Courier" charset="0"/>
                  <a:cs typeface="Courier" charset="0"/>
                </a:rPr>
                <a:t>8_1 +</a:t>
              </a:r>
            </a:p>
            <a:p>
              <a:pPr algn="ctr"/>
              <a:r>
                <a:rPr lang="en-US" sz="1400">
                  <a:latin typeface="Gill Sans MT" charset="0"/>
                  <a:ea typeface="Courier" charset="0"/>
                  <a:cs typeface="Courier" charset="0"/>
                </a:rPr>
                <a:t>9_1 +</a:t>
              </a:r>
            </a:p>
          </p:txBody>
        </p:sp>
      </p:grpSp>
      <p:grpSp>
        <p:nvGrpSpPr>
          <p:cNvPr id="57350" name="Group 58"/>
          <p:cNvGrpSpPr>
            <a:grpSpLocks/>
          </p:cNvGrpSpPr>
          <p:nvPr/>
        </p:nvGrpSpPr>
        <p:grpSpPr bwMode="auto">
          <a:xfrm>
            <a:off x="4397375" y="990600"/>
            <a:ext cx="1530350" cy="1028700"/>
            <a:chOff x="3662825" y="3523060"/>
            <a:chExt cx="1061575" cy="439340"/>
          </a:xfrm>
        </p:grpSpPr>
        <p:sp>
          <p:nvSpPr>
            <p:cNvPr id="328" name="Oval 327"/>
            <p:cNvSpPr/>
            <p:nvPr/>
          </p:nvSpPr>
          <p:spPr bwMode="auto">
            <a:xfrm>
              <a:off x="3777352" y="3551536"/>
              <a:ext cx="821509"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7386" name="TextBox 101"/>
            <p:cNvSpPr txBox="1">
              <a:spLocks noChangeArrowheads="1"/>
            </p:cNvSpPr>
            <p:nvPr/>
          </p:nvSpPr>
          <p:spPr bwMode="auto">
            <a:xfrm>
              <a:off x="3662825" y="3523060"/>
              <a:ext cx="1061575" cy="40726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F</a:t>
              </a:r>
            </a:p>
            <a:p>
              <a:pPr algn="ctr"/>
              <a:r>
                <a:rPr lang="en-US" sz="1400">
                  <a:latin typeface="Gill Sans MT" charset="0"/>
                  <a:ea typeface="Courier" charset="0"/>
                  <a:cs typeface="Courier" charset="0"/>
                </a:rPr>
                <a:t>7_2 -</a:t>
              </a:r>
            </a:p>
            <a:p>
              <a:pPr algn="ctr"/>
              <a:r>
                <a:rPr lang="en-US" sz="1400">
                  <a:latin typeface="Gill Sans MT" charset="0"/>
                  <a:ea typeface="Courier" charset="0"/>
                  <a:cs typeface="Courier" charset="0"/>
                </a:rPr>
                <a:t>8_2 -</a:t>
              </a:r>
            </a:p>
            <a:p>
              <a:pPr algn="ctr"/>
              <a:r>
                <a:rPr lang="en-US" sz="1400">
                  <a:latin typeface="Gill Sans MT" charset="0"/>
                  <a:ea typeface="Courier" charset="0"/>
                  <a:cs typeface="Courier" charset="0"/>
                </a:rPr>
                <a:t>9_2 -</a:t>
              </a:r>
            </a:p>
          </p:txBody>
        </p:sp>
      </p:grpSp>
      <p:cxnSp>
        <p:nvCxnSpPr>
          <p:cNvPr id="344" name="Straight Arrow Connector 343"/>
          <p:cNvCxnSpPr/>
          <p:nvPr/>
        </p:nvCxnSpPr>
        <p:spPr bwMode="auto">
          <a:xfrm flipV="1">
            <a:off x="4137025" y="2390775"/>
            <a:ext cx="481013"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45" name="Straight Arrow Connector 344"/>
          <p:cNvCxnSpPr/>
          <p:nvPr/>
        </p:nvCxnSpPr>
        <p:spPr bwMode="auto">
          <a:xfrm>
            <a:off x="2673350" y="2390775"/>
            <a:ext cx="485775"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grpSp>
        <p:nvGrpSpPr>
          <p:cNvPr id="57353" name="Group 61"/>
          <p:cNvGrpSpPr>
            <a:grpSpLocks/>
          </p:cNvGrpSpPr>
          <p:nvPr/>
        </p:nvGrpSpPr>
        <p:grpSpPr bwMode="auto">
          <a:xfrm>
            <a:off x="381000" y="2994025"/>
            <a:ext cx="1531938" cy="1031875"/>
            <a:chOff x="1524000" y="2761060"/>
            <a:chExt cx="1061575" cy="441484"/>
          </a:xfrm>
        </p:grpSpPr>
        <p:sp>
          <p:nvSpPr>
            <p:cNvPr id="352" name="Oval 351"/>
            <p:cNvSpPr/>
            <p:nvPr/>
          </p:nvSpPr>
          <p:spPr bwMode="auto">
            <a:xfrm>
              <a:off x="1639508" y="2790945"/>
              <a:ext cx="820658" cy="411599"/>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7384" name="TextBox 101"/>
            <p:cNvSpPr txBox="1">
              <a:spLocks noChangeArrowheads="1"/>
            </p:cNvSpPr>
            <p:nvPr/>
          </p:nvSpPr>
          <p:spPr bwMode="auto">
            <a:xfrm>
              <a:off x="1524000"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a:t>
              </a:r>
            </a:p>
            <a:p>
              <a:pPr algn="ctr"/>
              <a:r>
                <a:rPr lang="en-US" sz="1400">
                  <a:latin typeface="Gill Sans MT" charset="0"/>
                  <a:ea typeface="Courier" charset="0"/>
                  <a:cs typeface="Courier" charset="0"/>
                </a:rPr>
                <a:t>4_1 +</a:t>
              </a:r>
            </a:p>
            <a:p>
              <a:pPr algn="ctr"/>
              <a:r>
                <a:rPr lang="en-US" sz="1400">
                  <a:latin typeface="Gill Sans MT" charset="0"/>
                  <a:ea typeface="Courier" charset="0"/>
                  <a:cs typeface="Courier" charset="0"/>
                </a:rPr>
                <a:t>5_1 +</a:t>
              </a:r>
            </a:p>
            <a:p>
              <a:pPr algn="ctr"/>
              <a:r>
                <a:rPr lang="en-US" sz="1400">
                  <a:latin typeface="Gill Sans MT" charset="0"/>
                  <a:ea typeface="Courier" charset="0"/>
                  <a:cs typeface="Courier" charset="0"/>
                </a:rPr>
                <a:t>6_1 +</a:t>
              </a:r>
            </a:p>
          </p:txBody>
        </p:sp>
      </p:grpSp>
      <p:grpSp>
        <p:nvGrpSpPr>
          <p:cNvPr id="57354" name="Group 40"/>
          <p:cNvGrpSpPr>
            <a:grpSpLocks/>
          </p:cNvGrpSpPr>
          <p:nvPr/>
        </p:nvGrpSpPr>
        <p:grpSpPr bwMode="auto">
          <a:xfrm>
            <a:off x="2859088" y="3302000"/>
            <a:ext cx="1528762" cy="307975"/>
            <a:chOff x="2934653" y="3298152"/>
            <a:chExt cx="1530078" cy="307778"/>
          </a:xfrm>
        </p:grpSpPr>
        <p:sp>
          <p:nvSpPr>
            <p:cNvPr id="354" name="Oval 353"/>
            <p:cNvSpPr/>
            <p:nvPr/>
          </p:nvSpPr>
          <p:spPr bwMode="auto">
            <a:xfrm>
              <a:off x="3099895" y="3367957"/>
              <a:ext cx="1183705" cy="237973"/>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7382" name="TextBox 101"/>
            <p:cNvSpPr txBox="1">
              <a:spLocks noChangeArrowheads="1"/>
            </p:cNvSpPr>
            <p:nvPr/>
          </p:nvSpPr>
          <p:spPr bwMode="auto">
            <a:xfrm>
              <a:off x="2934653" y="3298152"/>
              <a:ext cx="1530078" cy="30777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R: 50bp</a:t>
              </a:r>
            </a:p>
          </p:txBody>
        </p:sp>
      </p:grpSp>
      <p:grpSp>
        <p:nvGrpSpPr>
          <p:cNvPr id="57355" name="Group 51"/>
          <p:cNvGrpSpPr>
            <a:grpSpLocks/>
          </p:cNvGrpSpPr>
          <p:nvPr/>
        </p:nvGrpSpPr>
        <p:grpSpPr bwMode="auto">
          <a:xfrm>
            <a:off x="4873625" y="3349625"/>
            <a:ext cx="1530350" cy="307975"/>
            <a:chOff x="4642209" y="5872484"/>
            <a:chExt cx="673357" cy="326704"/>
          </a:xfrm>
        </p:grpSpPr>
        <p:sp>
          <p:nvSpPr>
            <p:cNvPr id="356" name="Oval 355"/>
            <p:cNvSpPr/>
            <p:nvPr/>
          </p:nvSpPr>
          <p:spPr bwMode="auto">
            <a:xfrm>
              <a:off x="4714853" y="5894377"/>
              <a:ext cx="521083" cy="30481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7380" name="TextBox 101"/>
            <p:cNvSpPr txBox="1">
              <a:spLocks noChangeArrowheads="1"/>
            </p:cNvSpPr>
            <p:nvPr/>
          </p:nvSpPr>
          <p:spPr bwMode="auto">
            <a:xfrm>
              <a:off x="4642209" y="5872484"/>
              <a:ext cx="673357" cy="32670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S:50bp</a:t>
              </a:r>
            </a:p>
          </p:txBody>
        </p:sp>
      </p:grpSp>
      <p:grpSp>
        <p:nvGrpSpPr>
          <p:cNvPr id="57356" name="Group 62"/>
          <p:cNvGrpSpPr>
            <a:grpSpLocks/>
          </p:cNvGrpSpPr>
          <p:nvPr/>
        </p:nvGrpSpPr>
        <p:grpSpPr bwMode="auto">
          <a:xfrm>
            <a:off x="6891338" y="1384300"/>
            <a:ext cx="1533525" cy="1033463"/>
            <a:chOff x="5720225" y="2761060"/>
            <a:chExt cx="1061575" cy="441484"/>
          </a:xfrm>
        </p:grpSpPr>
        <p:sp>
          <p:nvSpPr>
            <p:cNvPr id="358" name="Oval 357"/>
            <p:cNvSpPr/>
            <p:nvPr/>
          </p:nvSpPr>
          <p:spPr bwMode="auto">
            <a:xfrm>
              <a:off x="5833415" y="2790899"/>
              <a:ext cx="820908" cy="411645"/>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7378" name="TextBox 101"/>
            <p:cNvSpPr txBox="1">
              <a:spLocks noChangeArrowheads="1"/>
            </p:cNvSpPr>
            <p:nvPr/>
          </p:nvSpPr>
          <p:spPr bwMode="auto">
            <a:xfrm>
              <a:off x="5720225"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D</a:t>
              </a:r>
            </a:p>
            <a:p>
              <a:pPr algn="ctr"/>
              <a:r>
                <a:rPr lang="en-US" sz="1400">
                  <a:latin typeface="Gill Sans MT" charset="0"/>
                  <a:ea typeface="Courier" charset="0"/>
                  <a:cs typeface="Courier" charset="0"/>
                </a:rPr>
                <a:t>4_2 -</a:t>
              </a:r>
            </a:p>
            <a:p>
              <a:pPr algn="ctr"/>
              <a:r>
                <a:rPr lang="en-US" sz="1400">
                  <a:latin typeface="Gill Sans MT" charset="0"/>
                  <a:ea typeface="Courier" charset="0"/>
                  <a:cs typeface="Courier" charset="0"/>
                </a:rPr>
                <a:t>5_2 -</a:t>
              </a:r>
            </a:p>
            <a:p>
              <a:pPr algn="ctr"/>
              <a:r>
                <a:rPr lang="en-US" sz="1400">
                  <a:latin typeface="Gill Sans MT" charset="0"/>
                  <a:ea typeface="Courier" charset="0"/>
                  <a:cs typeface="Courier" charset="0"/>
                </a:rPr>
                <a:t>6_2 -</a:t>
              </a:r>
            </a:p>
          </p:txBody>
        </p:sp>
      </p:grpSp>
      <p:cxnSp>
        <p:nvCxnSpPr>
          <p:cNvPr id="363" name="Straight Arrow Connector 362"/>
          <p:cNvCxnSpPr/>
          <p:nvPr/>
        </p:nvCxnSpPr>
        <p:spPr bwMode="auto">
          <a:xfrm>
            <a:off x="2057400" y="3495675"/>
            <a:ext cx="549275" cy="28575"/>
          </a:xfrm>
          <a:prstGeom prst="straightConnector1">
            <a:avLst/>
          </a:prstGeom>
          <a:ln w="38100" cmpd="sng">
            <a:solidFill>
              <a:schemeClr val="accent1"/>
            </a:solidFill>
            <a:tailEnd type="triangle"/>
          </a:ln>
        </p:spPr>
        <p:style>
          <a:lnRef idx="1">
            <a:schemeClr val="accent2"/>
          </a:lnRef>
          <a:fillRef idx="3">
            <a:schemeClr val="accent2"/>
          </a:fillRef>
          <a:effectRef idx="2">
            <a:schemeClr val="accent2"/>
          </a:effectRef>
          <a:fontRef idx="minor">
            <a:schemeClr val="lt1"/>
          </a:fontRef>
        </p:style>
      </p:cxnSp>
      <p:cxnSp>
        <p:nvCxnSpPr>
          <p:cNvPr id="364" name="Straight Arrow Connector 363"/>
          <p:cNvCxnSpPr/>
          <p:nvPr/>
        </p:nvCxnSpPr>
        <p:spPr bwMode="auto">
          <a:xfrm>
            <a:off x="4356100" y="3495675"/>
            <a:ext cx="550863" cy="28575"/>
          </a:xfrm>
          <a:prstGeom prst="straightConnector1">
            <a:avLst/>
          </a:prstGeom>
          <a:ln w="38100" cmpd="sng">
            <a:tailEnd type="triangle"/>
          </a:ln>
        </p:spPr>
        <p:style>
          <a:lnRef idx="2">
            <a:schemeClr val="accent3"/>
          </a:lnRef>
          <a:fillRef idx="0">
            <a:schemeClr val="accent3"/>
          </a:fillRef>
          <a:effectRef idx="1">
            <a:schemeClr val="accent3"/>
          </a:effectRef>
          <a:fontRef idx="minor">
            <a:schemeClr val="tx1"/>
          </a:fontRef>
        </p:style>
      </p:cxnSp>
      <p:cxnSp>
        <p:nvCxnSpPr>
          <p:cNvPr id="367" name="Straight Arrow Connector 366"/>
          <p:cNvCxnSpPr/>
          <p:nvPr/>
        </p:nvCxnSpPr>
        <p:spPr bwMode="auto">
          <a:xfrm flipV="1">
            <a:off x="2498725" y="3992563"/>
            <a:ext cx="485775" cy="465137"/>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68" name="Straight Arrow Connector 367"/>
          <p:cNvCxnSpPr/>
          <p:nvPr/>
        </p:nvCxnSpPr>
        <p:spPr bwMode="auto">
          <a:xfrm>
            <a:off x="6291263" y="4230688"/>
            <a:ext cx="484187"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bwMode="auto">
          <a:xfrm flipV="1">
            <a:off x="6335713" y="2417763"/>
            <a:ext cx="482600"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sp>
        <p:nvSpPr>
          <p:cNvPr id="57362" name="TextBox 42"/>
          <p:cNvSpPr txBox="1">
            <a:spLocks noChangeArrowheads="1"/>
          </p:cNvSpPr>
          <p:nvPr/>
        </p:nvSpPr>
        <p:spPr bwMode="auto">
          <a:xfrm>
            <a:off x="3140075" y="6248400"/>
            <a:ext cx="2032000" cy="369888"/>
          </a:xfrm>
          <a:prstGeom prst="rect">
            <a:avLst/>
          </a:prstGeom>
          <a:noFill/>
          <a:ln w="9525">
            <a:noFill/>
            <a:miter lim="800000"/>
            <a:headEnd/>
            <a:tailEnd/>
          </a:ln>
        </p:spPr>
        <p:txBody>
          <a:bodyPr wrap="none">
            <a:prstTxWarp prst="textNoShape">
              <a:avLst/>
            </a:prstTxWarp>
            <a:spAutoFit/>
          </a:bodyPr>
          <a:lstStyle/>
          <a:p>
            <a:r>
              <a:rPr lang="en-US"/>
              <a:t>Step 4: Mark Path</a:t>
            </a:r>
          </a:p>
        </p:txBody>
      </p:sp>
      <p:cxnSp>
        <p:nvCxnSpPr>
          <p:cNvPr id="37" name="Curved Connector 36"/>
          <p:cNvCxnSpPr>
            <a:stCxn id="317" idx="6"/>
            <a:endCxn id="57382" idx="0"/>
          </p:cNvCxnSpPr>
          <p:nvPr/>
        </p:nvCxnSpPr>
        <p:spPr>
          <a:xfrm>
            <a:off x="2646363" y="1771650"/>
            <a:ext cx="977900" cy="1530350"/>
          </a:xfrm>
          <a:prstGeom prst="curvedConnector2">
            <a:avLst/>
          </a:prstGeom>
          <a:ln>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352" idx="7"/>
            <a:endCxn id="354" idx="1"/>
          </p:cNvCxnSpPr>
          <p:nvPr/>
        </p:nvCxnSpPr>
        <p:spPr>
          <a:xfrm rot="16200000" flipH="1">
            <a:off x="2277269" y="2486819"/>
            <a:ext cx="201612" cy="1638300"/>
          </a:xfrm>
          <a:prstGeom prst="curvedConnector3">
            <a:avLst>
              <a:gd name="adj1" fmla="val -182537"/>
            </a:avLst>
          </a:prstGeom>
          <a:ln>
            <a:solidFill>
              <a:schemeClr val="accent2"/>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326" idx="7"/>
          </p:cNvCxnSpPr>
          <p:nvPr/>
        </p:nvCxnSpPr>
        <p:spPr>
          <a:xfrm rot="5400000" flipH="1" flipV="1">
            <a:off x="2376488" y="3736975"/>
            <a:ext cx="1327150" cy="1168400"/>
          </a:xfrm>
          <a:prstGeom prst="curvedConnector3">
            <a:avLst>
              <a:gd name="adj1" fmla="val 50000"/>
            </a:avLst>
          </a:prstGeom>
          <a:ln>
            <a:solidFill>
              <a:srgbClr val="660066"/>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sp>
        <p:nvSpPr>
          <p:cNvPr id="57366" name="TextBox 57"/>
          <p:cNvSpPr txBox="1">
            <a:spLocks noChangeArrowheads="1"/>
          </p:cNvSpPr>
          <p:nvPr/>
        </p:nvSpPr>
        <p:spPr bwMode="auto">
          <a:xfrm>
            <a:off x="5867400" y="5573713"/>
            <a:ext cx="1346200" cy="369887"/>
          </a:xfrm>
          <a:prstGeom prst="rect">
            <a:avLst/>
          </a:prstGeom>
          <a:noFill/>
          <a:ln w="9525">
            <a:noFill/>
            <a:miter lim="800000"/>
            <a:headEnd/>
            <a:tailEnd/>
          </a:ln>
        </p:spPr>
        <p:txBody>
          <a:bodyPr wrap="none">
            <a:prstTxWarp prst="textNoShape">
              <a:avLst/>
            </a:prstTxWarp>
            <a:spAutoFit/>
          </a:bodyPr>
          <a:lstStyle/>
          <a:p>
            <a:r>
              <a:rPr lang="en-US"/>
              <a:t>+/-3x100bp</a:t>
            </a:r>
          </a:p>
        </p:txBody>
      </p:sp>
      <p:sp>
        <p:nvSpPr>
          <p:cNvPr id="57367" name="TextBox 61"/>
          <p:cNvSpPr txBox="1">
            <a:spLocks noChangeArrowheads="1"/>
          </p:cNvSpPr>
          <p:nvPr/>
        </p:nvSpPr>
        <p:spPr bwMode="auto">
          <a:xfrm>
            <a:off x="5791200" y="1916113"/>
            <a:ext cx="1346200" cy="369887"/>
          </a:xfrm>
          <a:prstGeom prst="rect">
            <a:avLst/>
          </a:prstGeom>
          <a:noFill/>
          <a:ln w="9525">
            <a:noFill/>
            <a:miter lim="800000"/>
            <a:headEnd/>
            <a:tailEnd/>
          </a:ln>
        </p:spPr>
        <p:txBody>
          <a:bodyPr wrap="none">
            <a:prstTxWarp prst="textNoShape">
              <a:avLst/>
            </a:prstTxWarp>
            <a:spAutoFit/>
          </a:bodyPr>
          <a:lstStyle/>
          <a:p>
            <a:r>
              <a:rPr lang="en-US"/>
              <a:t>+/-3x100bp</a:t>
            </a:r>
          </a:p>
        </p:txBody>
      </p:sp>
      <p:sp>
        <p:nvSpPr>
          <p:cNvPr id="57368" name="TextBox 66"/>
          <p:cNvSpPr txBox="1">
            <a:spLocks noChangeArrowheads="1"/>
          </p:cNvSpPr>
          <p:nvPr/>
        </p:nvSpPr>
        <p:spPr bwMode="auto">
          <a:xfrm>
            <a:off x="2590800" y="4572000"/>
            <a:ext cx="1217613" cy="369888"/>
          </a:xfrm>
          <a:prstGeom prst="rect">
            <a:avLst/>
          </a:prstGeom>
          <a:noFill/>
          <a:ln w="9525">
            <a:noFill/>
            <a:miter lim="800000"/>
            <a:headEnd/>
            <a:tailEnd/>
          </a:ln>
        </p:spPr>
        <p:txBody>
          <a:bodyPr wrap="none">
            <a:prstTxWarp prst="textNoShape">
              <a:avLst/>
            </a:prstTxWarp>
            <a:spAutoFit/>
          </a:bodyPr>
          <a:lstStyle/>
          <a:p>
            <a:r>
              <a:rPr lang="en-US"/>
              <a:t>+/-3x50bp</a:t>
            </a:r>
          </a:p>
        </p:txBody>
      </p:sp>
      <p:sp>
        <p:nvSpPr>
          <p:cNvPr id="48" name="Right Arrow 47"/>
          <p:cNvSpPr/>
          <p:nvPr/>
        </p:nvSpPr>
        <p:spPr>
          <a:xfrm>
            <a:off x="5003800" y="1447800"/>
            <a:ext cx="787400" cy="1027113"/>
          </a:xfrm>
          <a:prstGeom prst="rightArrow">
            <a:avLst/>
          </a:prstGeom>
          <a:solidFill>
            <a:srgbClr val="DA32F9"/>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ERF</a:t>
            </a:r>
          </a:p>
          <a:p>
            <a:pPr algn="ctr">
              <a:defRPr/>
            </a:pPr>
            <a:r>
              <a:rPr lang="en-US" dirty="0">
                <a:solidFill>
                  <a:schemeClr val="tx1"/>
                </a:solidFill>
              </a:rPr>
              <a:t>50</a:t>
            </a:r>
          </a:p>
        </p:txBody>
      </p:sp>
      <p:sp>
        <p:nvSpPr>
          <p:cNvPr id="54" name="Right Arrow 53"/>
          <p:cNvSpPr/>
          <p:nvPr/>
        </p:nvSpPr>
        <p:spPr>
          <a:xfrm>
            <a:off x="7485063" y="1905000"/>
            <a:ext cx="1125537" cy="1027113"/>
          </a:xfrm>
          <a:prstGeom prst="rightArrow">
            <a:avLst/>
          </a:prstGeom>
          <a:solidFill>
            <a:srgbClr val="F6D634"/>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CRSB</a:t>
            </a:r>
          </a:p>
          <a:p>
            <a:pPr algn="ctr">
              <a:defRPr/>
            </a:pPr>
            <a:r>
              <a:rPr lang="en-US" dirty="0">
                <a:solidFill>
                  <a:schemeClr val="tx1"/>
                </a:solidFill>
              </a:rPr>
              <a:t>100</a:t>
            </a:r>
          </a:p>
        </p:txBody>
      </p:sp>
      <p:sp>
        <p:nvSpPr>
          <p:cNvPr id="50" name="Right Arrow 49"/>
          <p:cNvSpPr/>
          <p:nvPr/>
        </p:nvSpPr>
        <p:spPr>
          <a:xfrm>
            <a:off x="7602538" y="5373688"/>
            <a:ext cx="1084262" cy="102711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ARSB</a:t>
            </a:r>
          </a:p>
          <a:p>
            <a:pPr algn="ctr">
              <a:defRPr/>
            </a:pPr>
            <a:r>
              <a:rPr lang="en-US" dirty="0">
                <a:solidFill>
                  <a:schemeClr val="tx1"/>
                </a:solidFill>
              </a:rPr>
              <a:t>100</a:t>
            </a:r>
          </a:p>
        </p:txBody>
      </p:sp>
      <p:cxnSp>
        <p:nvCxnSpPr>
          <p:cNvPr id="47" name="Curved Connector 46"/>
          <p:cNvCxnSpPr>
            <a:stCxn id="354" idx="7"/>
            <a:endCxn id="356" idx="1"/>
          </p:cNvCxnSpPr>
          <p:nvPr/>
        </p:nvCxnSpPr>
        <p:spPr>
          <a:xfrm rot="16200000" flipH="1">
            <a:off x="4619626" y="2820987"/>
            <a:ext cx="6350" cy="1177925"/>
          </a:xfrm>
          <a:prstGeom prst="curvedConnector3">
            <a:avLst>
              <a:gd name="adj1" fmla="val -4800272"/>
            </a:avLst>
          </a:prstGeom>
          <a:ln>
            <a:solidFill>
              <a:schemeClr val="accent2"/>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52" name="Curved Connector 51"/>
          <p:cNvCxnSpPr>
            <a:stCxn id="356" idx="7"/>
          </p:cNvCxnSpPr>
          <p:nvPr/>
        </p:nvCxnSpPr>
        <p:spPr>
          <a:xfrm rot="5400000" flipH="1" flipV="1">
            <a:off x="6068219" y="2267744"/>
            <a:ext cx="1127125" cy="1163637"/>
          </a:xfrm>
          <a:prstGeom prst="curvedConnector2">
            <a:avLst/>
          </a:prstGeom>
          <a:ln>
            <a:solidFill>
              <a:schemeClr val="accent2"/>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61" name="Curved Connector 36"/>
          <p:cNvCxnSpPr>
            <a:stCxn id="354" idx="5"/>
            <a:endCxn id="356" idx="3"/>
          </p:cNvCxnSpPr>
          <p:nvPr/>
        </p:nvCxnSpPr>
        <p:spPr>
          <a:xfrm rot="16200000" flipH="1">
            <a:off x="4602163" y="3006725"/>
            <a:ext cx="41275" cy="1177925"/>
          </a:xfrm>
          <a:prstGeom prst="curvedConnector3">
            <a:avLst>
              <a:gd name="adj1" fmla="val 767027"/>
            </a:avLst>
          </a:prstGeom>
          <a:ln>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66" name="Curved Connector 36"/>
          <p:cNvCxnSpPr>
            <a:endCxn id="271" idx="2"/>
          </p:cNvCxnSpPr>
          <p:nvPr/>
        </p:nvCxnSpPr>
        <p:spPr>
          <a:xfrm rot="16200000" flipH="1">
            <a:off x="5707063" y="4000500"/>
            <a:ext cx="1804988" cy="1119187"/>
          </a:xfrm>
          <a:prstGeom prst="curvedConnector2">
            <a:avLst/>
          </a:prstGeom>
          <a:ln>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75" name="Curved Connector 74"/>
          <p:cNvCxnSpPr>
            <a:endCxn id="48" idx="1"/>
          </p:cNvCxnSpPr>
          <p:nvPr/>
        </p:nvCxnSpPr>
        <p:spPr>
          <a:xfrm rot="5400000" flipH="1" flipV="1">
            <a:off x="3725862" y="2071688"/>
            <a:ext cx="1387475" cy="1168400"/>
          </a:xfrm>
          <a:prstGeom prst="curvedConnector2">
            <a:avLst/>
          </a:prstGeom>
          <a:ln>
            <a:solidFill>
              <a:srgbClr val="660066"/>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z="4000" smtClean="0"/>
              <a:t>Scaffolding</a:t>
            </a:r>
          </a:p>
        </p:txBody>
      </p:sp>
      <p:grpSp>
        <p:nvGrpSpPr>
          <p:cNvPr id="58371" name="Group 57"/>
          <p:cNvGrpSpPr>
            <a:grpSpLocks/>
          </p:cNvGrpSpPr>
          <p:nvPr/>
        </p:nvGrpSpPr>
        <p:grpSpPr bwMode="auto">
          <a:xfrm>
            <a:off x="7002463" y="4914900"/>
            <a:ext cx="1531937" cy="1028700"/>
            <a:chOff x="3815225" y="2004536"/>
            <a:chExt cx="1061575" cy="439342"/>
          </a:xfrm>
        </p:grpSpPr>
        <p:sp>
          <p:nvSpPr>
            <p:cNvPr id="271" name="Oval 270"/>
            <p:cNvSpPr/>
            <p:nvPr/>
          </p:nvSpPr>
          <p:spPr bwMode="auto">
            <a:xfrm>
              <a:off x="3930733" y="2033012"/>
              <a:ext cx="820658" cy="41086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8425" name="TextBox 101"/>
            <p:cNvSpPr txBox="1">
              <a:spLocks noChangeArrowheads="1"/>
            </p:cNvSpPr>
            <p:nvPr/>
          </p:nvSpPr>
          <p:spPr bwMode="auto">
            <a:xfrm>
              <a:off x="3815225" y="2004536"/>
              <a:ext cx="1061575" cy="407269"/>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B</a:t>
              </a:r>
            </a:p>
            <a:p>
              <a:pPr algn="ctr"/>
              <a:r>
                <a:rPr lang="en-US" sz="1400">
                  <a:latin typeface="Gill Sans MT" charset="0"/>
                  <a:ea typeface="Courier" charset="0"/>
                  <a:cs typeface="Courier" charset="0"/>
                </a:rPr>
                <a:t>1_2 -</a:t>
              </a:r>
            </a:p>
            <a:p>
              <a:pPr algn="ctr"/>
              <a:r>
                <a:rPr lang="en-US" sz="1400">
                  <a:latin typeface="Gill Sans MT" charset="0"/>
                  <a:ea typeface="Courier" charset="0"/>
                  <a:cs typeface="Courier" charset="0"/>
                </a:rPr>
                <a:t>2_2 -</a:t>
              </a:r>
            </a:p>
            <a:p>
              <a:pPr algn="ctr"/>
              <a:r>
                <a:rPr lang="en-US" sz="1400">
                  <a:latin typeface="Gill Sans MT" charset="0"/>
                  <a:ea typeface="Courier" charset="0"/>
                  <a:cs typeface="Courier" charset="0"/>
                </a:rPr>
                <a:t>3_2 -</a:t>
              </a:r>
            </a:p>
          </p:txBody>
        </p:sp>
      </p:grpSp>
      <p:grpSp>
        <p:nvGrpSpPr>
          <p:cNvPr id="58372" name="Group 60"/>
          <p:cNvGrpSpPr>
            <a:grpSpLocks/>
          </p:cNvGrpSpPr>
          <p:nvPr/>
        </p:nvGrpSpPr>
        <p:grpSpPr bwMode="auto">
          <a:xfrm>
            <a:off x="1295400" y="1223963"/>
            <a:ext cx="1531938" cy="1025525"/>
            <a:chOff x="2069810" y="2004536"/>
            <a:chExt cx="1061575" cy="439342"/>
          </a:xfrm>
        </p:grpSpPr>
        <p:sp>
          <p:nvSpPr>
            <p:cNvPr id="317" name="Oval 316"/>
            <p:cNvSpPr/>
            <p:nvPr/>
          </p:nvSpPr>
          <p:spPr bwMode="auto">
            <a:xfrm>
              <a:off x="2185318" y="2033100"/>
              <a:ext cx="820658" cy="4107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8423" name="TextBox 101"/>
            <p:cNvSpPr txBox="1">
              <a:spLocks noChangeArrowheads="1"/>
            </p:cNvSpPr>
            <p:nvPr/>
          </p:nvSpPr>
          <p:spPr bwMode="auto">
            <a:xfrm>
              <a:off x="2069810" y="2004536"/>
              <a:ext cx="1061575" cy="408745"/>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A</a:t>
              </a:r>
            </a:p>
            <a:p>
              <a:pPr algn="ctr"/>
              <a:r>
                <a:rPr lang="en-US" sz="1400">
                  <a:latin typeface="Gill Sans MT" charset="0"/>
                  <a:ea typeface="Courier" charset="0"/>
                  <a:cs typeface="Courier" charset="0"/>
                </a:rPr>
                <a:t>1_1 +</a:t>
              </a:r>
            </a:p>
            <a:p>
              <a:pPr algn="ctr"/>
              <a:r>
                <a:rPr lang="en-US" sz="1400">
                  <a:latin typeface="Gill Sans MT" charset="0"/>
                  <a:ea typeface="Courier" charset="0"/>
                  <a:cs typeface="Courier" charset="0"/>
                </a:rPr>
                <a:t>2_1 +</a:t>
              </a:r>
            </a:p>
            <a:p>
              <a:pPr algn="ctr"/>
              <a:r>
                <a:rPr lang="en-US" sz="1400">
                  <a:latin typeface="Gill Sans MT" charset="0"/>
                  <a:ea typeface="Courier" charset="0"/>
                  <a:cs typeface="Courier" charset="0"/>
                </a:rPr>
                <a:t>3_1 +</a:t>
              </a:r>
            </a:p>
          </p:txBody>
        </p:sp>
      </p:grpSp>
      <p:grpSp>
        <p:nvGrpSpPr>
          <p:cNvPr id="58373" name="Group 59"/>
          <p:cNvGrpSpPr>
            <a:grpSpLocks/>
          </p:cNvGrpSpPr>
          <p:nvPr/>
        </p:nvGrpSpPr>
        <p:grpSpPr bwMode="auto">
          <a:xfrm>
            <a:off x="1277938" y="4776788"/>
            <a:ext cx="1531937" cy="1028700"/>
            <a:chOff x="2069810" y="3446860"/>
            <a:chExt cx="1061575" cy="439340"/>
          </a:xfrm>
        </p:grpSpPr>
        <p:sp>
          <p:nvSpPr>
            <p:cNvPr id="326" name="Oval 325"/>
            <p:cNvSpPr/>
            <p:nvPr/>
          </p:nvSpPr>
          <p:spPr bwMode="auto">
            <a:xfrm>
              <a:off x="2185318" y="3475336"/>
              <a:ext cx="820658"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8421" name="TextBox 101"/>
            <p:cNvSpPr txBox="1">
              <a:spLocks noChangeArrowheads="1"/>
            </p:cNvSpPr>
            <p:nvPr/>
          </p:nvSpPr>
          <p:spPr bwMode="auto">
            <a:xfrm>
              <a:off x="2069810" y="3446860"/>
              <a:ext cx="1061575" cy="40726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E</a:t>
              </a:r>
            </a:p>
            <a:p>
              <a:pPr algn="ctr"/>
              <a:r>
                <a:rPr lang="en-US" sz="1400">
                  <a:latin typeface="Gill Sans MT" charset="0"/>
                  <a:ea typeface="Courier" charset="0"/>
                  <a:cs typeface="Courier" charset="0"/>
                </a:rPr>
                <a:t>7_1 +</a:t>
              </a:r>
            </a:p>
            <a:p>
              <a:pPr algn="ctr"/>
              <a:r>
                <a:rPr lang="en-US" sz="1400">
                  <a:latin typeface="Gill Sans MT" charset="0"/>
                  <a:ea typeface="Courier" charset="0"/>
                  <a:cs typeface="Courier" charset="0"/>
                </a:rPr>
                <a:t>8_1 +</a:t>
              </a:r>
            </a:p>
            <a:p>
              <a:pPr algn="ctr"/>
              <a:r>
                <a:rPr lang="en-US" sz="1400">
                  <a:latin typeface="Gill Sans MT" charset="0"/>
                  <a:ea typeface="Courier" charset="0"/>
                  <a:cs typeface="Courier" charset="0"/>
                </a:rPr>
                <a:t>9_1 +</a:t>
              </a:r>
            </a:p>
          </p:txBody>
        </p:sp>
      </p:grpSp>
      <p:grpSp>
        <p:nvGrpSpPr>
          <p:cNvPr id="58374" name="Group 58"/>
          <p:cNvGrpSpPr>
            <a:grpSpLocks/>
          </p:cNvGrpSpPr>
          <p:nvPr/>
        </p:nvGrpSpPr>
        <p:grpSpPr bwMode="auto">
          <a:xfrm>
            <a:off x="4397375" y="990600"/>
            <a:ext cx="1530350" cy="1028700"/>
            <a:chOff x="3662825" y="3523060"/>
            <a:chExt cx="1061575" cy="439340"/>
          </a:xfrm>
        </p:grpSpPr>
        <p:sp>
          <p:nvSpPr>
            <p:cNvPr id="328" name="Oval 327"/>
            <p:cNvSpPr/>
            <p:nvPr/>
          </p:nvSpPr>
          <p:spPr bwMode="auto">
            <a:xfrm>
              <a:off x="3777352" y="3551536"/>
              <a:ext cx="821509"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8419" name="TextBox 101"/>
            <p:cNvSpPr txBox="1">
              <a:spLocks noChangeArrowheads="1"/>
            </p:cNvSpPr>
            <p:nvPr/>
          </p:nvSpPr>
          <p:spPr bwMode="auto">
            <a:xfrm>
              <a:off x="3662825" y="3523060"/>
              <a:ext cx="1061575" cy="40726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F</a:t>
              </a:r>
            </a:p>
            <a:p>
              <a:pPr algn="ctr"/>
              <a:r>
                <a:rPr lang="en-US" sz="1400">
                  <a:latin typeface="Gill Sans MT" charset="0"/>
                  <a:ea typeface="Courier" charset="0"/>
                  <a:cs typeface="Courier" charset="0"/>
                </a:rPr>
                <a:t>7_2 -</a:t>
              </a:r>
            </a:p>
            <a:p>
              <a:pPr algn="ctr"/>
              <a:r>
                <a:rPr lang="en-US" sz="1400">
                  <a:latin typeface="Gill Sans MT" charset="0"/>
                  <a:ea typeface="Courier" charset="0"/>
                  <a:cs typeface="Courier" charset="0"/>
                </a:rPr>
                <a:t>8_2 -</a:t>
              </a:r>
            </a:p>
            <a:p>
              <a:pPr algn="ctr"/>
              <a:r>
                <a:rPr lang="en-US" sz="1400">
                  <a:latin typeface="Gill Sans MT" charset="0"/>
                  <a:ea typeface="Courier" charset="0"/>
                  <a:cs typeface="Courier" charset="0"/>
                </a:rPr>
                <a:t>9_2 -</a:t>
              </a:r>
            </a:p>
          </p:txBody>
        </p:sp>
      </p:grpSp>
      <p:cxnSp>
        <p:nvCxnSpPr>
          <p:cNvPr id="344" name="Straight Arrow Connector 343"/>
          <p:cNvCxnSpPr/>
          <p:nvPr/>
        </p:nvCxnSpPr>
        <p:spPr bwMode="auto">
          <a:xfrm flipV="1">
            <a:off x="4137025" y="2390775"/>
            <a:ext cx="481013"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45" name="Straight Arrow Connector 344"/>
          <p:cNvCxnSpPr/>
          <p:nvPr/>
        </p:nvCxnSpPr>
        <p:spPr bwMode="auto">
          <a:xfrm>
            <a:off x="2673350" y="2390775"/>
            <a:ext cx="485775" cy="468313"/>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grpSp>
        <p:nvGrpSpPr>
          <p:cNvPr id="58377" name="Group 61"/>
          <p:cNvGrpSpPr>
            <a:grpSpLocks/>
          </p:cNvGrpSpPr>
          <p:nvPr/>
        </p:nvGrpSpPr>
        <p:grpSpPr bwMode="auto">
          <a:xfrm>
            <a:off x="381000" y="2994025"/>
            <a:ext cx="1531938" cy="1031875"/>
            <a:chOff x="1524000" y="2761060"/>
            <a:chExt cx="1061575" cy="441484"/>
          </a:xfrm>
        </p:grpSpPr>
        <p:sp>
          <p:nvSpPr>
            <p:cNvPr id="352" name="Oval 351"/>
            <p:cNvSpPr/>
            <p:nvPr/>
          </p:nvSpPr>
          <p:spPr bwMode="auto">
            <a:xfrm>
              <a:off x="1639508" y="2790945"/>
              <a:ext cx="820658" cy="411599"/>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8417" name="TextBox 101"/>
            <p:cNvSpPr txBox="1">
              <a:spLocks noChangeArrowheads="1"/>
            </p:cNvSpPr>
            <p:nvPr/>
          </p:nvSpPr>
          <p:spPr bwMode="auto">
            <a:xfrm>
              <a:off x="1524000"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a:t>
              </a:r>
            </a:p>
            <a:p>
              <a:pPr algn="ctr"/>
              <a:r>
                <a:rPr lang="en-US" sz="1400">
                  <a:latin typeface="Gill Sans MT" charset="0"/>
                  <a:ea typeface="Courier" charset="0"/>
                  <a:cs typeface="Courier" charset="0"/>
                </a:rPr>
                <a:t>4_1 +</a:t>
              </a:r>
            </a:p>
            <a:p>
              <a:pPr algn="ctr"/>
              <a:r>
                <a:rPr lang="en-US" sz="1400">
                  <a:latin typeface="Gill Sans MT" charset="0"/>
                  <a:ea typeface="Courier" charset="0"/>
                  <a:cs typeface="Courier" charset="0"/>
                </a:rPr>
                <a:t>5_1 +</a:t>
              </a:r>
            </a:p>
            <a:p>
              <a:pPr algn="ctr"/>
              <a:r>
                <a:rPr lang="en-US" sz="1400">
                  <a:latin typeface="Gill Sans MT" charset="0"/>
                  <a:ea typeface="Courier" charset="0"/>
                  <a:cs typeface="Courier" charset="0"/>
                </a:rPr>
                <a:t>6_1 +</a:t>
              </a:r>
            </a:p>
          </p:txBody>
        </p:sp>
      </p:grpSp>
      <p:grpSp>
        <p:nvGrpSpPr>
          <p:cNvPr id="58378" name="Group 40"/>
          <p:cNvGrpSpPr>
            <a:grpSpLocks/>
          </p:cNvGrpSpPr>
          <p:nvPr/>
        </p:nvGrpSpPr>
        <p:grpSpPr bwMode="auto">
          <a:xfrm>
            <a:off x="2859088" y="3302000"/>
            <a:ext cx="1528762" cy="307975"/>
            <a:chOff x="2934653" y="3298152"/>
            <a:chExt cx="1530078" cy="307778"/>
          </a:xfrm>
        </p:grpSpPr>
        <p:sp>
          <p:nvSpPr>
            <p:cNvPr id="354" name="Oval 353"/>
            <p:cNvSpPr/>
            <p:nvPr/>
          </p:nvSpPr>
          <p:spPr bwMode="auto">
            <a:xfrm>
              <a:off x="3099895" y="3367957"/>
              <a:ext cx="1183705" cy="237973"/>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8415" name="TextBox 101"/>
            <p:cNvSpPr txBox="1">
              <a:spLocks noChangeArrowheads="1"/>
            </p:cNvSpPr>
            <p:nvPr/>
          </p:nvSpPr>
          <p:spPr bwMode="auto">
            <a:xfrm>
              <a:off x="2934653" y="3298152"/>
              <a:ext cx="1530078" cy="30777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R: 50bp</a:t>
              </a:r>
            </a:p>
          </p:txBody>
        </p:sp>
      </p:grpSp>
      <p:grpSp>
        <p:nvGrpSpPr>
          <p:cNvPr id="58379" name="Group 51"/>
          <p:cNvGrpSpPr>
            <a:grpSpLocks/>
          </p:cNvGrpSpPr>
          <p:nvPr/>
        </p:nvGrpSpPr>
        <p:grpSpPr bwMode="auto">
          <a:xfrm>
            <a:off x="4873625" y="3124200"/>
            <a:ext cx="1530350" cy="307975"/>
            <a:chOff x="4642209" y="5872484"/>
            <a:chExt cx="673357" cy="326704"/>
          </a:xfrm>
        </p:grpSpPr>
        <p:sp>
          <p:nvSpPr>
            <p:cNvPr id="356" name="Oval 355"/>
            <p:cNvSpPr/>
            <p:nvPr/>
          </p:nvSpPr>
          <p:spPr bwMode="auto">
            <a:xfrm>
              <a:off x="4714853" y="5894377"/>
              <a:ext cx="521083" cy="30481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8413" name="TextBox 101"/>
            <p:cNvSpPr txBox="1">
              <a:spLocks noChangeArrowheads="1"/>
            </p:cNvSpPr>
            <p:nvPr/>
          </p:nvSpPr>
          <p:spPr bwMode="auto">
            <a:xfrm>
              <a:off x="4642209" y="5872484"/>
              <a:ext cx="673357" cy="32670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S:50bp</a:t>
              </a:r>
            </a:p>
          </p:txBody>
        </p:sp>
      </p:grpSp>
      <p:grpSp>
        <p:nvGrpSpPr>
          <p:cNvPr id="58380" name="Group 62"/>
          <p:cNvGrpSpPr>
            <a:grpSpLocks/>
          </p:cNvGrpSpPr>
          <p:nvPr/>
        </p:nvGrpSpPr>
        <p:grpSpPr bwMode="auto">
          <a:xfrm>
            <a:off x="6891338" y="1384300"/>
            <a:ext cx="1533525" cy="1033463"/>
            <a:chOff x="5720225" y="2761060"/>
            <a:chExt cx="1061575" cy="441484"/>
          </a:xfrm>
        </p:grpSpPr>
        <p:sp>
          <p:nvSpPr>
            <p:cNvPr id="358" name="Oval 357"/>
            <p:cNvSpPr/>
            <p:nvPr/>
          </p:nvSpPr>
          <p:spPr bwMode="auto">
            <a:xfrm>
              <a:off x="5833415" y="2790899"/>
              <a:ext cx="820908" cy="411645"/>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8411" name="TextBox 101"/>
            <p:cNvSpPr txBox="1">
              <a:spLocks noChangeArrowheads="1"/>
            </p:cNvSpPr>
            <p:nvPr/>
          </p:nvSpPr>
          <p:spPr bwMode="auto">
            <a:xfrm>
              <a:off x="5720225"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D</a:t>
              </a:r>
            </a:p>
            <a:p>
              <a:pPr algn="ctr"/>
              <a:r>
                <a:rPr lang="en-US" sz="1400">
                  <a:latin typeface="Gill Sans MT" charset="0"/>
                  <a:ea typeface="Courier" charset="0"/>
                  <a:cs typeface="Courier" charset="0"/>
                </a:rPr>
                <a:t>4_2 -</a:t>
              </a:r>
            </a:p>
            <a:p>
              <a:pPr algn="ctr"/>
              <a:r>
                <a:rPr lang="en-US" sz="1400">
                  <a:latin typeface="Gill Sans MT" charset="0"/>
                  <a:ea typeface="Courier" charset="0"/>
                  <a:cs typeface="Courier" charset="0"/>
                </a:rPr>
                <a:t>5_2 -</a:t>
              </a:r>
            </a:p>
            <a:p>
              <a:pPr algn="ctr"/>
              <a:r>
                <a:rPr lang="en-US" sz="1400">
                  <a:latin typeface="Gill Sans MT" charset="0"/>
                  <a:ea typeface="Courier" charset="0"/>
                  <a:cs typeface="Courier" charset="0"/>
                </a:rPr>
                <a:t>6_2 -</a:t>
              </a:r>
            </a:p>
          </p:txBody>
        </p:sp>
      </p:grpSp>
      <p:cxnSp>
        <p:nvCxnSpPr>
          <p:cNvPr id="363" name="Straight Arrow Connector 362"/>
          <p:cNvCxnSpPr/>
          <p:nvPr/>
        </p:nvCxnSpPr>
        <p:spPr bwMode="auto">
          <a:xfrm>
            <a:off x="2057400" y="3495675"/>
            <a:ext cx="549275" cy="28575"/>
          </a:xfrm>
          <a:prstGeom prst="straightConnector1">
            <a:avLst/>
          </a:prstGeom>
          <a:ln w="38100" cmpd="sng">
            <a:solidFill>
              <a:schemeClr val="accent1"/>
            </a:solidFill>
            <a:tailEnd type="triangle"/>
          </a:ln>
        </p:spPr>
        <p:style>
          <a:lnRef idx="1">
            <a:schemeClr val="accent2"/>
          </a:lnRef>
          <a:fillRef idx="3">
            <a:schemeClr val="accent2"/>
          </a:fillRef>
          <a:effectRef idx="2">
            <a:schemeClr val="accent2"/>
          </a:effectRef>
          <a:fontRef idx="minor">
            <a:schemeClr val="lt1"/>
          </a:fontRef>
        </p:style>
      </p:cxnSp>
      <p:cxnSp>
        <p:nvCxnSpPr>
          <p:cNvPr id="364" name="Straight Arrow Connector 363"/>
          <p:cNvCxnSpPr/>
          <p:nvPr/>
        </p:nvCxnSpPr>
        <p:spPr bwMode="auto">
          <a:xfrm>
            <a:off x="4356100" y="3495675"/>
            <a:ext cx="550863" cy="28575"/>
          </a:xfrm>
          <a:prstGeom prst="straightConnector1">
            <a:avLst/>
          </a:prstGeom>
          <a:ln w="38100" cmpd="sng">
            <a:tailEnd type="triangle"/>
          </a:ln>
        </p:spPr>
        <p:style>
          <a:lnRef idx="2">
            <a:schemeClr val="accent3"/>
          </a:lnRef>
          <a:fillRef idx="0">
            <a:schemeClr val="accent3"/>
          </a:fillRef>
          <a:effectRef idx="1">
            <a:schemeClr val="accent3"/>
          </a:effectRef>
          <a:fontRef idx="minor">
            <a:schemeClr val="tx1"/>
          </a:fontRef>
        </p:style>
      </p:cxnSp>
      <p:cxnSp>
        <p:nvCxnSpPr>
          <p:cNvPr id="367" name="Straight Arrow Connector 366"/>
          <p:cNvCxnSpPr/>
          <p:nvPr/>
        </p:nvCxnSpPr>
        <p:spPr bwMode="auto">
          <a:xfrm flipV="1">
            <a:off x="2498725" y="3992563"/>
            <a:ext cx="485775" cy="465137"/>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368" name="Straight Arrow Connector 367"/>
          <p:cNvCxnSpPr/>
          <p:nvPr/>
        </p:nvCxnSpPr>
        <p:spPr bwMode="auto">
          <a:xfrm>
            <a:off x="6291263" y="4230688"/>
            <a:ext cx="484187"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bwMode="auto">
          <a:xfrm flipV="1">
            <a:off x="6335713" y="2417763"/>
            <a:ext cx="482600" cy="468312"/>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sp>
        <p:nvSpPr>
          <p:cNvPr id="58386" name="TextBox 42"/>
          <p:cNvSpPr txBox="1">
            <a:spLocks noChangeArrowheads="1"/>
          </p:cNvSpPr>
          <p:nvPr/>
        </p:nvSpPr>
        <p:spPr bwMode="auto">
          <a:xfrm>
            <a:off x="3140075" y="6248400"/>
            <a:ext cx="2352675" cy="369888"/>
          </a:xfrm>
          <a:prstGeom prst="rect">
            <a:avLst/>
          </a:prstGeom>
          <a:noFill/>
          <a:ln w="9525">
            <a:noFill/>
            <a:miter lim="800000"/>
            <a:headEnd/>
            <a:tailEnd/>
          </a:ln>
        </p:spPr>
        <p:txBody>
          <a:bodyPr wrap="none">
            <a:prstTxWarp prst="textNoShape">
              <a:avLst/>
            </a:prstTxWarp>
            <a:spAutoFit/>
          </a:bodyPr>
          <a:lstStyle/>
          <a:p>
            <a:r>
              <a:rPr lang="en-US"/>
              <a:t>Step 5: Split Repeats</a:t>
            </a:r>
          </a:p>
        </p:txBody>
      </p:sp>
      <p:cxnSp>
        <p:nvCxnSpPr>
          <p:cNvPr id="37" name="Curved Connector 36"/>
          <p:cNvCxnSpPr>
            <a:stCxn id="317" idx="6"/>
            <a:endCxn id="58409" idx="0"/>
          </p:cNvCxnSpPr>
          <p:nvPr/>
        </p:nvCxnSpPr>
        <p:spPr>
          <a:xfrm>
            <a:off x="2646363" y="1770063"/>
            <a:ext cx="1009650" cy="1125537"/>
          </a:xfrm>
          <a:prstGeom prst="curvedConnector2">
            <a:avLst/>
          </a:prstGeom>
          <a:ln>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352" idx="7"/>
            <a:endCxn id="354" idx="1"/>
          </p:cNvCxnSpPr>
          <p:nvPr/>
        </p:nvCxnSpPr>
        <p:spPr>
          <a:xfrm rot="16200000" flipH="1">
            <a:off x="2277269" y="2486819"/>
            <a:ext cx="201612" cy="1638300"/>
          </a:xfrm>
          <a:prstGeom prst="curvedConnector3">
            <a:avLst>
              <a:gd name="adj1" fmla="val -182947"/>
            </a:avLst>
          </a:prstGeom>
          <a:ln>
            <a:solidFill>
              <a:schemeClr val="accent2"/>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326" idx="7"/>
            <a:endCxn id="56" idx="4"/>
          </p:cNvCxnSpPr>
          <p:nvPr/>
        </p:nvCxnSpPr>
        <p:spPr>
          <a:xfrm rot="5400000" flipH="1" flipV="1">
            <a:off x="2578894" y="3915569"/>
            <a:ext cx="946150" cy="1192212"/>
          </a:xfrm>
          <a:prstGeom prst="curvedConnector3">
            <a:avLst>
              <a:gd name="adj1" fmla="val 50000"/>
            </a:avLst>
          </a:prstGeom>
          <a:ln>
            <a:solidFill>
              <a:srgbClr val="660066"/>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sp>
        <p:nvSpPr>
          <p:cNvPr id="58390" name="TextBox 57"/>
          <p:cNvSpPr txBox="1">
            <a:spLocks noChangeArrowheads="1"/>
          </p:cNvSpPr>
          <p:nvPr/>
        </p:nvSpPr>
        <p:spPr bwMode="auto">
          <a:xfrm>
            <a:off x="5867400" y="5573713"/>
            <a:ext cx="1346200" cy="369887"/>
          </a:xfrm>
          <a:prstGeom prst="rect">
            <a:avLst/>
          </a:prstGeom>
          <a:noFill/>
          <a:ln w="9525">
            <a:noFill/>
            <a:miter lim="800000"/>
            <a:headEnd/>
            <a:tailEnd/>
          </a:ln>
        </p:spPr>
        <p:txBody>
          <a:bodyPr wrap="none">
            <a:prstTxWarp prst="textNoShape">
              <a:avLst/>
            </a:prstTxWarp>
            <a:spAutoFit/>
          </a:bodyPr>
          <a:lstStyle/>
          <a:p>
            <a:r>
              <a:rPr lang="en-US"/>
              <a:t>+/-3x100bp</a:t>
            </a:r>
          </a:p>
        </p:txBody>
      </p:sp>
      <p:sp>
        <p:nvSpPr>
          <p:cNvPr id="58391" name="TextBox 61"/>
          <p:cNvSpPr txBox="1">
            <a:spLocks noChangeArrowheads="1"/>
          </p:cNvSpPr>
          <p:nvPr/>
        </p:nvSpPr>
        <p:spPr bwMode="auto">
          <a:xfrm>
            <a:off x="5791200" y="1916113"/>
            <a:ext cx="1346200" cy="369887"/>
          </a:xfrm>
          <a:prstGeom prst="rect">
            <a:avLst/>
          </a:prstGeom>
          <a:noFill/>
          <a:ln w="9525">
            <a:noFill/>
            <a:miter lim="800000"/>
            <a:headEnd/>
            <a:tailEnd/>
          </a:ln>
        </p:spPr>
        <p:txBody>
          <a:bodyPr wrap="none">
            <a:prstTxWarp prst="textNoShape">
              <a:avLst/>
            </a:prstTxWarp>
            <a:spAutoFit/>
          </a:bodyPr>
          <a:lstStyle/>
          <a:p>
            <a:r>
              <a:rPr lang="en-US"/>
              <a:t>+/-3x100bp</a:t>
            </a:r>
          </a:p>
        </p:txBody>
      </p:sp>
      <p:sp>
        <p:nvSpPr>
          <p:cNvPr id="58392" name="TextBox 66"/>
          <p:cNvSpPr txBox="1">
            <a:spLocks noChangeArrowheads="1"/>
          </p:cNvSpPr>
          <p:nvPr/>
        </p:nvSpPr>
        <p:spPr bwMode="auto">
          <a:xfrm>
            <a:off x="2590800" y="4572000"/>
            <a:ext cx="1217613" cy="369888"/>
          </a:xfrm>
          <a:prstGeom prst="rect">
            <a:avLst/>
          </a:prstGeom>
          <a:noFill/>
          <a:ln w="9525">
            <a:noFill/>
            <a:miter lim="800000"/>
            <a:headEnd/>
            <a:tailEnd/>
          </a:ln>
        </p:spPr>
        <p:txBody>
          <a:bodyPr wrap="none">
            <a:prstTxWarp prst="textNoShape">
              <a:avLst/>
            </a:prstTxWarp>
            <a:spAutoFit/>
          </a:bodyPr>
          <a:lstStyle/>
          <a:p>
            <a:r>
              <a:rPr lang="en-US"/>
              <a:t>+/-3x50bp</a:t>
            </a:r>
          </a:p>
        </p:txBody>
      </p:sp>
      <p:sp>
        <p:nvSpPr>
          <p:cNvPr id="48" name="Right Arrow 47"/>
          <p:cNvSpPr/>
          <p:nvPr/>
        </p:nvSpPr>
        <p:spPr>
          <a:xfrm>
            <a:off x="5003800" y="1447800"/>
            <a:ext cx="787400" cy="1027113"/>
          </a:xfrm>
          <a:prstGeom prst="rightArrow">
            <a:avLst/>
          </a:prstGeom>
          <a:solidFill>
            <a:srgbClr val="DA32F9"/>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ERF</a:t>
            </a:r>
          </a:p>
          <a:p>
            <a:pPr algn="ctr">
              <a:defRPr/>
            </a:pPr>
            <a:r>
              <a:rPr lang="en-US" dirty="0">
                <a:solidFill>
                  <a:schemeClr val="tx1"/>
                </a:solidFill>
              </a:rPr>
              <a:t>50</a:t>
            </a:r>
          </a:p>
        </p:txBody>
      </p:sp>
      <p:sp>
        <p:nvSpPr>
          <p:cNvPr id="54" name="Right Arrow 53"/>
          <p:cNvSpPr/>
          <p:nvPr/>
        </p:nvSpPr>
        <p:spPr>
          <a:xfrm>
            <a:off x="7485063" y="1905000"/>
            <a:ext cx="1125537" cy="1027113"/>
          </a:xfrm>
          <a:prstGeom prst="rightArrow">
            <a:avLst/>
          </a:prstGeom>
          <a:solidFill>
            <a:srgbClr val="F6D634"/>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CRSB</a:t>
            </a:r>
          </a:p>
          <a:p>
            <a:pPr algn="ctr">
              <a:defRPr/>
            </a:pPr>
            <a:r>
              <a:rPr lang="en-US" dirty="0">
                <a:solidFill>
                  <a:schemeClr val="tx1"/>
                </a:solidFill>
              </a:rPr>
              <a:t>100</a:t>
            </a:r>
          </a:p>
        </p:txBody>
      </p:sp>
      <p:sp>
        <p:nvSpPr>
          <p:cNvPr id="50" name="Right Arrow 49"/>
          <p:cNvSpPr/>
          <p:nvPr/>
        </p:nvSpPr>
        <p:spPr>
          <a:xfrm>
            <a:off x="7602538" y="5373688"/>
            <a:ext cx="1084262" cy="102711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ARSB</a:t>
            </a:r>
          </a:p>
          <a:p>
            <a:pPr algn="ctr">
              <a:defRPr/>
            </a:pPr>
            <a:r>
              <a:rPr lang="en-US" dirty="0">
                <a:solidFill>
                  <a:schemeClr val="tx1"/>
                </a:solidFill>
              </a:rPr>
              <a:t>100</a:t>
            </a:r>
          </a:p>
        </p:txBody>
      </p:sp>
      <p:cxnSp>
        <p:nvCxnSpPr>
          <p:cNvPr id="47" name="Curved Connector 46"/>
          <p:cNvCxnSpPr>
            <a:stCxn id="354" idx="7"/>
            <a:endCxn id="356" idx="1"/>
          </p:cNvCxnSpPr>
          <p:nvPr/>
        </p:nvCxnSpPr>
        <p:spPr>
          <a:xfrm rot="5400000" flipH="1" flipV="1">
            <a:off x="4513263" y="2708275"/>
            <a:ext cx="219075" cy="1177925"/>
          </a:xfrm>
          <a:prstGeom prst="curvedConnector3">
            <a:avLst>
              <a:gd name="adj1" fmla="val 223146"/>
            </a:avLst>
          </a:prstGeom>
          <a:ln>
            <a:solidFill>
              <a:schemeClr val="accent2"/>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52" name="Curved Connector 51"/>
          <p:cNvCxnSpPr>
            <a:stCxn id="356" idx="7"/>
          </p:cNvCxnSpPr>
          <p:nvPr/>
        </p:nvCxnSpPr>
        <p:spPr>
          <a:xfrm rot="5400000" flipH="1" flipV="1">
            <a:off x="6068219" y="2042319"/>
            <a:ext cx="1127125" cy="1163637"/>
          </a:xfrm>
          <a:prstGeom prst="curvedConnector2">
            <a:avLst/>
          </a:prstGeom>
          <a:ln>
            <a:solidFill>
              <a:schemeClr val="accent2"/>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61" name="Curved Connector 36"/>
          <p:cNvCxnSpPr>
            <a:endCxn id="59" idx="3"/>
          </p:cNvCxnSpPr>
          <p:nvPr/>
        </p:nvCxnSpPr>
        <p:spPr>
          <a:xfrm>
            <a:off x="4238625" y="3144838"/>
            <a:ext cx="976313" cy="701675"/>
          </a:xfrm>
          <a:prstGeom prst="curvedConnector4">
            <a:avLst>
              <a:gd name="adj1" fmla="val 41122"/>
              <a:gd name="adj2" fmla="val 132543"/>
            </a:avLst>
          </a:prstGeom>
          <a:ln>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66" name="Curved Connector 36"/>
          <p:cNvCxnSpPr>
            <a:stCxn id="59" idx="5"/>
            <a:endCxn id="271" idx="2"/>
          </p:cNvCxnSpPr>
          <p:nvPr/>
        </p:nvCxnSpPr>
        <p:spPr>
          <a:xfrm rot="16200000" flipH="1">
            <a:off x="5803106" y="4096545"/>
            <a:ext cx="1616075" cy="1116012"/>
          </a:xfrm>
          <a:prstGeom prst="curvedConnector2">
            <a:avLst/>
          </a:prstGeom>
          <a:ln>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75" name="Curved Connector 74"/>
          <p:cNvCxnSpPr>
            <a:stCxn id="56" idx="6"/>
            <a:endCxn id="48" idx="1"/>
          </p:cNvCxnSpPr>
          <p:nvPr/>
        </p:nvCxnSpPr>
        <p:spPr>
          <a:xfrm flipV="1">
            <a:off x="4238625" y="1962150"/>
            <a:ext cx="765175" cy="1957388"/>
          </a:xfrm>
          <a:prstGeom prst="curvedConnector3">
            <a:avLst>
              <a:gd name="adj1" fmla="val 50000"/>
            </a:avLst>
          </a:prstGeom>
          <a:ln>
            <a:solidFill>
              <a:srgbClr val="660066"/>
            </a:solidFill>
            <a:prstDash val="sysDash"/>
            <a:headEnd type="arrow" w="lg" len="med"/>
            <a:tailEnd type="arrow" w="lg" len="med"/>
          </a:ln>
        </p:spPr>
        <p:style>
          <a:lnRef idx="2">
            <a:schemeClr val="accent1"/>
          </a:lnRef>
          <a:fillRef idx="0">
            <a:schemeClr val="accent1"/>
          </a:fillRef>
          <a:effectRef idx="1">
            <a:schemeClr val="accent1"/>
          </a:effectRef>
          <a:fontRef idx="minor">
            <a:schemeClr val="tx1"/>
          </a:fontRef>
        </p:style>
      </p:cxnSp>
      <p:grpSp>
        <p:nvGrpSpPr>
          <p:cNvPr id="58401" name="Group 40"/>
          <p:cNvGrpSpPr>
            <a:grpSpLocks/>
          </p:cNvGrpSpPr>
          <p:nvPr/>
        </p:nvGrpSpPr>
        <p:grpSpPr bwMode="auto">
          <a:xfrm>
            <a:off x="2890838" y="2895600"/>
            <a:ext cx="1528762" cy="307975"/>
            <a:chOff x="2934653" y="3298152"/>
            <a:chExt cx="1530078" cy="307778"/>
          </a:xfrm>
        </p:grpSpPr>
        <p:sp>
          <p:nvSpPr>
            <p:cNvPr id="51" name="Oval 50"/>
            <p:cNvSpPr/>
            <p:nvPr/>
          </p:nvSpPr>
          <p:spPr bwMode="auto">
            <a:xfrm>
              <a:off x="3099895" y="3367957"/>
              <a:ext cx="1183705" cy="237973"/>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8409" name="TextBox 101"/>
            <p:cNvSpPr txBox="1">
              <a:spLocks noChangeArrowheads="1"/>
            </p:cNvSpPr>
            <p:nvPr/>
          </p:nvSpPr>
          <p:spPr bwMode="auto">
            <a:xfrm>
              <a:off x="2934653" y="3298152"/>
              <a:ext cx="1530078" cy="30777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R: 50bp</a:t>
              </a:r>
            </a:p>
          </p:txBody>
        </p:sp>
      </p:grpSp>
      <p:grpSp>
        <p:nvGrpSpPr>
          <p:cNvPr id="58402" name="Group 40"/>
          <p:cNvGrpSpPr>
            <a:grpSpLocks/>
          </p:cNvGrpSpPr>
          <p:nvPr/>
        </p:nvGrpSpPr>
        <p:grpSpPr bwMode="auto">
          <a:xfrm>
            <a:off x="2890838" y="3730625"/>
            <a:ext cx="1528762" cy="307975"/>
            <a:chOff x="2934653" y="3298152"/>
            <a:chExt cx="1530078" cy="307778"/>
          </a:xfrm>
        </p:grpSpPr>
        <p:sp>
          <p:nvSpPr>
            <p:cNvPr id="56" name="Oval 55"/>
            <p:cNvSpPr/>
            <p:nvPr/>
          </p:nvSpPr>
          <p:spPr bwMode="auto">
            <a:xfrm>
              <a:off x="3099895" y="3367957"/>
              <a:ext cx="1183705" cy="237973"/>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8407" name="TextBox 101"/>
            <p:cNvSpPr txBox="1">
              <a:spLocks noChangeArrowheads="1"/>
            </p:cNvSpPr>
            <p:nvPr/>
          </p:nvSpPr>
          <p:spPr bwMode="auto">
            <a:xfrm>
              <a:off x="2934653" y="3298152"/>
              <a:ext cx="1530078" cy="30777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R: 50bp</a:t>
              </a:r>
            </a:p>
          </p:txBody>
        </p:sp>
      </p:grpSp>
      <p:grpSp>
        <p:nvGrpSpPr>
          <p:cNvPr id="58403" name="Group 51"/>
          <p:cNvGrpSpPr>
            <a:grpSpLocks/>
          </p:cNvGrpSpPr>
          <p:nvPr/>
        </p:nvGrpSpPr>
        <p:grpSpPr bwMode="auto">
          <a:xfrm>
            <a:off x="4876800" y="3581400"/>
            <a:ext cx="1530350" cy="307975"/>
            <a:chOff x="4642209" y="5872484"/>
            <a:chExt cx="673357" cy="326704"/>
          </a:xfrm>
        </p:grpSpPr>
        <p:sp>
          <p:nvSpPr>
            <p:cNvPr id="59" name="Oval 58"/>
            <p:cNvSpPr/>
            <p:nvPr/>
          </p:nvSpPr>
          <p:spPr bwMode="auto">
            <a:xfrm>
              <a:off x="4714853" y="5894377"/>
              <a:ext cx="521083" cy="30481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8405" name="TextBox 101"/>
            <p:cNvSpPr txBox="1">
              <a:spLocks noChangeArrowheads="1"/>
            </p:cNvSpPr>
            <p:nvPr/>
          </p:nvSpPr>
          <p:spPr bwMode="auto">
            <a:xfrm>
              <a:off x="4642209" y="5872484"/>
              <a:ext cx="673357" cy="32670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S:50bp</a:t>
              </a:r>
            </a:p>
          </p:txBody>
        </p:sp>
      </p:gr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z="4000" smtClean="0"/>
              <a:t>Scaffolding</a:t>
            </a:r>
          </a:p>
        </p:txBody>
      </p:sp>
      <p:grpSp>
        <p:nvGrpSpPr>
          <p:cNvPr id="59395" name="Group 57"/>
          <p:cNvGrpSpPr>
            <a:grpSpLocks/>
          </p:cNvGrpSpPr>
          <p:nvPr/>
        </p:nvGrpSpPr>
        <p:grpSpPr bwMode="auto">
          <a:xfrm>
            <a:off x="7154863" y="1028700"/>
            <a:ext cx="1531937" cy="1028700"/>
            <a:chOff x="3815225" y="2004536"/>
            <a:chExt cx="1061575" cy="439342"/>
          </a:xfrm>
        </p:grpSpPr>
        <p:sp>
          <p:nvSpPr>
            <p:cNvPr id="271" name="Oval 270"/>
            <p:cNvSpPr/>
            <p:nvPr/>
          </p:nvSpPr>
          <p:spPr bwMode="auto">
            <a:xfrm>
              <a:off x="3930733" y="2033012"/>
              <a:ext cx="820658" cy="41086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9436" name="TextBox 101"/>
            <p:cNvSpPr txBox="1">
              <a:spLocks noChangeArrowheads="1"/>
            </p:cNvSpPr>
            <p:nvPr/>
          </p:nvSpPr>
          <p:spPr bwMode="auto">
            <a:xfrm>
              <a:off x="3815225" y="2004536"/>
              <a:ext cx="1061575" cy="407269"/>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B</a:t>
              </a:r>
            </a:p>
            <a:p>
              <a:pPr algn="ctr"/>
              <a:r>
                <a:rPr lang="en-US" sz="1400">
                  <a:latin typeface="Gill Sans MT" charset="0"/>
                  <a:ea typeface="Courier" charset="0"/>
                  <a:cs typeface="Courier" charset="0"/>
                </a:rPr>
                <a:t>1_2 -</a:t>
              </a:r>
            </a:p>
            <a:p>
              <a:pPr algn="ctr"/>
              <a:r>
                <a:rPr lang="en-US" sz="1400">
                  <a:latin typeface="Gill Sans MT" charset="0"/>
                  <a:ea typeface="Courier" charset="0"/>
                  <a:cs typeface="Courier" charset="0"/>
                </a:rPr>
                <a:t>2_2 -</a:t>
              </a:r>
            </a:p>
            <a:p>
              <a:pPr algn="ctr"/>
              <a:r>
                <a:rPr lang="en-US" sz="1400">
                  <a:latin typeface="Gill Sans MT" charset="0"/>
                  <a:ea typeface="Courier" charset="0"/>
                  <a:cs typeface="Courier" charset="0"/>
                </a:rPr>
                <a:t>3_2 -</a:t>
              </a:r>
            </a:p>
          </p:txBody>
        </p:sp>
      </p:grpSp>
      <p:grpSp>
        <p:nvGrpSpPr>
          <p:cNvPr id="59396" name="Group 60"/>
          <p:cNvGrpSpPr>
            <a:grpSpLocks/>
          </p:cNvGrpSpPr>
          <p:nvPr/>
        </p:nvGrpSpPr>
        <p:grpSpPr bwMode="auto">
          <a:xfrm>
            <a:off x="457200" y="942975"/>
            <a:ext cx="1531938" cy="1025525"/>
            <a:chOff x="2069810" y="2004536"/>
            <a:chExt cx="1061575" cy="439342"/>
          </a:xfrm>
        </p:grpSpPr>
        <p:sp>
          <p:nvSpPr>
            <p:cNvPr id="317" name="Oval 316"/>
            <p:cNvSpPr/>
            <p:nvPr/>
          </p:nvSpPr>
          <p:spPr bwMode="auto">
            <a:xfrm>
              <a:off x="2185318" y="2033100"/>
              <a:ext cx="820658" cy="4107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9434" name="TextBox 101"/>
            <p:cNvSpPr txBox="1">
              <a:spLocks noChangeArrowheads="1"/>
            </p:cNvSpPr>
            <p:nvPr/>
          </p:nvSpPr>
          <p:spPr bwMode="auto">
            <a:xfrm>
              <a:off x="2069810" y="2004536"/>
              <a:ext cx="1061575" cy="408745"/>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A</a:t>
              </a:r>
            </a:p>
            <a:p>
              <a:pPr algn="ctr"/>
              <a:r>
                <a:rPr lang="en-US" sz="1400">
                  <a:latin typeface="Gill Sans MT" charset="0"/>
                  <a:ea typeface="Courier" charset="0"/>
                  <a:cs typeface="Courier" charset="0"/>
                </a:rPr>
                <a:t>1_1 +</a:t>
              </a:r>
            </a:p>
            <a:p>
              <a:pPr algn="ctr"/>
              <a:r>
                <a:rPr lang="en-US" sz="1400">
                  <a:latin typeface="Gill Sans MT" charset="0"/>
                  <a:ea typeface="Courier" charset="0"/>
                  <a:cs typeface="Courier" charset="0"/>
                </a:rPr>
                <a:t>2_1 +</a:t>
              </a:r>
            </a:p>
            <a:p>
              <a:pPr algn="ctr"/>
              <a:r>
                <a:rPr lang="en-US" sz="1400">
                  <a:latin typeface="Gill Sans MT" charset="0"/>
                  <a:ea typeface="Courier" charset="0"/>
                  <a:cs typeface="Courier" charset="0"/>
                </a:rPr>
                <a:t>3_1 +</a:t>
              </a:r>
            </a:p>
          </p:txBody>
        </p:sp>
      </p:grpSp>
      <p:grpSp>
        <p:nvGrpSpPr>
          <p:cNvPr id="59397" name="Group 59"/>
          <p:cNvGrpSpPr>
            <a:grpSpLocks/>
          </p:cNvGrpSpPr>
          <p:nvPr/>
        </p:nvGrpSpPr>
        <p:grpSpPr bwMode="auto">
          <a:xfrm>
            <a:off x="1365250" y="4875213"/>
            <a:ext cx="1531938" cy="1030287"/>
            <a:chOff x="2069810" y="3446860"/>
            <a:chExt cx="1061575" cy="439340"/>
          </a:xfrm>
        </p:grpSpPr>
        <p:sp>
          <p:nvSpPr>
            <p:cNvPr id="326" name="Oval 325"/>
            <p:cNvSpPr/>
            <p:nvPr/>
          </p:nvSpPr>
          <p:spPr bwMode="auto">
            <a:xfrm>
              <a:off x="2185318" y="3475292"/>
              <a:ext cx="820658" cy="410908"/>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9432" name="TextBox 101"/>
            <p:cNvSpPr txBox="1">
              <a:spLocks noChangeArrowheads="1"/>
            </p:cNvSpPr>
            <p:nvPr/>
          </p:nvSpPr>
          <p:spPr bwMode="auto">
            <a:xfrm>
              <a:off x="2069810" y="3446860"/>
              <a:ext cx="1061575" cy="40726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E</a:t>
              </a:r>
            </a:p>
            <a:p>
              <a:pPr algn="ctr"/>
              <a:r>
                <a:rPr lang="en-US" sz="1400">
                  <a:latin typeface="Gill Sans MT" charset="0"/>
                  <a:ea typeface="Courier" charset="0"/>
                  <a:cs typeface="Courier" charset="0"/>
                </a:rPr>
                <a:t>7_1 +</a:t>
              </a:r>
            </a:p>
            <a:p>
              <a:pPr algn="ctr"/>
              <a:r>
                <a:rPr lang="en-US" sz="1400">
                  <a:latin typeface="Gill Sans MT" charset="0"/>
                  <a:ea typeface="Courier" charset="0"/>
                  <a:cs typeface="Courier" charset="0"/>
                </a:rPr>
                <a:t>8_1 +</a:t>
              </a:r>
            </a:p>
            <a:p>
              <a:pPr algn="ctr"/>
              <a:r>
                <a:rPr lang="en-US" sz="1400">
                  <a:latin typeface="Gill Sans MT" charset="0"/>
                  <a:ea typeface="Courier" charset="0"/>
                  <a:cs typeface="Courier" charset="0"/>
                </a:rPr>
                <a:t>9_1 +</a:t>
              </a:r>
            </a:p>
          </p:txBody>
        </p:sp>
      </p:grpSp>
      <p:grpSp>
        <p:nvGrpSpPr>
          <p:cNvPr id="59398" name="Group 58"/>
          <p:cNvGrpSpPr>
            <a:grpSpLocks/>
          </p:cNvGrpSpPr>
          <p:nvPr/>
        </p:nvGrpSpPr>
        <p:grpSpPr bwMode="auto">
          <a:xfrm>
            <a:off x="6089650" y="4914900"/>
            <a:ext cx="1530350" cy="1028700"/>
            <a:chOff x="3662825" y="3523060"/>
            <a:chExt cx="1061575" cy="439340"/>
          </a:xfrm>
        </p:grpSpPr>
        <p:sp>
          <p:nvSpPr>
            <p:cNvPr id="328" name="Oval 327"/>
            <p:cNvSpPr/>
            <p:nvPr/>
          </p:nvSpPr>
          <p:spPr bwMode="auto">
            <a:xfrm>
              <a:off x="3777352" y="3551536"/>
              <a:ext cx="821509" cy="410864"/>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9430" name="TextBox 101"/>
            <p:cNvSpPr txBox="1">
              <a:spLocks noChangeArrowheads="1"/>
            </p:cNvSpPr>
            <p:nvPr/>
          </p:nvSpPr>
          <p:spPr bwMode="auto">
            <a:xfrm>
              <a:off x="3662825" y="3523060"/>
              <a:ext cx="1061575" cy="407267"/>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F</a:t>
              </a:r>
            </a:p>
            <a:p>
              <a:pPr algn="ctr"/>
              <a:r>
                <a:rPr lang="en-US" sz="1400">
                  <a:latin typeface="Gill Sans MT" charset="0"/>
                  <a:ea typeface="Courier" charset="0"/>
                  <a:cs typeface="Courier" charset="0"/>
                </a:rPr>
                <a:t>7_2 -</a:t>
              </a:r>
            </a:p>
            <a:p>
              <a:pPr algn="ctr"/>
              <a:r>
                <a:rPr lang="en-US" sz="1400">
                  <a:latin typeface="Gill Sans MT" charset="0"/>
                  <a:ea typeface="Courier" charset="0"/>
                  <a:cs typeface="Courier" charset="0"/>
                </a:rPr>
                <a:t>8_2 -</a:t>
              </a:r>
            </a:p>
            <a:p>
              <a:pPr algn="ctr"/>
              <a:r>
                <a:rPr lang="en-US" sz="1400">
                  <a:latin typeface="Gill Sans MT" charset="0"/>
                  <a:ea typeface="Courier" charset="0"/>
                  <a:cs typeface="Courier" charset="0"/>
                </a:rPr>
                <a:t>9_2 -</a:t>
              </a:r>
            </a:p>
          </p:txBody>
        </p:sp>
      </p:grpSp>
      <p:grpSp>
        <p:nvGrpSpPr>
          <p:cNvPr id="59399" name="Group 61"/>
          <p:cNvGrpSpPr>
            <a:grpSpLocks/>
          </p:cNvGrpSpPr>
          <p:nvPr/>
        </p:nvGrpSpPr>
        <p:grpSpPr bwMode="auto">
          <a:xfrm>
            <a:off x="381000" y="2743200"/>
            <a:ext cx="1531938" cy="1033463"/>
            <a:chOff x="1524000" y="2761060"/>
            <a:chExt cx="1061575" cy="441484"/>
          </a:xfrm>
        </p:grpSpPr>
        <p:sp>
          <p:nvSpPr>
            <p:cNvPr id="352" name="Oval 351"/>
            <p:cNvSpPr/>
            <p:nvPr/>
          </p:nvSpPr>
          <p:spPr bwMode="auto">
            <a:xfrm>
              <a:off x="1639508" y="2790899"/>
              <a:ext cx="820658" cy="411645"/>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9428" name="TextBox 101"/>
            <p:cNvSpPr txBox="1">
              <a:spLocks noChangeArrowheads="1"/>
            </p:cNvSpPr>
            <p:nvPr/>
          </p:nvSpPr>
          <p:spPr bwMode="auto">
            <a:xfrm>
              <a:off x="1524000"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C</a:t>
              </a:r>
            </a:p>
            <a:p>
              <a:pPr algn="ctr"/>
              <a:r>
                <a:rPr lang="en-US" sz="1400">
                  <a:latin typeface="Gill Sans MT" charset="0"/>
                  <a:ea typeface="Courier" charset="0"/>
                  <a:cs typeface="Courier" charset="0"/>
                </a:rPr>
                <a:t>4_1 +</a:t>
              </a:r>
            </a:p>
            <a:p>
              <a:pPr algn="ctr"/>
              <a:r>
                <a:rPr lang="en-US" sz="1400">
                  <a:latin typeface="Gill Sans MT" charset="0"/>
                  <a:ea typeface="Courier" charset="0"/>
                  <a:cs typeface="Courier" charset="0"/>
                </a:rPr>
                <a:t>5_1 +</a:t>
              </a:r>
            </a:p>
            <a:p>
              <a:pPr algn="ctr"/>
              <a:r>
                <a:rPr lang="en-US" sz="1400">
                  <a:latin typeface="Gill Sans MT" charset="0"/>
                  <a:ea typeface="Courier" charset="0"/>
                  <a:cs typeface="Courier" charset="0"/>
                </a:rPr>
                <a:t>6_1 +</a:t>
              </a:r>
            </a:p>
          </p:txBody>
        </p:sp>
      </p:grpSp>
      <p:grpSp>
        <p:nvGrpSpPr>
          <p:cNvPr id="59400" name="Group 40"/>
          <p:cNvGrpSpPr>
            <a:grpSpLocks/>
          </p:cNvGrpSpPr>
          <p:nvPr/>
        </p:nvGrpSpPr>
        <p:grpSpPr bwMode="auto">
          <a:xfrm>
            <a:off x="2590800" y="3273425"/>
            <a:ext cx="1530350" cy="307975"/>
            <a:chOff x="2934653" y="3298152"/>
            <a:chExt cx="1530078" cy="307778"/>
          </a:xfrm>
        </p:grpSpPr>
        <p:sp>
          <p:nvSpPr>
            <p:cNvPr id="354" name="Oval 353"/>
            <p:cNvSpPr/>
            <p:nvPr/>
          </p:nvSpPr>
          <p:spPr bwMode="auto">
            <a:xfrm>
              <a:off x="3099724" y="3367957"/>
              <a:ext cx="1184065" cy="237973"/>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9426" name="TextBox 101"/>
            <p:cNvSpPr txBox="1">
              <a:spLocks noChangeArrowheads="1"/>
            </p:cNvSpPr>
            <p:nvPr/>
          </p:nvSpPr>
          <p:spPr bwMode="auto">
            <a:xfrm>
              <a:off x="2934653" y="3298152"/>
              <a:ext cx="1530078" cy="30777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R_C: 50bp</a:t>
              </a:r>
            </a:p>
          </p:txBody>
        </p:sp>
      </p:grpSp>
      <p:grpSp>
        <p:nvGrpSpPr>
          <p:cNvPr id="59401" name="Group 51"/>
          <p:cNvGrpSpPr>
            <a:grpSpLocks/>
          </p:cNvGrpSpPr>
          <p:nvPr/>
        </p:nvGrpSpPr>
        <p:grpSpPr bwMode="auto">
          <a:xfrm>
            <a:off x="4695825" y="1371600"/>
            <a:ext cx="1530350" cy="307975"/>
            <a:chOff x="4642209" y="5872484"/>
            <a:chExt cx="673357" cy="326704"/>
          </a:xfrm>
        </p:grpSpPr>
        <p:sp>
          <p:nvSpPr>
            <p:cNvPr id="356" name="Oval 355"/>
            <p:cNvSpPr/>
            <p:nvPr/>
          </p:nvSpPr>
          <p:spPr bwMode="auto">
            <a:xfrm>
              <a:off x="4714853" y="5894377"/>
              <a:ext cx="521083" cy="30481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9424" name="TextBox 101"/>
            <p:cNvSpPr txBox="1">
              <a:spLocks noChangeArrowheads="1"/>
            </p:cNvSpPr>
            <p:nvPr/>
          </p:nvSpPr>
          <p:spPr bwMode="auto">
            <a:xfrm>
              <a:off x="4642209" y="5872484"/>
              <a:ext cx="673357" cy="32670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S_A:50bp</a:t>
              </a:r>
            </a:p>
          </p:txBody>
        </p:sp>
      </p:grpSp>
      <p:grpSp>
        <p:nvGrpSpPr>
          <p:cNvPr id="59402" name="Group 62"/>
          <p:cNvGrpSpPr>
            <a:grpSpLocks/>
          </p:cNvGrpSpPr>
          <p:nvPr/>
        </p:nvGrpSpPr>
        <p:grpSpPr bwMode="auto">
          <a:xfrm>
            <a:off x="7162800" y="3157538"/>
            <a:ext cx="1531938" cy="1033462"/>
            <a:chOff x="5720225" y="2761060"/>
            <a:chExt cx="1061575" cy="441484"/>
          </a:xfrm>
        </p:grpSpPr>
        <p:sp>
          <p:nvSpPr>
            <p:cNvPr id="358" name="Oval 357"/>
            <p:cNvSpPr/>
            <p:nvPr/>
          </p:nvSpPr>
          <p:spPr bwMode="auto">
            <a:xfrm>
              <a:off x="5832433" y="2790899"/>
              <a:ext cx="822858" cy="411645"/>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59422" name="TextBox 101"/>
            <p:cNvSpPr txBox="1">
              <a:spLocks noChangeArrowheads="1"/>
            </p:cNvSpPr>
            <p:nvPr/>
          </p:nvSpPr>
          <p:spPr bwMode="auto">
            <a:xfrm>
              <a:off x="5720225" y="2761060"/>
              <a:ext cx="1061575" cy="40778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D</a:t>
              </a:r>
            </a:p>
            <a:p>
              <a:pPr algn="ctr"/>
              <a:r>
                <a:rPr lang="en-US" sz="1400">
                  <a:latin typeface="Gill Sans MT" charset="0"/>
                  <a:ea typeface="Courier" charset="0"/>
                  <a:cs typeface="Courier" charset="0"/>
                </a:rPr>
                <a:t>4_2 -</a:t>
              </a:r>
            </a:p>
            <a:p>
              <a:pPr algn="ctr"/>
              <a:r>
                <a:rPr lang="en-US" sz="1400">
                  <a:latin typeface="Gill Sans MT" charset="0"/>
                  <a:ea typeface="Courier" charset="0"/>
                  <a:cs typeface="Courier" charset="0"/>
                </a:rPr>
                <a:t>5_2 -</a:t>
              </a:r>
            </a:p>
            <a:p>
              <a:pPr algn="ctr"/>
              <a:r>
                <a:rPr lang="en-US" sz="1400">
                  <a:latin typeface="Gill Sans MT" charset="0"/>
                  <a:ea typeface="Courier" charset="0"/>
                  <a:cs typeface="Courier" charset="0"/>
                </a:rPr>
                <a:t>6_2 -</a:t>
              </a:r>
            </a:p>
          </p:txBody>
        </p:sp>
      </p:grpSp>
      <p:cxnSp>
        <p:nvCxnSpPr>
          <p:cNvPr id="363" name="Straight Arrow Connector 362"/>
          <p:cNvCxnSpPr/>
          <p:nvPr/>
        </p:nvCxnSpPr>
        <p:spPr bwMode="auto">
          <a:xfrm>
            <a:off x="2057400" y="3398838"/>
            <a:ext cx="549275" cy="3016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64" name="Straight Arrow Connector 363"/>
          <p:cNvCxnSpPr/>
          <p:nvPr/>
        </p:nvCxnSpPr>
        <p:spPr bwMode="auto">
          <a:xfrm>
            <a:off x="4191000" y="3475038"/>
            <a:ext cx="549275" cy="3016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67" name="Straight Arrow Connector 366"/>
          <p:cNvCxnSpPr/>
          <p:nvPr/>
        </p:nvCxnSpPr>
        <p:spPr bwMode="auto">
          <a:xfrm flipV="1">
            <a:off x="2941638" y="5407025"/>
            <a:ext cx="728662" cy="0"/>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sp>
        <p:nvSpPr>
          <p:cNvPr id="59406" name="TextBox 42"/>
          <p:cNvSpPr txBox="1">
            <a:spLocks noChangeArrowheads="1"/>
          </p:cNvSpPr>
          <p:nvPr/>
        </p:nvSpPr>
        <p:spPr bwMode="auto">
          <a:xfrm>
            <a:off x="3140075" y="6248400"/>
            <a:ext cx="2339975" cy="369888"/>
          </a:xfrm>
          <a:prstGeom prst="rect">
            <a:avLst/>
          </a:prstGeom>
          <a:noFill/>
          <a:ln w="9525">
            <a:noFill/>
            <a:miter lim="800000"/>
            <a:headEnd/>
            <a:tailEnd/>
          </a:ln>
        </p:spPr>
        <p:txBody>
          <a:bodyPr wrap="none">
            <a:prstTxWarp prst="textNoShape">
              <a:avLst/>
            </a:prstTxWarp>
            <a:spAutoFit/>
          </a:bodyPr>
          <a:lstStyle/>
          <a:p>
            <a:r>
              <a:rPr lang="en-US"/>
              <a:t>Step 6: Merge Graph</a:t>
            </a:r>
          </a:p>
        </p:txBody>
      </p:sp>
      <p:grpSp>
        <p:nvGrpSpPr>
          <p:cNvPr id="59407" name="Group 51"/>
          <p:cNvGrpSpPr>
            <a:grpSpLocks/>
          </p:cNvGrpSpPr>
          <p:nvPr/>
        </p:nvGrpSpPr>
        <p:grpSpPr bwMode="auto">
          <a:xfrm>
            <a:off x="4724400" y="3425825"/>
            <a:ext cx="1530350" cy="307975"/>
            <a:chOff x="4642209" y="5872484"/>
            <a:chExt cx="673357" cy="326704"/>
          </a:xfrm>
        </p:grpSpPr>
        <p:sp>
          <p:nvSpPr>
            <p:cNvPr id="47" name="Oval 46"/>
            <p:cNvSpPr/>
            <p:nvPr/>
          </p:nvSpPr>
          <p:spPr bwMode="auto">
            <a:xfrm>
              <a:off x="4714853" y="5894377"/>
              <a:ext cx="521083" cy="30481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9420" name="TextBox 101"/>
            <p:cNvSpPr txBox="1">
              <a:spLocks noChangeArrowheads="1"/>
            </p:cNvSpPr>
            <p:nvPr/>
          </p:nvSpPr>
          <p:spPr bwMode="auto">
            <a:xfrm>
              <a:off x="4642209" y="5872484"/>
              <a:ext cx="673357" cy="326703"/>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S_C:50bp</a:t>
              </a:r>
            </a:p>
          </p:txBody>
        </p:sp>
      </p:grpSp>
      <p:grpSp>
        <p:nvGrpSpPr>
          <p:cNvPr id="59408" name="Group 40"/>
          <p:cNvGrpSpPr>
            <a:grpSpLocks/>
          </p:cNvGrpSpPr>
          <p:nvPr/>
        </p:nvGrpSpPr>
        <p:grpSpPr bwMode="auto">
          <a:xfrm>
            <a:off x="2540000" y="1301750"/>
            <a:ext cx="1530350" cy="307975"/>
            <a:chOff x="2934653" y="3298152"/>
            <a:chExt cx="1530078" cy="307778"/>
          </a:xfrm>
        </p:grpSpPr>
        <p:sp>
          <p:nvSpPr>
            <p:cNvPr id="52" name="Oval 51"/>
            <p:cNvSpPr/>
            <p:nvPr/>
          </p:nvSpPr>
          <p:spPr bwMode="auto">
            <a:xfrm>
              <a:off x="3099724" y="3367957"/>
              <a:ext cx="1184065" cy="237973"/>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9418" name="TextBox 101"/>
            <p:cNvSpPr txBox="1">
              <a:spLocks noChangeArrowheads="1"/>
            </p:cNvSpPr>
            <p:nvPr/>
          </p:nvSpPr>
          <p:spPr bwMode="auto">
            <a:xfrm>
              <a:off x="2934653" y="3298152"/>
              <a:ext cx="1530078" cy="30777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R_A: 50bp</a:t>
              </a:r>
            </a:p>
          </p:txBody>
        </p:sp>
      </p:grpSp>
      <p:grpSp>
        <p:nvGrpSpPr>
          <p:cNvPr id="59409" name="Group 40"/>
          <p:cNvGrpSpPr>
            <a:grpSpLocks/>
          </p:cNvGrpSpPr>
          <p:nvPr/>
        </p:nvGrpSpPr>
        <p:grpSpPr bwMode="auto">
          <a:xfrm>
            <a:off x="3825875" y="5253038"/>
            <a:ext cx="1530350" cy="307975"/>
            <a:chOff x="2934653" y="3298152"/>
            <a:chExt cx="1530078" cy="307778"/>
          </a:xfrm>
        </p:grpSpPr>
        <p:sp>
          <p:nvSpPr>
            <p:cNvPr id="56" name="Oval 55"/>
            <p:cNvSpPr/>
            <p:nvPr/>
          </p:nvSpPr>
          <p:spPr bwMode="auto">
            <a:xfrm>
              <a:off x="3099724" y="3367957"/>
              <a:ext cx="1184065" cy="237973"/>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59416" name="TextBox 101"/>
            <p:cNvSpPr txBox="1">
              <a:spLocks noChangeArrowheads="1"/>
            </p:cNvSpPr>
            <p:nvPr/>
          </p:nvSpPr>
          <p:spPr bwMode="auto">
            <a:xfrm>
              <a:off x="2934653" y="3298152"/>
              <a:ext cx="1530078" cy="307778"/>
            </a:xfrm>
            <a:prstGeom prst="rect">
              <a:avLst/>
            </a:prstGeom>
            <a:noFill/>
            <a:ln w="9525">
              <a:noFill/>
              <a:miter lim="800000"/>
              <a:headEnd/>
              <a:tailEnd/>
            </a:ln>
          </p:spPr>
          <p:txBody>
            <a:bodyPr>
              <a:prstTxWarp prst="textNoShape">
                <a:avLst/>
              </a:prstTxWarp>
              <a:spAutoFit/>
            </a:bodyPr>
            <a:lstStyle/>
            <a:p>
              <a:pPr algn="ctr"/>
              <a:r>
                <a:rPr lang="en-US" sz="1400">
                  <a:latin typeface="Gill Sans MT" charset="0"/>
                  <a:ea typeface="Courier" charset="0"/>
                  <a:cs typeface="Courier" charset="0"/>
                </a:rPr>
                <a:t>R_E: 50bp</a:t>
              </a:r>
            </a:p>
          </p:txBody>
        </p:sp>
      </p:grpSp>
      <p:cxnSp>
        <p:nvCxnSpPr>
          <p:cNvPr id="66" name="Straight Arrow Connector 65"/>
          <p:cNvCxnSpPr/>
          <p:nvPr/>
        </p:nvCxnSpPr>
        <p:spPr bwMode="auto">
          <a:xfrm flipV="1">
            <a:off x="5364163" y="5407025"/>
            <a:ext cx="727075" cy="0"/>
          </a:xfrm>
          <a:prstGeom prst="straightConnector1">
            <a:avLst/>
          </a:prstGeom>
          <a:ln w="38100" cmpd="sng">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bwMode="auto">
          <a:xfrm>
            <a:off x="6477000" y="3627438"/>
            <a:ext cx="549275" cy="3016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9" name="Straight Arrow Connector 68"/>
          <p:cNvCxnSpPr/>
          <p:nvPr/>
        </p:nvCxnSpPr>
        <p:spPr bwMode="auto">
          <a:xfrm>
            <a:off x="2057400" y="1477963"/>
            <a:ext cx="549275" cy="285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bwMode="auto">
          <a:xfrm>
            <a:off x="4114800" y="1477963"/>
            <a:ext cx="549275" cy="285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bwMode="auto">
          <a:xfrm>
            <a:off x="6477000" y="1570038"/>
            <a:ext cx="549275" cy="301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Genome Coverage</a:t>
            </a:r>
          </a:p>
        </p:txBody>
      </p:sp>
      <p:sp>
        <p:nvSpPr>
          <p:cNvPr id="60419" name="Content Placeholder 2"/>
          <p:cNvSpPr>
            <a:spLocks noGrp="1"/>
          </p:cNvSpPr>
          <p:nvPr>
            <p:ph idx="1"/>
          </p:nvPr>
        </p:nvSpPr>
        <p:spPr>
          <a:xfrm>
            <a:off x="304800" y="990600"/>
            <a:ext cx="3886200" cy="4953000"/>
          </a:xfrm>
        </p:spPr>
        <p:txBody>
          <a:bodyPr/>
          <a:lstStyle/>
          <a:p>
            <a:pPr>
              <a:buFont typeface="Arial" charset="0"/>
              <a:buNone/>
            </a:pPr>
            <a:r>
              <a:rPr lang="en-US" sz="2000" smtClean="0"/>
              <a:t>Idealized assembly</a:t>
            </a:r>
          </a:p>
          <a:p>
            <a:r>
              <a:rPr lang="en-US" sz="2000" smtClean="0"/>
              <a:t>Uniform probability of a read starting at a given position</a:t>
            </a:r>
          </a:p>
          <a:p>
            <a:pPr lvl="1"/>
            <a:r>
              <a:rPr lang="en-US" sz="1800" smtClean="0"/>
              <a:t>p = G/N</a:t>
            </a:r>
          </a:p>
          <a:p>
            <a:pPr lvl="2"/>
            <a:endParaRPr lang="en-US" sz="1400" smtClean="0"/>
          </a:p>
          <a:p>
            <a:r>
              <a:rPr lang="en-US" sz="2000" smtClean="0"/>
              <a:t>Poisson distribution in coverage along genome</a:t>
            </a:r>
          </a:p>
          <a:p>
            <a:pPr lvl="1"/>
            <a:r>
              <a:rPr lang="en-US" sz="1800" smtClean="0"/>
              <a:t>Contigs end when there is no overlapping read</a:t>
            </a:r>
          </a:p>
          <a:p>
            <a:pPr lvl="1"/>
            <a:endParaRPr lang="en-US" sz="1800" smtClean="0"/>
          </a:p>
          <a:p>
            <a:r>
              <a:rPr lang="en-US" sz="2000" smtClean="0"/>
              <a:t>Contig length is a function of coverage and read length</a:t>
            </a:r>
          </a:p>
          <a:p>
            <a:pPr lvl="1"/>
            <a:r>
              <a:rPr lang="en-US" sz="1800" smtClean="0"/>
              <a:t>Short reads require much higher coverage</a:t>
            </a:r>
          </a:p>
        </p:txBody>
      </p:sp>
      <p:sp>
        <p:nvSpPr>
          <p:cNvPr id="60420" name="TextBox 4"/>
          <p:cNvSpPr txBox="1">
            <a:spLocks noChangeArrowheads="1"/>
          </p:cNvSpPr>
          <p:nvPr/>
        </p:nvSpPr>
        <p:spPr bwMode="auto">
          <a:xfrm>
            <a:off x="985838" y="6059488"/>
            <a:ext cx="7700962" cy="646112"/>
          </a:xfrm>
          <a:prstGeom prst="rect">
            <a:avLst/>
          </a:prstGeom>
          <a:noFill/>
          <a:ln w="9525">
            <a:noFill/>
            <a:miter lim="800000"/>
            <a:headEnd/>
            <a:tailEnd/>
          </a:ln>
        </p:spPr>
        <p:txBody>
          <a:bodyPr>
            <a:prstTxWarp prst="textNoShape">
              <a:avLst/>
            </a:prstTxWarp>
            <a:spAutoFit/>
          </a:bodyPr>
          <a:lstStyle/>
          <a:p>
            <a:r>
              <a:rPr lang="en-US" b="1">
                <a:latin typeface="Gill Sans MT" charset="0"/>
              </a:rPr>
              <a:t>Assembly of Large Genomes using Second Generation Sequencing</a:t>
            </a:r>
          </a:p>
          <a:p>
            <a:r>
              <a:rPr lang="en-US">
                <a:latin typeface="Gill Sans MT" charset="0"/>
              </a:rPr>
              <a:t>Schatz MC, Delcher AL, Salzberg SL (2010) </a:t>
            </a:r>
            <a:r>
              <a:rPr lang="en-US" i="1">
                <a:latin typeface="Gill Sans MT" charset="0"/>
              </a:rPr>
              <a:t>Genome Research </a:t>
            </a:r>
            <a:r>
              <a:rPr lang="en-US">
                <a:latin typeface="Gill Sans MT" charset="0"/>
              </a:rPr>
              <a:t>20, 1165-73</a:t>
            </a:r>
            <a:r>
              <a:rPr lang="en-US" i="1">
                <a:latin typeface="Gill Sans MT" charset="0"/>
              </a:rPr>
              <a:t>.</a:t>
            </a:r>
            <a:r>
              <a:rPr lang="en-US">
                <a:latin typeface="Gill Sans MT" charset="0"/>
              </a:rPr>
              <a:t> </a:t>
            </a:r>
          </a:p>
        </p:txBody>
      </p:sp>
      <p:pic>
        <p:nvPicPr>
          <p:cNvPr id="60421" name="Picture 5" descr="contig_length_vs_coverage.pdf"/>
          <p:cNvPicPr>
            <a:picLocks noChangeAspect="1"/>
          </p:cNvPicPr>
          <p:nvPr/>
        </p:nvPicPr>
        <p:blipFill>
          <a:blip r:embed="rId2"/>
          <a:srcRect/>
          <a:stretch>
            <a:fillRect/>
          </a:stretch>
        </p:blipFill>
        <p:spPr bwMode="auto">
          <a:xfrm>
            <a:off x="4648200" y="990600"/>
            <a:ext cx="44958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325438" y="381000"/>
            <a:ext cx="8493125" cy="415925"/>
          </a:xfrm>
          <a:prstGeom prst="rect">
            <a:avLst/>
          </a:prstGeom>
          <a:noFill/>
          <a:ln w="9525">
            <a:noFill/>
            <a:round/>
            <a:headEnd/>
            <a:tailEnd/>
          </a:ln>
        </p:spPr>
        <p:txBody>
          <a:bodyPr lIns="0" tIns="0" rIns="0" bIns="0">
            <a:prstTxWarp prst="textNoShape">
              <a:avLst/>
            </a:prstTxWarp>
          </a:bodyPr>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500" b="1">
                <a:solidFill>
                  <a:srgbClr val="000000"/>
                </a:solidFill>
                <a:ea typeface="msgothic" charset="0"/>
                <a:cs typeface="msgothic" charset="0"/>
              </a:rPr>
              <a:t>Effect of coverage on contig length with experimental </a:t>
            </a:r>
            <a:r>
              <a:rPr lang="en-GB" sz="1500" b="1" i="1">
                <a:solidFill>
                  <a:srgbClr val="000000"/>
                </a:solidFill>
                <a:ea typeface="msgothic" charset="0"/>
                <a:cs typeface="msgothic" charset="0"/>
              </a:rPr>
              <a:t>Streptococcus</a:t>
            </a:r>
            <a:r>
              <a:rPr lang="en-GB" sz="1500" b="1">
                <a:solidFill>
                  <a:srgbClr val="000000"/>
                </a:solidFill>
                <a:ea typeface="msgothic" charset="0"/>
                <a:cs typeface="msgothic" charset="0"/>
              </a:rPr>
              <a:t> data for Velvet</a:t>
            </a:r>
          </a:p>
        </p:txBody>
      </p:sp>
      <p:pic>
        <p:nvPicPr>
          <p:cNvPr id="61443" name="Picture 2"/>
          <p:cNvPicPr>
            <a:picLocks noChangeAspect="1" noChangeArrowheads="1"/>
          </p:cNvPicPr>
          <p:nvPr/>
        </p:nvPicPr>
        <p:blipFill>
          <a:blip r:embed="rId3"/>
          <a:srcRect/>
          <a:stretch>
            <a:fillRect/>
          </a:stretch>
        </p:blipFill>
        <p:spPr bwMode="auto">
          <a:xfrm>
            <a:off x="8162925" y="5878513"/>
            <a:ext cx="652463" cy="750887"/>
          </a:xfrm>
          <a:prstGeom prst="rect">
            <a:avLst/>
          </a:prstGeom>
          <a:noFill/>
          <a:ln w="9525">
            <a:noFill/>
            <a:round/>
            <a:headEnd/>
            <a:tailEnd/>
          </a:ln>
        </p:spPr>
      </p:pic>
      <p:pic>
        <p:nvPicPr>
          <p:cNvPr id="61444" name="Picture 3"/>
          <p:cNvPicPr>
            <a:picLocks noChangeAspect="1" noChangeArrowheads="1"/>
          </p:cNvPicPr>
          <p:nvPr/>
        </p:nvPicPr>
        <p:blipFill>
          <a:blip r:embed="rId4"/>
          <a:srcRect/>
          <a:stretch>
            <a:fillRect/>
          </a:stretch>
        </p:blipFill>
        <p:spPr bwMode="auto">
          <a:xfrm>
            <a:off x="1798638" y="979488"/>
            <a:ext cx="5549900" cy="4892675"/>
          </a:xfrm>
          <a:prstGeom prst="rect">
            <a:avLst/>
          </a:prstGeom>
          <a:noFill/>
          <a:ln w="9525">
            <a:noFill/>
            <a:round/>
            <a:headEnd/>
            <a:tailEnd/>
          </a:ln>
        </p:spPr>
      </p:pic>
      <p:sp>
        <p:nvSpPr>
          <p:cNvPr id="61445" name="Text Box 4"/>
          <p:cNvSpPr txBox="1">
            <a:spLocks noChangeArrowheads="1"/>
          </p:cNvSpPr>
          <p:nvPr/>
        </p:nvSpPr>
        <p:spPr bwMode="auto">
          <a:xfrm>
            <a:off x="1798638" y="5972175"/>
            <a:ext cx="3917950" cy="231775"/>
          </a:xfrm>
          <a:prstGeom prst="rect">
            <a:avLst/>
          </a:prstGeom>
          <a:noFill/>
          <a:ln w="9525">
            <a:noFill/>
            <a:round/>
            <a:headEnd/>
            <a:tailEnd/>
          </a:ln>
        </p:spPr>
        <p:txBody>
          <a:bodyPr lIns="0" tIns="0" rIns="0" bIns="0">
            <a:prstTxWarp prst="textNoShape">
              <a:avLst/>
            </a:prstTxWarp>
          </a:bodyPr>
          <a:lstStyle/>
          <a:p>
            <a:pPr>
              <a:tabLst>
                <a:tab pos="655638" algn="l"/>
                <a:tab pos="1312863" algn="l"/>
                <a:tab pos="1968500" algn="l"/>
                <a:tab pos="2625725" algn="l"/>
                <a:tab pos="3282950" algn="l"/>
              </a:tabLst>
            </a:pPr>
            <a:r>
              <a:rPr lang="en-GB" sz="1100" b="1">
                <a:solidFill>
                  <a:srgbClr val="000000"/>
                </a:solidFill>
                <a:ea typeface="msgothic" charset="0"/>
                <a:cs typeface="msgothic" charset="0"/>
              </a:rPr>
              <a:t>Zerbino D R , Birney E Genome Res. 2008;18:821-829</a:t>
            </a:r>
          </a:p>
        </p:txBody>
      </p:sp>
      <p:sp>
        <p:nvSpPr>
          <p:cNvPr id="61446" name="Text Box 5"/>
          <p:cNvSpPr txBox="1">
            <a:spLocks noChangeArrowheads="1"/>
          </p:cNvSpPr>
          <p:nvPr/>
        </p:nvSpPr>
        <p:spPr bwMode="auto">
          <a:xfrm>
            <a:off x="98425" y="6613525"/>
            <a:ext cx="4930775" cy="3470275"/>
          </a:xfrm>
          <a:prstGeom prst="rect">
            <a:avLst/>
          </a:prstGeom>
          <a:noFill/>
          <a:ln w="9525">
            <a:noFill/>
            <a:round/>
            <a:headEnd/>
            <a:tailEnd/>
          </a:ln>
        </p:spPr>
        <p:txBody>
          <a:bodyPr lIns="0" tIns="0" rIns="0" bIns="0">
            <a:prstTxWarp prst="textNoShape">
              <a:avLst/>
            </a:prstTxWarp>
          </a:bodyPr>
          <a:lstStyle/>
          <a:p>
            <a:pPr marL="76200" indent="-76200">
              <a:tabLst>
                <a:tab pos="655638" algn="l"/>
                <a:tab pos="1312863" algn="l"/>
                <a:tab pos="1968500" algn="l"/>
                <a:tab pos="2625725" algn="l"/>
                <a:tab pos="3282950" algn="l"/>
                <a:tab pos="3938588" algn="l"/>
                <a:tab pos="4595813" algn="l"/>
              </a:tabLst>
            </a:pPr>
            <a:r>
              <a:rPr lang="en-GB" sz="900">
                <a:solidFill>
                  <a:srgbClr val="000000"/>
                </a:solidFill>
                <a:ea typeface="msgothic" charset="0"/>
                <a:cs typeface="msgothic" charset="0"/>
              </a:rPr>
              <a:t>©2008 by Cold Spring Harbor Laboratory Press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Two Paradigms for Assembly</a:t>
            </a:r>
          </a:p>
        </p:txBody>
      </p:sp>
      <p:grpSp>
        <p:nvGrpSpPr>
          <p:cNvPr id="63491" name="Group 3"/>
          <p:cNvGrpSpPr>
            <a:grpSpLocks/>
          </p:cNvGrpSpPr>
          <p:nvPr/>
        </p:nvGrpSpPr>
        <p:grpSpPr bwMode="auto">
          <a:xfrm>
            <a:off x="533400" y="1066800"/>
            <a:ext cx="8153400" cy="4840288"/>
            <a:chOff x="1584325" y="1408113"/>
            <a:chExt cx="5959475" cy="4338637"/>
          </a:xfrm>
        </p:grpSpPr>
        <p:sp>
          <p:nvSpPr>
            <p:cNvPr id="63493" name="TextBox 4"/>
            <p:cNvSpPr txBox="1">
              <a:spLocks noChangeArrowheads="1"/>
            </p:cNvSpPr>
            <p:nvPr/>
          </p:nvSpPr>
          <p:spPr bwMode="auto">
            <a:xfrm>
              <a:off x="1655763" y="1820863"/>
              <a:ext cx="2390775" cy="1738033"/>
            </a:xfrm>
            <a:prstGeom prst="rect">
              <a:avLst/>
            </a:prstGeom>
            <a:noFill/>
            <a:ln w="9525">
              <a:noFill/>
              <a:miter lim="800000"/>
              <a:headEnd/>
              <a:tailEnd type="triangle" w="med" len="med"/>
            </a:ln>
          </p:spPr>
          <p:txBody>
            <a:bodyPr>
              <a:prstTxWarp prst="textNoShape">
                <a:avLst/>
              </a:prstTxWarp>
              <a:spAutoFit/>
            </a:bodyPr>
            <a:lstStyle/>
            <a:p>
              <a:r>
                <a:rPr lang="en-US" sz="1200">
                  <a:solidFill>
                    <a:schemeClr val="tx2"/>
                  </a:solidFill>
                  <a:latin typeface="Courier" charset="0"/>
                  <a:ea typeface="Courier" charset="0"/>
                  <a:cs typeface="Courier" charset="0"/>
                </a:rPr>
                <a:t>R</a:t>
              </a:r>
              <a:r>
                <a:rPr lang="en-US" sz="1200" baseline="-25000">
                  <a:solidFill>
                    <a:schemeClr val="tx2"/>
                  </a:solidFill>
                  <a:latin typeface="Courier" charset="0"/>
                  <a:ea typeface="Courier" charset="0"/>
                  <a:cs typeface="Courier" charset="0"/>
                </a:rPr>
                <a:t>1</a:t>
              </a:r>
              <a:r>
                <a:rPr lang="en-US" sz="1200">
                  <a:solidFill>
                    <a:schemeClr val="tx2"/>
                  </a:solidFill>
                  <a:latin typeface="Courier" charset="0"/>
                  <a:ea typeface="Courier" charset="0"/>
                  <a:cs typeface="Courier" charset="0"/>
                </a:rPr>
                <a:t>: GACCTACA</a:t>
              </a:r>
            </a:p>
            <a:p>
              <a:r>
                <a:rPr lang="en-US" sz="1200">
                  <a:solidFill>
                    <a:schemeClr val="tx2"/>
                  </a:solidFill>
                  <a:latin typeface="Courier" charset="0"/>
                  <a:ea typeface="Courier" charset="0"/>
                  <a:cs typeface="Courier" charset="0"/>
                </a:rPr>
                <a:t>R</a:t>
              </a:r>
              <a:r>
                <a:rPr lang="en-US" sz="1200" baseline="-25000">
                  <a:solidFill>
                    <a:schemeClr val="tx2"/>
                  </a:solidFill>
                  <a:latin typeface="Courier" charset="0"/>
                  <a:ea typeface="Courier" charset="0"/>
                  <a:cs typeface="Courier" charset="0"/>
                </a:rPr>
                <a:t>2</a:t>
              </a:r>
              <a:r>
                <a:rPr lang="en-US" sz="1200">
                  <a:solidFill>
                    <a:schemeClr val="tx2"/>
                  </a:solidFill>
                  <a:latin typeface="Courier" charset="0"/>
                  <a:ea typeface="Courier" charset="0"/>
                  <a:cs typeface="Courier" charset="0"/>
                </a:rPr>
                <a:t>:	 ACCTACAA</a:t>
              </a:r>
            </a:p>
            <a:p>
              <a:r>
                <a:rPr lang="en-US" sz="1200">
                  <a:solidFill>
                    <a:schemeClr val="tx2"/>
                  </a:solidFill>
                  <a:latin typeface="Courier" charset="0"/>
                  <a:ea typeface="Courier" charset="0"/>
                  <a:cs typeface="Courier" charset="0"/>
                </a:rPr>
                <a:t>R</a:t>
              </a:r>
              <a:r>
                <a:rPr lang="en-US" sz="1200" baseline="-25000">
                  <a:solidFill>
                    <a:schemeClr val="tx2"/>
                  </a:solidFill>
                  <a:latin typeface="Courier" charset="0"/>
                  <a:ea typeface="Courier" charset="0"/>
                  <a:cs typeface="Courier" charset="0"/>
                </a:rPr>
                <a:t>3</a:t>
              </a:r>
              <a:r>
                <a:rPr lang="en-US" sz="1200">
                  <a:solidFill>
                    <a:schemeClr val="tx2"/>
                  </a:solidFill>
                  <a:latin typeface="Courier" charset="0"/>
                  <a:ea typeface="Courier" charset="0"/>
                  <a:cs typeface="Courier" charset="0"/>
                </a:rPr>
                <a:t>:	  CCTACAAG</a:t>
              </a:r>
            </a:p>
            <a:p>
              <a:r>
                <a:rPr lang="en-US" sz="1200">
                  <a:solidFill>
                    <a:schemeClr val="tx2"/>
                  </a:solidFill>
                  <a:latin typeface="Courier" charset="0"/>
                  <a:ea typeface="Courier" charset="0"/>
                  <a:cs typeface="Courier" charset="0"/>
                </a:rPr>
                <a:t>R</a:t>
              </a:r>
              <a:r>
                <a:rPr lang="en-US" sz="1200" baseline="-25000">
                  <a:solidFill>
                    <a:schemeClr val="tx2"/>
                  </a:solidFill>
                  <a:latin typeface="Courier" charset="0"/>
                  <a:ea typeface="Courier" charset="0"/>
                  <a:cs typeface="Courier" charset="0"/>
                </a:rPr>
                <a:t>4</a:t>
              </a:r>
              <a:r>
                <a:rPr lang="en-US" sz="1200">
                  <a:solidFill>
                    <a:schemeClr val="tx2"/>
                  </a:solidFill>
                  <a:latin typeface="Courier" charset="0"/>
                  <a:ea typeface="Courier" charset="0"/>
                  <a:cs typeface="Courier" charset="0"/>
                </a:rPr>
                <a:t>:	   CTACAAGT</a:t>
              </a:r>
            </a:p>
            <a:p>
              <a:r>
                <a:rPr lang="en-US" sz="1200">
                  <a:solidFill>
                    <a:srgbClr val="008000"/>
                  </a:solidFill>
                  <a:latin typeface="Courier" charset="0"/>
                  <a:ea typeface="Courier" charset="0"/>
                  <a:cs typeface="Courier" charset="0"/>
                </a:rPr>
                <a:t>A:	    TACAAGTT</a:t>
              </a:r>
            </a:p>
            <a:p>
              <a:r>
                <a:rPr lang="en-US" sz="1200">
                  <a:solidFill>
                    <a:srgbClr val="008000"/>
                  </a:solidFill>
                  <a:latin typeface="Courier" charset="0"/>
                  <a:ea typeface="Courier" charset="0"/>
                  <a:cs typeface="Courier" charset="0"/>
                </a:rPr>
                <a:t>B:	     ACAAGTTA</a:t>
              </a:r>
            </a:p>
            <a:p>
              <a:r>
                <a:rPr lang="en-US" sz="1200">
                  <a:solidFill>
                    <a:srgbClr val="008000"/>
                  </a:solidFill>
                  <a:latin typeface="Courier" charset="0"/>
                  <a:ea typeface="Courier" charset="0"/>
                  <a:cs typeface="Courier" charset="0"/>
                </a:rPr>
                <a:t>C:	      CAAGTTAG</a:t>
              </a:r>
              <a:endParaRPr lang="en-US" sz="1200">
                <a:solidFill>
                  <a:srgbClr val="604A7B"/>
                </a:solidFill>
                <a:latin typeface="Courier" charset="0"/>
                <a:ea typeface="Courier" charset="0"/>
                <a:cs typeface="Courier" charset="0"/>
              </a:endParaRPr>
            </a:p>
            <a:p>
              <a:r>
                <a:rPr lang="en-US" sz="1200">
                  <a:solidFill>
                    <a:srgbClr val="604A7B"/>
                  </a:solidFill>
                  <a:latin typeface="Courier" charset="0"/>
                  <a:ea typeface="Courier" charset="0"/>
                  <a:cs typeface="Courier" charset="0"/>
                </a:rPr>
                <a:t>X:	    TACAAGTC</a:t>
              </a:r>
            </a:p>
            <a:p>
              <a:r>
                <a:rPr lang="en-US" sz="1200">
                  <a:solidFill>
                    <a:srgbClr val="604A7B"/>
                  </a:solidFill>
                  <a:latin typeface="Courier" charset="0"/>
                  <a:ea typeface="Courier" charset="0"/>
                  <a:cs typeface="Courier" charset="0"/>
                </a:rPr>
                <a:t>Y:	     ACAAGTCC</a:t>
              </a:r>
            </a:p>
            <a:p>
              <a:r>
                <a:rPr lang="en-US" sz="1200">
                  <a:solidFill>
                    <a:srgbClr val="604A7B"/>
                  </a:solidFill>
                  <a:latin typeface="Courier" charset="0"/>
                  <a:ea typeface="Courier" charset="0"/>
                  <a:cs typeface="Courier" charset="0"/>
                </a:rPr>
                <a:t>Z:	      CAAGTCCG</a:t>
              </a:r>
            </a:p>
          </p:txBody>
        </p:sp>
        <p:sp>
          <p:nvSpPr>
            <p:cNvPr id="63494" name="TextBox 211"/>
            <p:cNvSpPr txBox="1">
              <a:spLocks noChangeArrowheads="1"/>
            </p:cNvSpPr>
            <p:nvPr/>
          </p:nvSpPr>
          <p:spPr bwMode="auto">
            <a:xfrm>
              <a:off x="1971675" y="1408113"/>
              <a:ext cx="1563688" cy="331054"/>
            </a:xfrm>
            <a:prstGeom prst="rect">
              <a:avLst/>
            </a:prstGeom>
            <a:noFill/>
            <a:ln w="9525">
              <a:noFill/>
              <a:miter lim="800000"/>
              <a:headEnd/>
              <a:tailEnd/>
            </a:ln>
          </p:spPr>
          <p:txBody>
            <a:bodyPr>
              <a:prstTxWarp prst="textNoShape">
                <a:avLst/>
              </a:prstTxWarp>
              <a:spAutoFit/>
            </a:bodyPr>
            <a:lstStyle/>
            <a:p>
              <a:r>
                <a:rPr lang="en-US">
                  <a:latin typeface="Calibri" charset="0"/>
                </a:rPr>
                <a:t>a) Read Layout</a:t>
              </a:r>
            </a:p>
          </p:txBody>
        </p:sp>
        <p:sp>
          <p:nvSpPr>
            <p:cNvPr id="63495" name="TextBox 214"/>
            <p:cNvSpPr txBox="1">
              <a:spLocks noChangeArrowheads="1"/>
            </p:cNvSpPr>
            <p:nvPr/>
          </p:nvSpPr>
          <p:spPr bwMode="auto">
            <a:xfrm>
              <a:off x="3540125" y="3944938"/>
              <a:ext cx="1876425" cy="331054"/>
            </a:xfrm>
            <a:prstGeom prst="rect">
              <a:avLst/>
            </a:prstGeom>
            <a:noFill/>
            <a:ln w="9525">
              <a:noFill/>
              <a:miter lim="800000"/>
              <a:headEnd/>
              <a:tailEnd/>
            </a:ln>
          </p:spPr>
          <p:txBody>
            <a:bodyPr>
              <a:prstTxWarp prst="textNoShape">
                <a:avLst/>
              </a:prstTxWarp>
              <a:spAutoFit/>
            </a:bodyPr>
            <a:lstStyle/>
            <a:p>
              <a:r>
                <a:rPr lang="en-US">
                  <a:latin typeface="Calibri" charset="0"/>
                </a:rPr>
                <a:t>c) de Bruijn Graph</a:t>
              </a:r>
            </a:p>
          </p:txBody>
        </p:sp>
        <p:sp>
          <p:nvSpPr>
            <p:cNvPr id="63496" name="TextBox 212"/>
            <p:cNvSpPr txBox="1">
              <a:spLocks noChangeArrowheads="1"/>
            </p:cNvSpPr>
            <p:nvPr/>
          </p:nvSpPr>
          <p:spPr bwMode="auto">
            <a:xfrm>
              <a:off x="4783138" y="1408113"/>
              <a:ext cx="1790700" cy="331054"/>
            </a:xfrm>
            <a:prstGeom prst="rect">
              <a:avLst/>
            </a:prstGeom>
            <a:noFill/>
            <a:ln w="9525">
              <a:noFill/>
              <a:miter lim="800000"/>
              <a:headEnd/>
              <a:tailEnd/>
            </a:ln>
          </p:spPr>
          <p:txBody>
            <a:bodyPr>
              <a:prstTxWarp prst="textNoShape">
                <a:avLst/>
              </a:prstTxWarp>
              <a:spAutoFit/>
            </a:bodyPr>
            <a:lstStyle/>
            <a:p>
              <a:r>
                <a:rPr lang="en-US">
                  <a:latin typeface="Calibri" charset="0"/>
                </a:rPr>
                <a:t>b) Overlap Graph</a:t>
              </a:r>
            </a:p>
          </p:txBody>
        </p:sp>
        <p:grpSp>
          <p:nvGrpSpPr>
            <p:cNvPr id="63497" name="Group 292"/>
            <p:cNvGrpSpPr>
              <a:grpSpLocks/>
            </p:cNvGrpSpPr>
            <p:nvPr/>
          </p:nvGrpSpPr>
          <p:grpSpPr bwMode="auto">
            <a:xfrm>
              <a:off x="1584325" y="1412875"/>
              <a:ext cx="5959475" cy="4333875"/>
              <a:chOff x="1868714" y="988786"/>
              <a:chExt cx="5959929" cy="5742214"/>
            </a:xfrm>
          </p:grpSpPr>
          <p:sp>
            <p:nvSpPr>
              <p:cNvPr id="70" name="Rectangle 69"/>
              <p:cNvSpPr/>
              <p:nvPr/>
            </p:nvSpPr>
            <p:spPr>
              <a:xfrm>
                <a:off x="1868714" y="988133"/>
                <a:ext cx="5959929" cy="574286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1" name="Straight Connector 70"/>
              <p:cNvCxnSpPr/>
              <p:nvPr/>
            </p:nvCxnSpPr>
            <p:spPr>
              <a:xfrm>
                <a:off x="1868714" y="4281891"/>
                <a:ext cx="5959929" cy="188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a:off x="2514034" y="2648572"/>
                <a:ext cx="3322039" cy="116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3498" name="Group 309"/>
            <p:cNvGrpSpPr>
              <a:grpSpLocks/>
            </p:cNvGrpSpPr>
            <p:nvPr/>
          </p:nvGrpSpPr>
          <p:grpSpPr bwMode="auto">
            <a:xfrm>
              <a:off x="1701801" y="4014793"/>
              <a:ext cx="5630860" cy="1665289"/>
              <a:chOff x="1915641" y="3934113"/>
              <a:chExt cx="5630036" cy="1664730"/>
            </a:xfrm>
          </p:grpSpPr>
          <p:sp>
            <p:nvSpPr>
              <p:cNvPr id="40" name="Oval 39"/>
              <p:cNvSpPr/>
              <p:nvPr/>
            </p:nvSpPr>
            <p:spPr>
              <a:xfrm>
                <a:off x="6264814" y="4399470"/>
                <a:ext cx="339928" cy="264584"/>
              </a:xfrm>
              <a:prstGeom prst="ellipse">
                <a:avLst/>
              </a:prstGeom>
              <a:ln>
                <a:tailEnd type="triangle"/>
              </a:ln>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GTT</a:t>
                </a:r>
              </a:p>
            </p:txBody>
          </p:sp>
          <p:sp>
            <p:nvSpPr>
              <p:cNvPr id="41" name="Oval 40"/>
              <p:cNvSpPr/>
              <p:nvPr/>
            </p:nvSpPr>
            <p:spPr>
              <a:xfrm>
                <a:off x="6264814" y="4868893"/>
                <a:ext cx="339928" cy="264584"/>
              </a:xfrm>
              <a:prstGeom prst="ellipse">
                <a:avLst/>
              </a:prstGeom>
              <a:ln>
                <a:tailEnd type="triangle"/>
              </a:ln>
            </p:spPr>
            <p:style>
              <a:lnRef idx="1">
                <a:schemeClr val="accent4"/>
              </a:lnRef>
              <a:fillRef idx="3">
                <a:schemeClr val="accent4"/>
              </a:fillRef>
              <a:effectRef idx="2">
                <a:schemeClr val="accent4"/>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GTC</a:t>
                </a:r>
              </a:p>
            </p:txBody>
          </p:sp>
          <p:sp>
            <p:nvSpPr>
              <p:cNvPr id="42" name="Oval 41"/>
              <p:cNvSpPr/>
              <p:nvPr/>
            </p:nvSpPr>
            <p:spPr>
              <a:xfrm>
                <a:off x="6735841" y="4167603"/>
                <a:ext cx="338768" cy="264584"/>
              </a:xfrm>
              <a:prstGeom prst="ellipse">
                <a:avLst/>
              </a:prstGeom>
              <a:ln>
                <a:tailEnd type="triangle"/>
              </a:ln>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TTA</a:t>
                </a:r>
              </a:p>
            </p:txBody>
          </p:sp>
          <p:sp>
            <p:nvSpPr>
              <p:cNvPr id="43" name="Oval 42"/>
              <p:cNvSpPr/>
              <p:nvPr/>
            </p:nvSpPr>
            <p:spPr>
              <a:xfrm>
                <a:off x="6735841" y="5100758"/>
                <a:ext cx="338768" cy="264584"/>
              </a:xfrm>
              <a:prstGeom prst="ellipse">
                <a:avLst/>
              </a:prstGeom>
              <a:ln>
                <a:tailEnd type="triangle"/>
              </a:ln>
            </p:spPr>
            <p:style>
              <a:lnRef idx="1">
                <a:schemeClr val="accent4"/>
              </a:lnRef>
              <a:fillRef idx="3">
                <a:schemeClr val="accent4"/>
              </a:fillRef>
              <a:effectRef idx="2">
                <a:schemeClr val="accent4"/>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TCC</a:t>
                </a:r>
              </a:p>
            </p:txBody>
          </p:sp>
          <p:cxnSp>
            <p:nvCxnSpPr>
              <p:cNvPr id="44" name="Straight Arrow Connector 43"/>
              <p:cNvCxnSpPr/>
              <p:nvPr/>
            </p:nvCxnSpPr>
            <p:spPr>
              <a:xfrm flipV="1">
                <a:off x="6105872" y="4585816"/>
                <a:ext cx="184466" cy="92462"/>
              </a:xfrm>
              <a:prstGeom prst="straightConnector1">
                <a:avLst/>
              </a:prstGeom>
              <a:ln>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5" name="Straight Arrow Connector 44"/>
              <p:cNvCxnSpPr/>
              <p:nvPr/>
            </p:nvCxnSpPr>
            <p:spPr>
              <a:xfrm rot="16200000" flipH="1">
                <a:off x="6151874" y="4808666"/>
                <a:ext cx="92462" cy="184466"/>
              </a:xfrm>
              <a:prstGeom prst="straightConnector1">
                <a:avLst/>
              </a:prstGeom>
              <a:ln>
                <a:tailEnd type="triangle"/>
              </a:ln>
            </p:spPr>
            <p:style>
              <a:lnRef idx="2">
                <a:schemeClr val="accent4"/>
              </a:lnRef>
              <a:fillRef idx="1">
                <a:schemeClr val="lt1"/>
              </a:fillRef>
              <a:effectRef idx="0">
                <a:schemeClr val="accent4"/>
              </a:effectRef>
              <a:fontRef idx="minor">
                <a:schemeClr val="dk1"/>
              </a:fontRef>
            </p:style>
          </p:cxnSp>
          <p:sp>
            <p:nvSpPr>
              <p:cNvPr id="46" name="Oval 45"/>
              <p:cNvSpPr/>
              <p:nvPr/>
            </p:nvSpPr>
            <p:spPr>
              <a:xfrm>
                <a:off x="7208028" y="3934315"/>
                <a:ext cx="337607" cy="264584"/>
              </a:xfrm>
              <a:prstGeom prst="ellipse">
                <a:avLst/>
              </a:prstGeom>
              <a:ln>
                <a:tailEnd type="triangle"/>
              </a:ln>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TAG</a:t>
                </a:r>
              </a:p>
            </p:txBody>
          </p:sp>
          <p:sp>
            <p:nvSpPr>
              <p:cNvPr id="47" name="Oval 46"/>
              <p:cNvSpPr/>
              <p:nvPr/>
            </p:nvSpPr>
            <p:spPr>
              <a:xfrm>
                <a:off x="7208028" y="5334047"/>
                <a:ext cx="337607" cy="264584"/>
              </a:xfrm>
              <a:prstGeom prst="ellipse">
                <a:avLst/>
              </a:prstGeom>
              <a:ln>
                <a:tailEnd type="triangle"/>
              </a:ln>
            </p:spPr>
            <p:style>
              <a:lnRef idx="1">
                <a:schemeClr val="accent4"/>
              </a:lnRef>
              <a:fillRef idx="3">
                <a:schemeClr val="accent4"/>
              </a:fillRef>
              <a:effectRef idx="2">
                <a:schemeClr val="accent4"/>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CCG</a:t>
                </a:r>
              </a:p>
            </p:txBody>
          </p:sp>
          <p:grpSp>
            <p:nvGrpSpPr>
              <p:cNvPr id="63536" name="Group 300"/>
              <p:cNvGrpSpPr>
                <a:grpSpLocks/>
              </p:cNvGrpSpPr>
              <p:nvPr/>
            </p:nvGrpSpPr>
            <p:grpSpPr bwMode="auto">
              <a:xfrm>
                <a:off x="1915641" y="4632379"/>
                <a:ext cx="4241177" cy="268197"/>
                <a:chOff x="2008778" y="4613657"/>
                <a:chExt cx="4241177" cy="268197"/>
              </a:xfrm>
            </p:grpSpPr>
            <p:sp>
              <p:nvSpPr>
                <p:cNvPr id="53" name="Oval 52"/>
                <p:cNvSpPr/>
                <p:nvPr/>
              </p:nvSpPr>
              <p:spPr>
                <a:xfrm>
                  <a:off x="5912448" y="4616882"/>
                  <a:ext cx="337608" cy="264583"/>
                </a:xfrm>
                <a:prstGeom prst="ellipse">
                  <a:avLst/>
                </a:prstGeom>
                <a:ln>
                  <a:tailEnd type="triangle"/>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AGT</a:t>
                  </a:r>
                  <a:endParaRPr lang="en-US" sz="1200" baseline="-25000" dirty="0">
                    <a:solidFill>
                      <a:schemeClr val="tx1"/>
                    </a:solidFill>
                  </a:endParaRPr>
                </a:p>
              </p:txBody>
            </p:sp>
            <p:sp>
              <p:nvSpPr>
                <p:cNvPr id="54" name="Oval 53"/>
                <p:cNvSpPr/>
                <p:nvPr/>
              </p:nvSpPr>
              <p:spPr>
                <a:xfrm>
                  <a:off x="5440261" y="4614037"/>
                  <a:ext cx="338768" cy="264583"/>
                </a:xfrm>
                <a:prstGeom prst="ellipse">
                  <a:avLst/>
                </a:prstGeom>
                <a:ln>
                  <a:tailEnd type="triangle"/>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AAG</a:t>
                  </a:r>
                  <a:endParaRPr lang="en-US" sz="1200" baseline="-25000" dirty="0">
                    <a:solidFill>
                      <a:schemeClr val="tx1"/>
                    </a:solidFill>
                  </a:endParaRPr>
                </a:p>
              </p:txBody>
            </p:sp>
            <p:sp>
              <p:nvSpPr>
                <p:cNvPr id="55" name="Oval 54"/>
                <p:cNvSpPr/>
                <p:nvPr/>
              </p:nvSpPr>
              <p:spPr>
                <a:xfrm>
                  <a:off x="4969235" y="4614037"/>
                  <a:ext cx="339928" cy="264583"/>
                </a:xfrm>
                <a:prstGeom prst="ellipse">
                  <a:avLst/>
                </a:prstGeom>
                <a:ln>
                  <a:tailEnd type="triangle"/>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CAA</a:t>
                  </a:r>
                  <a:endParaRPr lang="en-US" sz="1200" baseline="-25000" dirty="0">
                    <a:solidFill>
                      <a:schemeClr val="tx1"/>
                    </a:solidFill>
                  </a:endParaRPr>
                </a:p>
              </p:txBody>
            </p:sp>
            <p:sp>
              <p:nvSpPr>
                <p:cNvPr id="56" name="Oval 55"/>
                <p:cNvSpPr/>
                <p:nvPr/>
              </p:nvSpPr>
              <p:spPr>
                <a:xfrm>
                  <a:off x="4462243" y="4614037"/>
                  <a:ext cx="339928" cy="264583"/>
                </a:xfrm>
                <a:prstGeom prst="ellipse">
                  <a:avLst/>
                </a:prstGeom>
                <a:ln>
                  <a:tailEnd type="triangle"/>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ACA</a:t>
                  </a:r>
                  <a:endParaRPr lang="en-US" sz="1200" baseline="-25000" dirty="0">
                    <a:solidFill>
                      <a:schemeClr val="tx1"/>
                    </a:solidFill>
                  </a:endParaRPr>
                </a:p>
              </p:txBody>
            </p:sp>
            <p:sp>
              <p:nvSpPr>
                <p:cNvPr id="57" name="Oval 56"/>
                <p:cNvSpPr/>
                <p:nvPr/>
              </p:nvSpPr>
              <p:spPr>
                <a:xfrm>
                  <a:off x="3978455" y="4614037"/>
                  <a:ext cx="337607" cy="264583"/>
                </a:xfrm>
                <a:prstGeom prst="ellipse">
                  <a:avLst/>
                </a:prstGeom>
                <a:ln>
                  <a:tailEnd type="triangle"/>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TAC</a:t>
                  </a:r>
                  <a:endParaRPr lang="en-US" sz="1200" baseline="-25000" dirty="0">
                    <a:solidFill>
                      <a:schemeClr val="tx1"/>
                    </a:solidFill>
                  </a:endParaRPr>
                </a:p>
              </p:txBody>
            </p:sp>
            <p:sp>
              <p:nvSpPr>
                <p:cNvPr id="58" name="Oval 57"/>
                <p:cNvSpPr/>
                <p:nvPr/>
              </p:nvSpPr>
              <p:spPr>
                <a:xfrm>
                  <a:off x="3456381" y="4614037"/>
                  <a:ext cx="339928" cy="264583"/>
                </a:xfrm>
                <a:prstGeom prst="ellipse">
                  <a:avLst/>
                </a:prstGeom>
                <a:ln>
                  <a:tailEnd type="triangle"/>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CTA</a:t>
                  </a:r>
                  <a:endParaRPr lang="en-US" sz="1200" baseline="-25000" dirty="0">
                    <a:solidFill>
                      <a:schemeClr val="tx1"/>
                    </a:solidFill>
                  </a:endParaRPr>
                </a:p>
              </p:txBody>
            </p:sp>
            <p:cxnSp>
              <p:nvCxnSpPr>
                <p:cNvPr id="59" name="Straight Arrow Connector 58"/>
                <p:cNvCxnSpPr>
                  <a:stCxn id="58" idx="6"/>
                  <a:endCxn id="57" idx="2"/>
                </p:cNvCxnSpPr>
                <p:nvPr/>
              </p:nvCxnSpPr>
              <p:spPr>
                <a:xfrm>
                  <a:off x="3796308" y="4744906"/>
                  <a:ext cx="182146"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7" idx="6"/>
                  <a:endCxn id="56" idx="2"/>
                </p:cNvCxnSpPr>
                <p:nvPr/>
              </p:nvCxnSpPr>
              <p:spPr>
                <a:xfrm>
                  <a:off x="4316062" y="4744906"/>
                  <a:ext cx="146181"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6" idx="6"/>
                  <a:endCxn id="55" idx="2"/>
                </p:cNvCxnSpPr>
                <p:nvPr/>
              </p:nvCxnSpPr>
              <p:spPr>
                <a:xfrm>
                  <a:off x="4802171" y="4744906"/>
                  <a:ext cx="167064"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5" idx="6"/>
                  <a:endCxn id="54" idx="2"/>
                </p:cNvCxnSpPr>
                <p:nvPr/>
              </p:nvCxnSpPr>
              <p:spPr>
                <a:xfrm>
                  <a:off x="5309162" y="4744906"/>
                  <a:ext cx="131099"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6"/>
                  <a:endCxn id="53" idx="2"/>
                </p:cNvCxnSpPr>
                <p:nvPr/>
              </p:nvCxnSpPr>
              <p:spPr>
                <a:xfrm>
                  <a:off x="5779029" y="4744906"/>
                  <a:ext cx="133419"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2986514" y="4614037"/>
                  <a:ext cx="337608" cy="264583"/>
                </a:xfrm>
                <a:prstGeom prst="ellipse">
                  <a:avLst/>
                </a:prstGeom>
                <a:ln>
                  <a:tailEnd type="triangle"/>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CCT</a:t>
                  </a:r>
                  <a:endParaRPr lang="en-US" sz="1200" baseline="-25000" dirty="0">
                    <a:solidFill>
                      <a:schemeClr val="tx1"/>
                    </a:solidFill>
                  </a:endParaRPr>
                </a:p>
              </p:txBody>
            </p:sp>
            <p:sp>
              <p:nvSpPr>
                <p:cNvPr id="65" name="Oval 64"/>
                <p:cNvSpPr/>
                <p:nvPr/>
              </p:nvSpPr>
              <p:spPr>
                <a:xfrm>
                  <a:off x="2514327" y="4614037"/>
                  <a:ext cx="339928" cy="264583"/>
                </a:xfrm>
                <a:prstGeom prst="ellipse">
                  <a:avLst/>
                </a:prstGeom>
                <a:ln>
                  <a:tailEnd type="triangle"/>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ACC</a:t>
                  </a:r>
                  <a:endParaRPr lang="en-US" sz="1200" baseline="-25000" dirty="0">
                    <a:solidFill>
                      <a:schemeClr val="tx1"/>
                    </a:solidFill>
                  </a:endParaRPr>
                </a:p>
              </p:txBody>
            </p:sp>
            <p:sp>
              <p:nvSpPr>
                <p:cNvPr id="66" name="Oval 65"/>
                <p:cNvSpPr/>
                <p:nvPr/>
              </p:nvSpPr>
              <p:spPr>
                <a:xfrm>
                  <a:off x="2008496" y="4614037"/>
                  <a:ext cx="337607" cy="264583"/>
                </a:xfrm>
                <a:prstGeom prst="ellipse">
                  <a:avLst/>
                </a:prstGeom>
                <a:ln>
                  <a:tailEnd type="triangle"/>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GAC</a:t>
                  </a:r>
                  <a:endParaRPr lang="en-US" sz="1200" baseline="-25000" dirty="0">
                    <a:solidFill>
                      <a:schemeClr val="tx1"/>
                    </a:solidFill>
                  </a:endParaRPr>
                </a:p>
              </p:txBody>
            </p:sp>
            <p:cxnSp>
              <p:nvCxnSpPr>
                <p:cNvPr id="67" name="Straight Arrow Connector 66"/>
                <p:cNvCxnSpPr>
                  <a:stCxn id="66" idx="6"/>
                  <a:endCxn id="65" idx="2"/>
                </p:cNvCxnSpPr>
                <p:nvPr/>
              </p:nvCxnSpPr>
              <p:spPr>
                <a:xfrm>
                  <a:off x="2346103" y="4744906"/>
                  <a:ext cx="168224"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65" idx="6"/>
                  <a:endCxn id="64" idx="2"/>
                </p:cNvCxnSpPr>
                <p:nvPr/>
              </p:nvCxnSpPr>
              <p:spPr>
                <a:xfrm>
                  <a:off x="2854255" y="4744906"/>
                  <a:ext cx="132259"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64" idx="6"/>
                </p:cNvCxnSpPr>
                <p:nvPr/>
              </p:nvCxnSpPr>
              <p:spPr>
                <a:xfrm>
                  <a:off x="3324122" y="4744906"/>
                  <a:ext cx="132259"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49" name="Straight Arrow Connector 48"/>
              <p:cNvCxnSpPr/>
              <p:nvPr/>
            </p:nvCxnSpPr>
            <p:spPr>
              <a:xfrm flipV="1">
                <a:off x="6585019" y="4386667"/>
                <a:ext cx="183306" cy="92462"/>
              </a:xfrm>
              <a:prstGeom prst="straightConnector1">
                <a:avLst/>
              </a:prstGeom>
              <a:ln>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50" name="Straight Arrow Connector 49"/>
              <p:cNvCxnSpPr/>
              <p:nvPr/>
            </p:nvCxnSpPr>
            <p:spPr>
              <a:xfrm flipV="1">
                <a:off x="7046765" y="4122084"/>
                <a:ext cx="183306" cy="89617"/>
              </a:xfrm>
              <a:prstGeom prst="straightConnector1">
                <a:avLst/>
              </a:prstGeom>
              <a:ln>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51" name="Straight Arrow Connector 50"/>
              <p:cNvCxnSpPr/>
              <p:nvPr/>
            </p:nvCxnSpPr>
            <p:spPr>
              <a:xfrm rot="16200000" flipH="1">
                <a:off x="6610270" y="5026175"/>
                <a:ext cx="91040" cy="183306"/>
              </a:xfrm>
              <a:prstGeom prst="straightConnector1">
                <a:avLst/>
              </a:prstGeom>
              <a:ln>
                <a:tailEnd type="triangle"/>
              </a:ln>
            </p:spPr>
            <p:style>
              <a:lnRef idx="2">
                <a:schemeClr val="accent4"/>
              </a:lnRef>
              <a:fillRef idx="1">
                <a:schemeClr val="lt1"/>
              </a:fillRef>
              <a:effectRef idx="0">
                <a:schemeClr val="accent4"/>
              </a:effectRef>
              <a:fontRef idx="minor">
                <a:schemeClr val="dk1"/>
              </a:fontRef>
            </p:style>
          </p:cxnSp>
          <p:cxnSp>
            <p:nvCxnSpPr>
              <p:cNvPr id="52" name="Straight Arrow Connector 51"/>
              <p:cNvCxnSpPr/>
              <p:nvPr/>
            </p:nvCxnSpPr>
            <p:spPr>
              <a:xfrm rot="16200000" flipH="1">
                <a:off x="7077685" y="5283515"/>
                <a:ext cx="92462" cy="182146"/>
              </a:xfrm>
              <a:prstGeom prst="straightConnector1">
                <a:avLst/>
              </a:prstGeom>
              <a:ln>
                <a:tailEnd type="triangle"/>
              </a:ln>
            </p:spPr>
            <p:style>
              <a:lnRef idx="2">
                <a:schemeClr val="accent4"/>
              </a:lnRef>
              <a:fillRef idx="1">
                <a:schemeClr val="lt1"/>
              </a:fillRef>
              <a:effectRef idx="0">
                <a:schemeClr val="accent4"/>
              </a:effectRef>
              <a:fontRef idx="minor">
                <a:schemeClr val="dk1"/>
              </a:fontRef>
            </p:style>
          </p:cxnSp>
        </p:grpSp>
        <p:grpSp>
          <p:nvGrpSpPr>
            <p:cNvPr id="63499" name="Group 124"/>
            <p:cNvGrpSpPr>
              <a:grpSpLocks/>
            </p:cNvGrpSpPr>
            <p:nvPr/>
          </p:nvGrpSpPr>
          <p:grpSpPr bwMode="auto">
            <a:xfrm>
              <a:off x="4205281" y="1733552"/>
              <a:ext cx="2947982" cy="1843092"/>
              <a:chOff x="4419588" y="1119724"/>
              <a:chExt cx="2946936" cy="1842016"/>
            </a:xfrm>
          </p:grpSpPr>
          <p:sp>
            <p:nvSpPr>
              <p:cNvPr id="12" name="Oval 11"/>
              <p:cNvSpPr/>
              <p:nvPr/>
            </p:nvSpPr>
            <p:spPr bwMode="auto">
              <a:xfrm>
                <a:off x="6346457" y="1644914"/>
                <a:ext cx="238944" cy="257408"/>
              </a:xfrm>
              <a:prstGeom prst="ellipse">
                <a:avLst/>
              </a:prstGeom>
              <a:ln>
                <a:tailEnd type="triangle"/>
              </a:ln>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A</a:t>
                </a:r>
              </a:p>
            </p:txBody>
          </p:sp>
          <p:sp>
            <p:nvSpPr>
              <p:cNvPr id="13" name="Oval 12"/>
              <p:cNvSpPr/>
              <p:nvPr/>
            </p:nvSpPr>
            <p:spPr bwMode="auto">
              <a:xfrm>
                <a:off x="6719952" y="1383240"/>
                <a:ext cx="240104" cy="257408"/>
              </a:xfrm>
              <a:prstGeom prst="ellipse">
                <a:avLst/>
              </a:prstGeom>
              <a:ln>
                <a:tailEnd type="triangle"/>
              </a:ln>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B</a:t>
                </a:r>
              </a:p>
            </p:txBody>
          </p:sp>
          <p:sp>
            <p:nvSpPr>
              <p:cNvPr id="14" name="Oval 13"/>
              <p:cNvSpPr/>
              <p:nvPr/>
            </p:nvSpPr>
            <p:spPr bwMode="auto">
              <a:xfrm>
                <a:off x="6346457" y="2178217"/>
                <a:ext cx="238944" cy="258829"/>
              </a:xfrm>
              <a:prstGeom prst="ellipse">
                <a:avLst/>
              </a:prstGeom>
              <a:ln>
                <a:tailEnd type="triangle"/>
              </a:ln>
            </p:spPr>
            <p:style>
              <a:lnRef idx="1">
                <a:schemeClr val="accent4"/>
              </a:lnRef>
              <a:fillRef idx="3">
                <a:schemeClr val="accent4"/>
              </a:fillRef>
              <a:effectRef idx="2">
                <a:schemeClr val="accent4"/>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X</a:t>
                </a:r>
              </a:p>
            </p:txBody>
          </p:sp>
          <p:sp>
            <p:nvSpPr>
              <p:cNvPr id="15" name="Oval 14"/>
              <p:cNvSpPr/>
              <p:nvPr/>
            </p:nvSpPr>
            <p:spPr bwMode="auto">
              <a:xfrm>
                <a:off x="6719952" y="2441312"/>
                <a:ext cx="240104" cy="257408"/>
              </a:xfrm>
              <a:prstGeom prst="ellipse">
                <a:avLst/>
              </a:prstGeom>
              <a:ln>
                <a:tailEnd type="triangle"/>
              </a:ln>
            </p:spPr>
            <p:style>
              <a:lnRef idx="1">
                <a:schemeClr val="accent4"/>
              </a:lnRef>
              <a:fillRef idx="3">
                <a:schemeClr val="accent4"/>
              </a:fillRef>
              <a:effectRef idx="2">
                <a:schemeClr val="accent4"/>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Y</a:t>
                </a:r>
              </a:p>
            </p:txBody>
          </p:sp>
          <p:cxnSp>
            <p:nvCxnSpPr>
              <p:cNvPr id="16" name="Straight Arrow Connector 15"/>
              <p:cNvCxnSpPr>
                <a:endCxn id="14" idx="1"/>
              </p:cNvCxnSpPr>
              <p:nvPr/>
            </p:nvCxnSpPr>
            <p:spPr bwMode="auto">
              <a:xfrm rot="16200000" flipH="1">
                <a:off x="6237245" y="2095358"/>
                <a:ext cx="115193" cy="172828"/>
              </a:xfrm>
              <a:prstGeom prst="straightConnector1">
                <a:avLst/>
              </a:prstGeom>
              <a:ln>
                <a:tailEnd type="triangle"/>
              </a:ln>
            </p:spPr>
            <p:style>
              <a:lnRef idx="2">
                <a:schemeClr val="accent4">
                  <a:shade val="50000"/>
                </a:schemeClr>
              </a:lnRef>
              <a:fillRef idx="1">
                <a:schemeClr val="accent4"/>
              </a:fillRef>
              <a:effectRef idx="0">
                <a:schemeClr val="accent4"/>
              </a:effectRef>
              <a:fontRef idx="minor">
                <a:schemeClr val="lt1"/>
              </a:fontRef>
            </p:style>
          </p:cxnSp>
          <p:cxnSp>
            <p:nvCxnSpPr>
              <p:cNvPr id="17" name="Straight Arrow Connector 16"/>
              <p:cNvCxnSpPr>
                <a:endCxn id="12" idx="3"/>
              </p:cNvCxnSpPr>
              <p:nvPr/>
            </p:nvCxnSpPr>
            <p:spPr bwMode="auto">
              <a:xfrm rot="5400000" flipH="1" flipV="1">
                <a:off x="6239378" y="1800264"/>
                <a:ext cx="110927" cy="172828"/>
              </a:xfrm>
              <a:prstGeom prst="straightConnector1">
                <a:avLst/>
              </a:prstGeom>
              <a:ln>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18" name="Curved Connector 99"/>
              <p:cNvCxnSpPr>
                <a:endCxn id="12" idx="2"/>
              </p:cNvCxnSpPr>
              <p:nvPr/>
            </p:nvCxnSpPr>
            <p:spPr bwMode="auto">
              <a:xfrm rot="5400000" flipH="1" flipV="1">
                <a:off x="5923027" y="1518712"/>
                <a:ext cx="201944" cy="644917"/>
              </a:xfrm>
              <a:prstGeom prst="curvedConnector2">
                <a:avLst/>
              </a:prstGeom>
              <a:ln w="12700">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9" name="Curved Connector 99"/>
              <p:cNvCxnSpPr>
                <a:endCxn id="13" idx="2"/>
              </p:cNvCxnSpPr>
              <p:nvPr/>
            </p:nvCxnSpPr>
            <p:spPr bwMode="auto">
              <a:xfrm rot="5400000" flipH="1" flipV="1">
                <a:off x="6194310" y="1378101"/>
                <a:ext cx="455085" cy="596200"/>
              </a:xfrm>
              <a:prstGeom prst="curvedConnector2">
                <a:avLst/>
              </a:prstGeom>
              <a:ln w="12700">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0" name="Curved Connector 105"/>
              <p:cNvCxnSpPr>
                <a:endCxn id="14" idx="2"/>
              </p:cNvCxnSpPr>
              <p:nvPr/>
            </p:nvCxnSpPr>
            <p:spPr bwMode="auto">
              <a:xfrm rot="16200000" flipH="1">
                <a:off x="5920182" y="1905534"/>
                <a:ext cx="207632" cy="644917"/>
              </a:xfrm>
              <a:prstGeom prst="curvedConnector2">
                <a:avLst/>
              </a:prstGeom>
              <a:ln w="12700">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1" name="Curved Connector 105"/>
              <p:cNvCxnSpPr>
                <a:endCxn id="15" idx="2"/>
              </p:cNvCxnSpPr>
              <p:nvPr/>
            </p:nvCxnSpPr>
            <p:spPr bwMode="auto">
              <a:xfrm rot="16200000" flipH="1">
                <a:off x="6189333" y="2095570"/>
                <a:ext cx="465039" cy="596200"/>
              </a:xfrm>
              <a:prstGeom prst="curvedConnector2">
                <a:avLst/>
              </a:prstGeom>
              <a:ln w="12700">
                <a:prstDash val="sysDot"/>
                <a:tailEnd type="triangle"/>
              </a:ln>
            </p:spPr>
            <p:style>
              <a:lnRef idx="2">
                <a:schemeClr val="accent1"/>
              </a:lnRef>
              <a:fillRef idx="0">
                <a:schemeClr val="accent1"/>
              </a:fillRef>
              <a:effectRef idx="1">
                <a:schemeClr val="accent1"/>
              </a:effectRef>
              <a:fontRef idx="minor">
                <a:schemeClr val="tx1"/>
              </a:fontRef>
            </p:style>
          </p:cxnSp>
          <p:sp>
            <p:nvSpPr>
              <p:cNvPr id="22" name="Oval 21"/>
              <p:cNvSpPr/>
              <p:nvPr/>
            </p:nvSpPr>
            <p:spPr bwMode="auto">
              <a:xfrm>
                <a:off x="7125925" y="1120145"/>
                <a:ext cx="240104" cy="257407"/>
              </a:xfrm>
              <a:prstGeom prst="ellipse">
                <a:avLst/>
              </a:prstGeom>
              <a:ln>
                <a:tailEnd type="triangle"/>
              </a:ln>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C</a:t>
                </a:r>
              </a:p>
            </p:txBody>
          </p:sp>
          <p:sp>
            <p:nvSpPr>
              <p:cNvPr id="23" name="Oval 22"/>
              <p:cNvSpPr/>
              <p:nvPr/>
            </p:nvSpPr>
            <p:spPr bwMode="auto">
              <a:xfrm>
                <a:off x="7124766" y="2704408"/>
                <a:ext cx="241264" cy="257407"/>
              </a:xfrm>
              <a:prstGeom prst="ellipse">
                <a:avLst/>
              </a:prstGeom>
              <a:ln>
                <a:tailEnd type="triangle"/>
              </a:ln>
            </p:spPr>
            <p:style>
              <a:lnRef idx="1">
                <a:schemeClr val="accent4"/>
              </a:lnRef>
              <a:fillRef idx="3">
                <a:schemeClr val="accent4"/>
              </a:fillRef>
              <a:effectRef idx="2">
                <a:schemeClr val="accent4"/>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Z</a:t>
                </a:r>
              </a:p>
            </p:txBody>
          </p:sp>
          <p:cxnSp>
            <p:nvCxnSpPr>
              <p:cNvPr id="24" name="Curved Connector 246"/>
              <p:cNvCxnSpPr>
                <a:stCxn id="14" idx="4"/>
                <a:endCxn id="23" idx="2"/>
              </p:cNvCxnSpPr>
              <p:nvPr/>
            </p:nvCxnSpPr>
            <p:spPr bwMode="auto">
              <a:xfrm rot="16200000" flipH="1">
                <a:off x="6596379" y="2305436"/>
                <a:ext cx="396776" cy="659996"/>
              </a:xfrm>
              <a:prstGeom prst="curvedConnector2">
                <a:avLst/>
              </a:prstGeom>
              <a:ln w="12700">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5" name="Curved Connector 280"/>
              <p:cNvCxnSpPr>
                <a:stCxn id="12" idx="0"/>
                <a:endCxn id="22" idx="2"/>
              </p:cNvCxnSpPr>
              <p:nvPr/>
            </p:nvCxnSpPr>
            <p:spPr bwMode="auto">
              <a:xfrm rot="5400000" flipH="1" flipV="1">
                <a:off x="6596959" y="1115948"/>
                <a:ext cx="396776" cy="661156"/>
              </a:xfrm>
              <a:prstGeom prst="curvedConnector2">
                <a:avLst/>
              </a:prstGeom>
              <a:ln w="12700">
                <a:prstDash val="sysDot"/>
                <a:tailEnd type="triangle"/>
              </a:ln>
            </p:spPr>
            <p:style>
              <a:lnRef idx="2">
                <a:schemeClr val="accent1"/>
              </a:lnRef>
              <a:fillRef idx="0">
                <a:schemeClr val="accent1"/>
              </a:fillRef>
              <a:effectRef idx="1">
                <a:schemeClr val="accent1"/>
              </a:effectRef>
              <a:fontRef idx="minor">
                <a:schemeClr val="tx1"/>
              </a:fontRef>
            </p:style>
          </p:cxnSp>
          <p:grpSp>
            <p:nvGrpSpPr>
              <p:cNvPr id="63514" name="Group 114"/>
              <p:cNvGrpSpPr>
                <a:grpSpLocks/>
              </p:cNvGrpSpPr>
              <p:nvPr/>
            </p:nvGrpSpPr>
            <p:grpSpPr bwMode="auto">
              <a:xfrm>
                <a:off x="4419588" y="1908253"/>
                <a:ext cx="1823386" cy="263372"/>
                <a:chOff x="4368786" y="1913016"/>
                <a:chExt cx="1823386" cy="263372"/>
              </a:xfrm>
            </p:grpSpPr>
            <p:sp>
              <p:nvSpPr>
                <p:cNvPr id="31" name="Oval 30"/>
                <p:cNvSpPr/>
                <p:nvPr/>
              </p:nvSpPr>
              <p:spPr bwMode="auto">
                <a:xfrm>
                  <a:off x="4913028" y="1912773"/>
                  <a:ext cx="240104" cy="287272"/>
                </a:xfrm>
                <a:prstGeom prst="ellipse">
                  <a:avLst/>
                </a:prstGeom>
                <a:ln>
                  <a:tailEnd type="triangle"/>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R</a:t>
                  </a:r>
                  <a:r>
                    <a:rPr lang="en-US" sz="1200" baseline="-25000" dirty="0">
                      <a:solidFill>
                        <a:schemeClr val="tx1"/>
                      </a:solidFill>
                    </a:rPr>
                    <a:t>2</a:t>
                  </a:r>
                </a:p>
              </p:txBody>
            </p:sp>
            <p:sp>
              <p:nvSpPr>
                <p:cNvPr id="32" name="Oval 31"/>
                <p:cNvSpPr/>
                <p:nvPr/>
              </p:nvSpPr>
              <p:spPr bwMode="auto">
                <a:xfrm>
                  <a:off x="5446592" y="1912773"/>
                  <a:ext cx="240104" cy="287272"/>
                </a:xfrm>
                <a:prstGeom prst="ellipse">
                  <a:avLst/>
                </a:prstGeom>
                <a:ln>
                  <a:tailEnd type="triangle"/>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R</a:t>
                  </a:r>
                  <a:r>
                    <a:rPr lang="en-US" sz="1200" baseline="-25000" dirty="0">
                      <a:solidFill>
                        <a:schemeClr val="tx1"/>
                      </a:solidFill>
                    </a:rPr>
                    <a:t>3</a:t>
                  </a:r>
                </a:p>
              </p:txBody>
            </p:sp>
            <p:sp>
              <p:nvSpPr>
                <p:cNvPr id="33" name="Oval 32"/>
                <p:cNvSpPr/>
                <p:nvPr/>
              </p:nvSpPr>
              <p:spPr bwMode="auto">
                <a:xfrm>
                  <a:off x="5952318" y="1912773"/>
                  <a:ext cx="240104" cy="287272"/>
                </a:xfrm>
                <a:prstGeom prst="ellipse">
                  <a:avLst/>
                </a:prstGeom>
                <a:ln>
                  <a:tailEnd type="triangle"/>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R</a:t>
                  </a:r>
                  <a:r>
                    <a:rPr lang="en-US" sz="1200" baseline="-25000" dirty="0">
                      <a:solidFill>
                        <a:schemeClr val="tx1"/>
                      </a:solidFill>
                    </a:rPr>
                    <a:t>4</a:t>
                  </a:r>
                </a:p>
              </p:txBody>
            </p:sp>
            <p:cxnSp>
              <p:nvCxnSpPr>
                <p:cNvPr id="34" name="Straight Arrow Connector 33"/>
                <p:cNvCxnSpPr>
                  <a:stCxn id="32" idx="6"/>
                  <a:endCxn id="33" idx="2"/>
                </p:cNvCxnSpPr>
                <p:nvPr/>
              </p:nvCxnSpPr>
              <p:spPr bwMode="auto">
                <a:xfrm>
                  <a:off x="5686697" y="2042187"/>
                  <a:ext cx="265622" cy="14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1" idx="6"/>
                  <a:endCxn id="32" idx="2"/>
                </p:cNvCxnSpPr>
                <p:nvPr/>
              </p:nvCxnSpPr>
              <p:spPr bwMode="auto">
                <a:xfrm>
                  <a:off x="5153132" y="2042187"/>
                  <a:ext cx="293460" cy="14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Curved Connector 35"/>
                <p:cNvCxnSpPr>
                  <a:stCxn id="31" idx="7"/>
                  <a:endCxn id="33" idx="1"/>
                </p:cNvCxnSpPr>
                <p:nvPr/>
              </p:nvCxnSpPr>
              <p:spPr bwMode="auto">
                <a:xfrm rot="5400000" flipH="1" flipV="1">
                  <a:off x="5553174" y="1514910"/>
                  <a:ext cx="1422" cy="871101"/>
                </a:xfrm>
                <a:prstGeom prst="curvedConnector3">
                  <a:avLst>
                    <a:gd name="adj1" fmla="val 16772607"/>
                  </a:avLst>
                </a:prstGeom>
                <a:ln w="12700">
                  <a:prstDash val="sysDot"/>
                  <a:tailEnd type="triangle"/>
                </a:ln>
              </p:spPr>
              <p:style>
                <a:lnRef idx="2">
                  <a:schemeClr val="accent1"/>
                </a:lnRef>
                <a:fillRef idx="0">
                  <a:schemeClr val="accent1"/>
                </a:fillRef>
                <a:effectRef idx="1">
                  <a:schemeClr val="accent1"/>
                </a:effectRef>
                <a:fontRef idx="minor">
                  <a:schemeClr val="tx1"/>
                </a:fontRef>
              </p:style>
            </p:cxnSp>
            <p:sp>
              <p:nvSpPr>
                <p:cNvPr id="37" name="Oval 36"/>
                <p:cNvSpPr/>
                <p:nvPr/>
              </p:nvSpPr>
              <p:spPr bwMode="auto">
                <a:xfrm>
                  <a:off x="4369025" y="1918462"/>
                  <a:ext cx="240104" cy="287272"/>
                </a:xfrm>
                <a:prstGeom prst="ellipse">
                  <a:avLst/>
                </a:prstGeom>
                <a:ln>
                  <a:tailEnd type="triangle"/>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200" dirty="0">
                      <a:solidFill>
                        <a:schemeClr val="tx1"/>
                      </a:solidFill>
                    </a:rPr>
                    <a:t>R</a:t>
                  </a:r>
                  <a:r>
                    <a:rPr lang="en-US" sz="1200" baseline="-25000" dirty="0">
                      <a:solidFill>
                        <a:schemeClr val="tx1"/>
                      </a:solidFill>
                    </a:rPr>
                    <a:t>1</a:t>
                  </a:r>
                </a:p>
              </p:txBody>
            </p:sp>
            <p:cxnSp>
              <p:nvCxnSpPr>
                <p:cNvPr id="38" name="Straight Arrow Connector 37"/>
                <p:cNvCxnSpPr>
                  <a:stCxn id="37" idx="6"/>
                  <a:endCxn id="31" idx="2"/>
                </p:cNvCxnSpPr>
                <p:nvPr/>
              </p:nvCxnSpPr>
              <p:spPr bwMode="auto">
                <a:xfrm flipV="1">
                  <a:off x="4609128" y="2042187"/>
                  <a:ext cx="303900" cy="56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Curved Connector 38"/>
                <p:cNvCxnSpPr>
                  <a:stCxn id="37" idx="7"/>
                  <a:endCxn id="32" idx="1"/>
                </p:cNvCxnSpPr>
                <p:nvPr/>
              </p:nvCxnSpPr>
              <p:spPr bwMode="auto">
                <a:xfrm rot="5400000" flipH="1" flipV="1">
                  <a:off x="5024436" y="1499905"/>
                  <a:ext cx="5689" cy="908219"/>
                </a:xfrm>
                <a:prstGeom prst="curvedConnector3">
                  <a:avLst>
                    <a:gd name="adj1" fmla="val 4293102"/>
                  </a:avLst>
                </a:prstGeom>
                <a:ln w="12700">
                  <a:prstDash val="sysDot"/>
                  <a:tailEnd type="triangle"/>
                </a:ln>
              </p:spPr>
              <p:style>
                <a:lnRef idx="2">
                  <a:schemeClr val="accent1"/>
                </a:lnRef>
                <a:fillRef idx="0">
                  <a:schemeClr val="accent1"/>
                </a:fillRef>
                <a:effectRef idx="1">
                  <a:schemeClr val="accent1"/>
                </a:effectRef>
                <a:fontRef idx="minor">
                  <a:schemeClr val="tx1"/>
                </a:fontRef>
              </p:style>
            </p:cxnSp>
          </p:grpSp>
          <p:cxnSp>
            <p:nvCxnSpPr>
              <p:cNvPr id="27" name="Straight Arrow Connector 26"/>
              <p:cNvCxnSpPr/>
              <p:nvPr/>
            </p:nvCxnSpPr>
            <p:spPr bwMode="auto">
              <a:xfrm rot="5400000" flipH="1" flipV="1">
                <a:off x="6608233" y="1558500"/>
                <a:ext cx="110927" cy="172828"/>
              </a:xfrm>
              <a:prstGeom prst="straightConnector1">
                <a:avLst/>
              </a:prstGeom>
              <a:ln>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28" name="Straight Arrow Connector 27"/>
              <p:cNvCxnSpPr/>
              <p:nvPr/>
            </p:nvCxnSpPr>
            <p:spPr bwMode="auto">
              <a:xfrm rot="5400000" flipH="1" flipV="1">
                <a:off x="6990427" y="1297407"/>
                <a:ext cx="110927" cy="171668"/>
              </a:xfrm>
              <a:prstGeom prst="straightConnector1">
                <a:avLst/>
              </a:prstGeom>
              <a:ln>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29" name="Straight Arrow Connector 28"/>
              <p:cNvCxnSpPr/>
              <p:nvPr/>
            </p:nvCxnSpPr>
            <p:spPr bwMode="auto">
              <a:xfrm rot="16200000" flipH="1">
                <a:off x="6596689" y="2366856"/>
                <a:ext cx="116615" cy="171668"/>
              </a:xfrm>
              <a:prstGeom prst="straightConnector1">
                <a:avLst/>
              </a:prstGeom>
              <a:ln>
                <a:tailEnd type="triangle"/>
              </a:ln>
            </p:spPr>
            <p:style>
              <a:lnRef idx="2">
                <a:schemeClr val="accent4">
                  <a:shade val="50000"/>
                </a:schemeClr>
              </a:lnRef>
              <a:fillRef idx="1">
                <a:schemeClr val="accent4"/>
              </a:fillRef>
              <a:effectRef idx="0">
                <a:schemeClr val="accent4"/>
              </a:effectRef>
              <a:fontRef idx="minor">
                <a:schemeClr val="lt1"/>
              </a:fontRef>
            </p:style>
          </p:cxnSp>
          <p:cxnSp>
            <p:nvCxnSpPr>
              <p:cNvPr id="30" name="Straight Arrow Connector 29"/>
              <p:cNvCxnSpPr/>
              <p:nvPr/>
            </p:nvCxnSpPr>
            <p:spPr bwMode="auto">
              <a:xfrm rot="16200000" flipH="1">
                <a:off x="6986871" y="2636351"/>
                <a:ext cx="118038" cy="171668"/>
              </a:xfrm>
              <a:prstGeom prst="straightConnector1">
                <a:avLst/>
              </a:prstGeom>
              <a:ln>
                <a:tailEnd type="triangle"/>
              </a:ln>
            </p:spPr>
            <p:style>
              <a:lnRef idx="2">
                <a:schemeClr val="accent4">
                  <a:shade val="50000"/>
                </a:schemeClr>
              </a:lnRef>
              <a:fillRef idx="1">
                <a:schemeClr val="accent4"/>
              </a:fillRef>
              <a:effectRef idx="0">
                <a:schemeClr val="accent4"/>
              </a:effectRef>
              <a:fontRef idx="minor">
                <a:schemeClr val="lt1"/>
              </a:fontRef>
            </p:style>
          </p:cxnSp>
        </p:grpSp>
      </p:grpSp>
      <p:sp>
        <p:nvSpPr>
          <p:cNvPr id="63492" name="TextBox 4"/>
          <p:cNvSpPr txBox="1">
            <a:spLocks noChangeArrowheads="1"/>
          </p:cNvSpPr>
          <p:nvPr/>
        </p:nvSpPr>
        <p:spPr bwMode="auto">
          <a:xfrm>
            <a:off x="838200" y="6059488"/>
            <a:ext cx="7412038" cy="646112"/>
          </a:xfrm>
          <a:prstGeom prst="rect">
            <a:avLst/>
          </a:prstGeom>
          <a:noFill/>
          <a:ln w="9525">
            <a:noFill/>
            <a:miter lim="800000"/>
            <a:headEnd/>
            <a:tailEnd/>
          </a:ln>
        </p:spPr>
        <p:txBody>
          <a:bodyPr>
            <a:prstTxWarp prst="textNoShape">
              <a:avLst/>
            </a:prstTxWarp>
            <a:spAutoFit/>
          </a:bodyPr>
          <a:lstStyle/>
          <a:p>
            <a:r>
              <a:rPr lang="en-US" b="1">
                <a:latin typeface="Gill Sans MT" charset="0"/>
              </a:rPr>
              <a:t>Assembly of Large Genomes using Second Generation Sequencing</a:t>
            </a:r>
          </a:p>
          <a:p>
            <a:r>
              <a:rPr lang="en-US">
                <a:latin typeface="Gill Sans MT" charset="0"/>
              </a:rPr>
              <a:t>Schatz MC, Delcher AL, Salzberg SL (2010) </a:t>
            </a:r>
            <a:r>
              <a:rPr lang="en-US" i="1">
                <a:latin typeface="Gill Sans MT" charset="0"/>
              </a:rPr>
              <a:t>Genome Research </a:t>
            </a:r>
            <a:r>
              <a:rPr lang="en-US">
                <a:latin typeface="Gill Sans MT" charset="0"/>
              </a:rPr>
              <a:t>20, 1165-73.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09600"/>
          </a:xfrm>
        </p:spPr>
        <p:txBody>
          <a:bodyPr>
            <a:normAutofit fontScale="90000"/>
          </a:bodyPr>
          <a:lstStyle/>
          <a:p>
            <a:pPr eaLnBrk="1" hangingPunct="1">
              <a:defRPr/>
            </a:pPr>
            <a:r>
              <a:rPr lang="en-US" sz="4000" smtClean="0">
                <a:ea typeface="ＭＳ Ｐゴシック" pitchFamily="-106" charset="-128"/>
                <a:cs typeface="ＭＳ Ｐゴシック" pitchFamily="-106" charset="-128"/>
              </a:rPr>
              <a:t>de Bruijn Graph Construction</a:t>
            </a:r>
          </a:p>
        </p:txBody>
      </p:sp>
      <p:sp>
        <p:nvSpPr>
          <p:cNvPr id="18435" name="Content Placeholder 2"/>
          <p:cNvSpPr>
            <a:spLocks noGrp="1"/>
          </p:cNvSpPr>
          <p:nvPr>
            <p:ph idx="1"/>
          </p:nvPr>
        </p:nvSpPr>
        <p:spPr>
          <a:xfrm>
            <a:off x="304800" y="1219200"/>
            <a:ext cx="8686800" cy="4191000"/>
          </a:xfrm>
        </p:spPr>
        <p:txBody>
          <a:bodyPr/>
          <a:lstStyle/>
          <a:p>
            <a:pPr eaLnBrk="1" hangingPunct="1">
              <a:lnSpc>
                <a:spcPct val="80000"/>
              </a:lnSpc>
            </a:pPr>
            <a:r>
              <a:rPr lang="en-US" sz="2500" smtClean="0"/>
              <a:t>D</a:t>
            </a:r>
            <a:r>
              <a:rPr lang="en-US" sz="2500" baseline="-25000" smtClean="0"/>
              <a:t>k</a:t>
            </a:r>
            <a:r>
              <a:rPr lang="en-US" sz="2500" smtClean="0"/>
              <a:t> = (V,E)</a:t>
            </a:r>
          </a:p>
          <a:p>
            <a:pPr lvl="1" eaLnBrk="1" hangingPunct="1">
              <a:lnSpc>
                <a:spcPct val="80000"/>
              </a:lnSpc>
              <a:buFont typeface="Arial" charset="0"/>
              <a:buChar char="•"/>
            </a:pPr>
            <a:r>
              <a:rPr lang="en-US" sz="2100" smtClean="0"/>
              <a:t>V = All length-k subfragments </a:t>
            </a:r>
          </a:p>
          <a:p>
            <a:pPr lvl="1" eaLnBrk="1" hangingPunct="1">
              <a:lnSpc>
                <a:spcPct val="80000"/>
              </a:lnSpc>
              <a:buFont typeface="Arial" charset="0"/>
              <a:buChar char="•"/>
            </a:pPr>
            <a:r>
              <a:rPr lang="en-US" sz="2100" smtClean="0"/>
              <a:t>E = Directed edges between consecutive subfragments</a:t>
            </a:r>
          </a:p>
          <a:p>
            <a:pPr lvl="2" eaLnBrk="1" hangingPunct="1">
              <a:lnSpc>
                <a:spcPct val="80000"/>
              </a:lnSpc>
            </a:pPr>
            <a:r>
              <a:rPr lang="en-US" sz="1900" smtClean="0"/>
              <a:t>Nodes overlap by k-1 words</a:t>
            </a:r>
          </a:p>
          <a:p>
            <a:pPr lvl="1" eaLnBrk="1" hangingPunct="1">
              <a:lnSpc>
                <a:spcPct val="80000"/>
              </a:lnSpc>
              <a:buFont typeface="Arial" charset="0"/>
              <a:buChar char="•"/>
            </a:pPr>
            <a:endParaRPr lang="en-US" sz="1500" smtClean="0"/>
          </a:p>
          <a:p>
            <a:pPr lvl="1" eaLnBrk="1" hangingPunct="1">
              <a:lnSpc>
                <a:spcPct val="80000"/>
              </a:lnSpc>
              <a:buFont typeface="Arial" charset="0"/>
              <a:buChar char="•"/>
            </a:pPr>
            <a:endParaRPr lang="en-US" sz="1500" smtClean="0"/>
          </a:p>
          <a:p>
            <a:pPr lvl="1" eaLnBrk="1" hangingPunct="1">
              <a:lnSpc>
                <a:spcPct val="80000"/>
              </a:lnSpc>
              <a:buFont typeface="Arial" charset="0"/>
              <a:buChar char="•"/>
            </a:pPr>
            <a:endParaRPr lang="en-US" sz="1500" smtClean="0"/>
          </a:p>
          <a:p>
            <a:pPr lvl="1" eaLnBrk="1" hangingPunct="1">
              <a:lnSpc>
                <a:spcPct val="80000"/>
              </a:lnSpc>
              <a:buFont typeface="Arial" charset="0"/>
              <a:buChar char="•"/>
            </a:pPr>
            <a:endParaRPr lang="en-US" sz="1500" smtClean="0"/>
          </a:p>
          <a:p>
            <a:pPr lvl="1" eaLnBrk="1" hangingPunct="1">
              <a:lnSpc>
                <a:spcPct val="80000"/>
              </a:lnSpc>
              <a:buFont typeface="Arial" charset="0"/>
              <a:buChar char="•"/>
            </a:pPr>
            <a:endParaRPr lang="en-US" sz="1500" smtClean="0"/>
          </a:p>
          <a:p>
            <a:pPr lvl="1" eaLnBrk="1" hangingPunct="1">
              <a:lnSpc>
                <a:spcPct val="80000"/>
              </a:lnSpc>
              <a:buFont typeface="Arial" charset="0"/>
              <a:buChar char="•"/>
            </a:pPr>
            <a:endParaRPr lang="en-US" sz="1500" smtClean="0"/>
          </a:p>
          <a:p>
            <a:pPr lvl="1" eaLnBrk="1" hangingPunct="1">
              <a:lnSpc>
                <a:spcPct val="80000"/>
              </a:lnSpc>
              <a:buFont typeface="Arial" charset="0"/>
              <a:buChar char="•"/>
            </a:pPr>
            <a:endParaRPr lang="en-US" sz="1500" smtClean="0"/>
          </a:p>
          <a:p>
            <a:pPr lvl="1" eaLnBrk="1" hangingPunct="1">
              <a:lnSpc>
                <a:spcPct val="80000"/>
              </a:lnSpc>
              <a:buFont typeface="Arial" charset="0"/>
              <a:buChar char="•"/>
            </a:pPr>
            <a:endParaRPr lang="en-US" sz="1500" smtClean="0"/>
          </a:p>
          <a:p>
            <a:pPr lvl="1" eaLnBrk="1" hangingPunct="1">
              <a:lnSpc>
                <a:spcPct val="80000"/>
              </a:lnSpc>
              <a:buFont typeface="Arial" charset="0"/>
              <a:buChar char="•"/>
            </a:pPr>
            <a:endParaRPr lang="en-US" sz="1500" smtClean="0"/>
          </a:p>
          <a:p>
            <a:pPr eaLnBrk="1" hangingPunct="1">
              <a:lnSpc>
                <a:spcPct val="80000"/>
              </a:lnSpc>
            </a:pPr>
            <a:r>
              <a:rPr lang="en-US" sz="2400" smtClean="0"/>
              <a:t>Locally constructed graph reveals the global sequence structure</a:t>
            </a:r>
          </a:p>
          <a:p>
            <a:pPr lvl="1" eaLnBrk="1" hangingPunct="1">
              <a:lnSpc>
                <a:spcPct val="80000"/>
              </a:lnSpc>
              <a:buFont typeface="Arial" charset="0"/>
              <a:buChar char="•"/>
            </a:pPr>
            <a:r>
              <a:rPr lang="en-US" sz="2000" smtClean="0"/>
              <a:t>Overlaps between sequences implicitly computed</a:t>
            </a:r>
          </a:p>
          <a:p>
            <a:pPr lvl="1" eaLnBrk="1" hangingPunct="1">
              <a:lnSpc>
                <a:spcPct val="80000"/>
              </a:lnSpc>
              <a:buFont typeface="Arial" charset="0"/>
              <a:buChar char="•"/>
            </a:pPr>
            <a:endParaRPr lang="en-US" sz="1500" smtClean="0"/>
          </a:p>
        </p:txBody>
      </p:sp>
      <p:grpSp>
        <p:nvGrpSpPr>
          <p:cNvPr id="18436" name="Group 11"/>
          <p:cNvGrpSpPr>
            <a:grpSpLocks/>
          </p:cNvGrpSpPr>
          <p:nvPr/>
        </p:nvGrpSpPr>
        <p:grpSpPr bwMode="auto">
          <a:xfrm>
            <a:off x="533400" y="3000375"/>
            <a:ext cx="6399213" cy="809625"/>
            <a:chOff x="533400" y="1095375"/>
            <a:chExt cx="6399213" cy="809625"/>
          </a:xfrm>
        </p:grpSpPr>
        <p:grpSp>
          <p:nvGrpSpPr>
            <p:cNvPr id="18438" name="Group 18"/>
            <p:cNvGrpSpPr>
              <a:grpSpLocks/>
            </p:cNvGrpSpPr>
            <p:nvPr/>
          </p:nvGrpSpPr>
          <p:grpSpPr bwMode="auto">
            <a:xfrm>
              <a:off x="642938" y="1628775"/>
              <a:ext cx="6289675" cy="276225"/>
              <a:chOff x="642938" y="3352800"/>
              <a:chExt cx="6289675" cy="276225"/>
            </a:xfrm>
          </p:grpSpPr>
          <p:sp>
            <p:nvSpPr>
              <p:cNvPr id="18441" name="TextBox 99"/>
              <p:cNvSpPr txBox="1">
                <a:spLocks noChangeArrowheads="1"/>
              </p:cNvSpPr>
              <p:nvPr/>
            </p:nvSpPr>
            <p:spPr bwMode="auto">
              <a:xfrm>
                <a:off x="3659188" y="3352800"/>
                <a:ext cx="1287462"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best </a:t>
                </a:r>
              </a:p>
            </p:txBody>
          </p:sp>
          <p:sp>
            <p:nvSpPr>
              <p:cNvPr id="18442" name="TextBox 103"/>
              <p:cNvSpPr txBox="1">
                <a:spLocks noChangeArrowheads="1"/>
              </p:cNvSpPr>
              <p:nvPr/>
            </p:nvSpPr>
            <p:spPr bwMode="auto">
              <a:xfrm>
                <a:off x="5607050" y="3352800"/>
                <a:ext cx="1325563"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was the best of</a:t>
                </a:r>
              </a:p>
            </p:txBody>
          </p:sp>
          <p:sp>
            <p:nvSpPr>
              <p:cNvPr id="18443" name="TextBox 24"/>
              <p:cNvSpPr txBox="1">
                <a:spLocks noChangeArrowheads="1"/>
              </p:cNvSpPr>
              <p:nvPr/>
            </p:nvSpPr>
            <p:spPr bwMode="auto">
              <a:xfrm>
                <a:off x="642938" y="3352800"/>
                <a:ext cx="1481137"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best of </a:t>
                </a:r>
              </a:p>
            </p:txBody>
          </p:sp>
          <p:cxnSp>
            <p:nvCxnSpPr>
              <p:cNvPr id="36" name="Straight Arrow Connector 35"/>
              <p:cNvCxnSpPr/>
              <p:nvPr/>
            </p:nvCxnSpPr>
            <p:spPr>
              <a:xfrm>
                <a:off x="4946650" y="3490913"/>
                <a:ext cx="6604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8439" name="TextBox 43"/>
            <p:cNvSpPr txBox="1">
              <a:spLocks noChangeArrowheads="1"/>
            </p:cNvSpPr>
            <p:nvPr/>
          </p:nvSpPr>
          <p:spPr bwMode="auto">
            <a:xfrm>
              <a:off x="533400" y="1095375"/>
              <a:ext cx="2032000" cy="369888"/>
            </a:xfrm>
            <a:prstGeom prst="rect">
              <a:avLst/>
            </a:prstGeom>
            <a:noFill/>
            <a:ln w="9525">
              <a:noFill/>
              <a:miter lim="800000"/>
              <a:headEnd/>
              <a:tailEnd/>
            </a:ln>
          </p:spPr>
          <p:txBody>
            <a:bodyPr wrap="none">
              <a:prstTxWarp prst="textNoShape">
                <a:avLst/>
              </a:prstTxWarp>
              <a:spAutoFit/>
            </a:bodyPr>
            <a:lstStyle/>
            <a:p>
              <a:r>
                <a:rPr lang="en-US"/>
                <a:t>Original Fragment</a:t>
              </a:r>
            </a:p>
          </p:txBody>
        </p:sp>
        <p:sp>
          <p:nvSpPr>
            <p:cNvPr id="18440" name="TextBox 44"/>
            <p:cNvSpPr txBox="1">
              <a:spLocks noChangeArrowheads="1"/>
            </p:cNvSpPr>
            <p:nvPr/>
          </p:nvSpPr>
          <p:spPr bwMode="auto">
            <a:xfrm>
              <a:off x="3581400" y="1171575"/>
              <a:ext cx="1647825" cy="369888"/>
            </a:xfrm>
            <a:prstGeom prst="rect">
              <a:avLst/>
            </a:prstGeom>
            <a:noFill/>
            <a:ln w="9525">
              <a:noFill/>
              <a:miter lim="800000"/>
              <a:headEnd/>
              <a:tailEnd/>
            </a:ln>
          </p:spPr>
          <p:txBody>
            <a:bodyPr wrap="none">
              <a:prstTxWarp prst="textNoShape">
                <a:avLst/>
              </a:prstTxWarp>
              <a:spAutoFit/>
            </a:bodyPr>
            <a:lstStyle/>
            <a:p>
              <a:r>
                <a:rPr lang="en-US"/>
                <a:t>Directed Edge</a:t>
              </a:r>
            </a:p>
          </p:txBody>
        </p:sp>
      </p:grpSp>
      <p:sp>
        <p:nvSpPr>
          <p:cNvPr id="18437" name="TextBox 45"/>
          <p:cNvSpPr txBox="1">
            <a:spLocks noChangeArrowheads="1"/>
          </p:cNvSpPr>
          <p:nvPr/>
        </p:nvSpPr>
        <p:spPr bwMode="auto">
          <a:xfrm>
            <a:off x="381000" y="5715000"/>
            <a:ext cx="3470275" cy="923925"/>
          </a:xfrm>
          <a:prstGeom prst="rect">
            <a:avLst/>
          </a:prstGeom>
          <a:noFill/>
          <a:ln w="9525">
            <a:noFill/>
            <a:miter lim="800000"/>
            <a:headEnd/>
            <a:tailEnd/>
          </a:ln>
        </p:spPr>
        <p:txBody>
          <a:bodyPr wrap="none">
            <a:prstTxWarp prst="textNoShape">
              <a:avLst/>
            </a:prstTxWarp>
            <a:spAutoFit/>
          </a:bodyPr>
          <a:lstStyle/>
          <a:p>
            <a:r>
              <a:rPr lang="en-US"/>
              <a:t>de Bruijn, 1946</a:t>
            </a:r>
          </a:p>
          <a:p>
            <a:r>
              <a:rPr lang="en-US"/>
              <a:t>Idury and Waterman, 1995</a:t>
            </a:r>
          </a:p>
          <a:p>
            <a:r>
              <a:rPr lang="en-US"/>
              <a:t>Pevzner, Tang, Waterman, 2001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No need to compute overlaps!</a:t>
            </a:r>
          </a:p>
        </p:txBody>
      </p:sp>
      <p:sp>
        <p:nvSpPr>
          <p:cNvPr id="19459" name="Content Placeholder 2"/>
          <p:cNvSpPr>
            <a:spLocks noGrp="1"/>
          </p:cNvSpPr>
          <p:nvPr>
            <p:ph idx="1"/>
          </p:nvPr>
        </p:nvSpPr>
        <p:spPr/>
        <p:txBody>
          <a:bodyPr/>
          <a:lstStyle/>
          <a:p>
            <a:r>
              <a:rPr lang="en-US"/>
              <a:t>Can this really work?</a:t>
            </a:r>
          </a:p>
          <a:p>
            <a:r>
              <a:rPr lang="en-US"/>
              <a:t>How do we choose a value for k?</a:t>
            </a:r>
          </a:p>
          <a:p>
            <a:pPr lvl="1"/>
            <a:r>
              <a:rPr lang="en-US"/>
              <a:t>Needs to be big enough to be unique</a:t>
            </a:r>
          </a:p>
          <a:p>
            <a:pPr lvl="1"/>
            <a:r>
              <a:rPr lang="en-US"/>
              <a:t>But repeats make it impossible to use such a large k, because entire reads are not unique</a:t>
            </a:r>
          </a:p>
          <a:p>
            <a:pPr lvl="1"/>
            <a:r>
              <a:rPr lang="en-US"/>
              <a:t>So pick k to be “big enough”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701675" y="82550"/>
            <a:ext cx="8229600" cy="609600"/>
          </a:xfrm>
        </p:spPr>
        <p:txBody>
          <a:bodyPr/>
          <a:lstStyle/>
          <a:p>
            <a:pPr eaLnBrk="1" hangingPunct="1"/>
            <a:r>
              <a:rPr lang="en-US" sz="4000" smtClean="0"/>
              <a:t>de Bruijn Graph Assembly</a:t>
            </a:r>
          </a:p>
        </p:txBody>
      </p:sp>
      <p:sp>
        <p:nvSpPr>
          <p:cNvPr id="22538" name="TextBox 121"/>
          <p:cNvSpPr txBox="1">
            <a:spLocks noChangeArrowheads="1"/>
          </p:cNvSpPr>
          <p:nvPr/>
        </p:nvSpPr>
        <p:spPr bwMode="auto">
          <a:xfrm>
            <a:off x="6019800" y="4198938"/>
            <a:ext cx="1800225"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the age of foolishness</a:t>
            </a:r>
          </a:p>
        </p:txBody>
      </p:sp>
      <p:grpSp>
        <p:nvGrpSpPr>
          <p:cNvPr id="2" name="Group 45"/>
          <p:cNvGrpSpPr>
            <a:grpSpLocks/>
          </p:cNvGrpSpPr>
          <p:nvPr/>
        </p:nvGrpSpPr>
        <p:grpSpPr bwMode="auto">
          <a:xfrm>
            <a:off x="76200" y="533400"/>
            <a:ext cx="2216150" cy="2036763"/>
            <a:chOff x="76200" y="533400"/>
            <a:chExt cx="2216150" cy="2036763"/>
          </a:xfrm>
        </p:grpSpPr>
        <p:grpSp>
          <p:nvGrpSpPr>
            <p:cNvPr id="20522" name="Group 122"/>
            <p:cNvGrpSpPr>
              <a:grpSpLocks/>
            </p:cNvGrpSpPr>
            <p:nvPr/>
          </p:nvGrpSpPr>
          <p:grpSpPr bwMode="auto">
            <a:xfrm>
              <a:off x="76200" y="533400"/>
              <a:ext cx="2146300" cy="1579563"/>
              <a:chOff x="381000" y="1309300"/>
              <a:chExt cx="2145863" cy="1579767"/>
            </a:xfrm>
          </p:grpSpPr>
          <p:sp>
            <p:nvSpPr>
              <p:cNvPr id="20527" name="TextBox 99"/>
              <p:cNvSpPr txBox="1">
                <a:spLocks noChangeArrowheads="1"/>
              </p:cNvSpPr>
              <p:nvPr/>
            </p:nvSpPr>
            <p:spPr bwMode="auto">
              <a:xfrm>
                <a:off x="381000" y="1309300"/>
                <a:ext cx="1287532"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best </a:t>
                </a:r>
              </a:p>
            </p:txBody>
          </p:sp>
          <p:sp>
            <p:nvSpPr>
              <p:cNvPr id="20528" name="TextBox 101"/>
              <p:cNvSpPr txBox="1">
                <a:spLocks noChangeArrowheads="1"/>
              </p:cNvSpPr>
              <p:nvPr/>
            </p:nvSpPr>
            <p:spPr bwMode="auto">
              <a:xfrm>
                <a:off x="1175211" y="2612068"/>
                <a:ext cx="1351652"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best of times, it</a:t>
                </a:r>
              </a:p>
            </p:txBody>
          </p:sp>
          <p:sp>
            <p:nvSpPr>
              <p:cNvPr id="20529" name="TextBox 103"/>
              <p:cNvSpPr txBox="1">
                <a:spLocks noChangeArrowheads="1"/>
              </p:cNvSpPr>
              <p:nvPr/>
            </p:nvSpPr>
            <p:spPr bwMode="auto">
              <a:xfrm>
                <a:off x="568676" y="1743556"/>
                <a:ext cx="1326004"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was the best of</a:t>
                </a:r>
              </a:p>
            </p:txBody>
          </p:sp>
          <p:sp>
            <p:nvSpPr>
              <p:cNvPr id="20530" name="TextBox 104"/>
              <p:cNvSpPr txBox="1">
                <a:spLocks noChangeArrowheads="1"/>
              </p:cNvSpPr>
              <p:nvPr/>
            </p:nvSpPr>
            <p:spPr bwMode="auto">
              <a:xfrm>
                <a:off x="794824" y="2177812"/>
                <a:ext cx="1480243"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the best of times,</a:t>
                </a:r>
              </a:p>
            </p:txBody>
          </p:sp>
        </p:grpSp>
        <p:cxnSp>
          <p:nvCxnSpPr>
            <p:cNvPr id="129" name="Straight Arrow Connector 128"/>
            <p:cNvCxnSpPr/>
            <p:nvPr/>
          </p:nvCxnSpPr>
          <p:spPr>
            <a:xfrm rot="16200000" flipH="1">
              <a:off x="796926" y="785812"/>
              <a:ext cx="158750" cy="206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rot="16200000" flipH="1">
              <a:off x="1052512" y="1171576"/>
              <a:ext cx="157163" cy="3032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rot="16200000" flipH="1">
              <a:off x="1362075" y="1600200"/>
              <a:ext cx="157163" cy="3159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rot="16200000" flipH="1">
              <a:off x="1754982" y="2032794"/>
              <a:ext cx="457200" cy="617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 name="Group 46"/>
          <p:cNvGrpSpPr>
            <a:grpSpLocks/>
          </p:cNvGrpSpPr>
          <p:nvPr/>
        </p:nvGrpSpPr>
        <p:grpSpPr bwMode="auto">
          <a:xfrm>
            <a:off x="1828800" y="2570163"/>
            <a:ext cx="1644650" cy="711200"/>
            <a:chOff x="1828800" y="2570163"/>
            <a:chExt cx="1644650" cy="711200"/>
          </a:xfrm>
        </p:grpSpPr>
        <p:grpSp>
          <p:nvGrpSpPr>
            <p:cNvPr id="20518" name="Group 123"/>
            <p:cNvGrpSpPr>
              <a:grpSpLocks/>
            </p:cNvGrpSpPr>
            <p:nvPr/>
          </p:nvGrpSpPr>
          <p:grpSpPr bwMode="auto">
            <a:xfrm>
              <a:off x="1828800" y="2570163"/>
              <a:ext cx="1644650" cy="711200"/>
              <a:chOff x="1427007" y="3046324"/>
              <a:chExt cx="1645051" cy="711255"/>
            </a:xfrm>
          </p:grpSpPr>
          <p:sp>
            <p:nvSpPr>
              <p:cNvPr id="20520" name="TextBox 100"/>
              <p:cNvSpPr txBox="1">
                <a:spLocks noChangeArrowheads="1"/>
              </p:cNvSpPr>
              <p:nvPr/>
            </p:nvSpPr>
            <p:spPr bwMode="auto">
              <a:xfrm>
                <a:off x="1427007" y="3046324"/>
                <a:ext cx="1320118"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of times, it was</a:t>
                </a:r>
              </a:p>
            </p:txBody>
          </p:sp>
          <p:sp>
            <p:nvSpPr>
              <p:cNvPr id="103" name="TextBox 102"/>
              <p:cNvSpPr txBox="1"/>
              <p:nvPr/>
            </p:nvSpPr>
            <p:spPr>
              <a:xfrm>
                <a:off x="1647724" y="3481333"/>
                <a:ext cx="1424334" cy="276246"/>
              </a:xfrm>
              <a:prstGeom prst="rect">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wrap="none">
                <a:prstTxWarp prst="textNoShape">
                  <a:avLst/>
                </a:prstTxWarp>
                <a:spAutoFit/>
              </a:bodyPr>
              <a:lstStyle/>
              <a:p>
                <a:pPr>
                  <a:defRPr/>
                </a:pPr>
                <a:r>
                  <a:rPr lang="en-US" sz="1200">
                    <a:solidFill>
                      <a:srgbClr val="000000"/>
                    </a:solidFill>
                    <a:latin typeface="Bookman Old Style" charset="0"/>
                    <a:ea typeface="Bookman Old Style" charset="0"/>
                    <a:cs typeface="Bookman Old Style" charset="0"/>
                  </a:rPr>
                  <a:t>times, it was the</a:t>
                </a:r>
              </a:p>
            </p:txBody>
          </p:sp>
        </p:grpSp>
        <p:cxnSp>
          <p:nvCxnSpPr>
            <p:cNvPr id="137" name="Straight Arrow Connector 136"/>
            <p:cNvCxnSpPr/>
            <p:nvPr/>
          </p:nvCxnSpPr>
          <p:spPr>
            <a:xfrm rot="16200000" flipH="1">
              <a:off x="2547143" y="2790032"/>
              <a:ext cx="157163" cy="273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39" name="Straight Arrow Connector 138"/>
          <p:cNvCxnSpPr/>
          <p:nvPr/>
        </p:nvCxnSpPr>
        <p:spPr>
          <a:xfrm flipV="1">
            <a:off x="3505200" y="1738313"/>
            <a:ext cx="457200" cy="1404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 name="Group 48"/>
          <p:cNvGrpSpPr>
            <a:grpSpLocks/>
          </p:cNvGrpSpPr>
          <p:nvPr/>
        </p:nvGrpSpPr>
        <p:grpSpPr bwMode="auto">
          <a:xfrm>
            <a:off x="3962400" y="1600200"/>
            <a:ext cx="2552700" cy="1579563"/>
            <a:chOff x="3962400" y="1600200"/>
            <a:chExt cx="2552700" cy="1579563"/>
          </a:xfrm>
        </p:grpSpPr>
        <p:grpSp>
          <p:nvGrpSpPr>
            <p:cNvPr id="20510" name="Group 124"/>
            <p:cNvGrpSpPr>
              <a:grpSpLocks/>
            </p:cNvGrpSpPr>
            <p:nvPr/>
          </p:nvGrpSpPr>
          <p:grpSpPr bwMode="auto">
            <a:xfrm>
              <a:off x="3962400" y="1600200"/>
              <a:ext cx="2552700" cy="1579563"/>
              <a:chOff x="1972202" y="3914836"/>
              <a:chExt cx="2552073" cy="1579767"/>
            </a:xfrm>
          </p:grpSpPr>
          <p:sp>
            <p:nvSpPr>
              <p:cNvPr id="20514" name="TextBox 105"/>
              <p:cNvSpPr txBox="1">
                <a:spLocks noChangeArrowheads="1"/>
              </p:cNvSpPr>
              <p:nvPr/>
            </p:nvSpPr>
            <p:spPr bwMode="auto">
              <a:xfrm>
                <a:off x="1972202" y="3914836"/>
                <a:ext cx="1390124"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worst</a:t>
                </a:r>
              </a:p>
            </p:txBody>
          </p:sp>
          <p:sp>
            <p:nvSpPr>
              <p:cNvPr id="20515" name="TextBox 106"/>
              <p:cNvSpPr txBox="1">
                <a:spLocks noChangeArrowheads="1"/>
              </p:cNvSpPr>
              <p:nvPr/>
            </p:nvSpPr>
            <p:spPr bwMode="auto">
              <a:xfrm>
                <a:off x="2262470" y="4349092"/>
                <a:ext cx="1428596"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was the worst of</a:t>
                </a:r>
              </a:p>
            </p:txBody>
          </p:sp>
          <p:sp>
            <p:nvSpPr>
              <p:cNvPr id="20516" name="TextBox 107"/>
              <p:cNvSpPr txBox="1">
                <a:spLocks noChangeArrowheads="1"/>
              </p:cNvSpPr>
              <p:nvPr/>
            </p:nvSpPr>
            <p:spPr bwMode="auto">
              <a:xfrm>
                <a:off x="3070031" y="5217604"/>
                <a:ext cx="1454244"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worst of times, it</a:t>
                </a:r>
              </a:p>
            </p:txBody>
          </p:sp>
          <p:sp>
            <p:nvSpPr>
              <p:cNvPr id="20517" name="TextBox 118"/>
              <p:cNvSpPr txBox="1">
                <a:spLocks noChangeArrowheads="1"/>
              </p:cNvSpPr>
              <p:nvPr/>
            </p:nvSpPr>
            <p:spPr bwMode="auto">
              <a:xfrm>
                <a:off x="2591210" y="4783348"/>
                <a:ext cx="1578677"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the worst of times,</a:t>
                </a:r>
              </a:p>
            </p:txBody>
          </p:sp>
        </p:grpSp>
        <p:cxnSp>
          <p:nvCxnSpPr>
            <p:cNvPr id="141" name="Straight Arrow Connector 140"/>
            <p:cNvCxnSpPr/>
            <p:nvPr/>
          </p:nvCxnSpPr>
          <p:spPr>
            <a:xfrm rot="16200000" flipH="1">
              <a:off x="4733132" y="1801018"/>
              <a:ext cx="158750" cy="3095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rot="16200000" flipH="1">
              <a:off x="5090319" y="2188369"/>
              <a:ext cx="157163" cy="4032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rot="16200000" flipH="1">
              <a:off x="5500687" y="2616201"/>
              <a:ext cx="157163" cy="4175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47" name="Straight Arrow Connector 146"/>
          <p:cNvCxnSpPr>
            <a:endCxn id="20507" idx="1"/>
          </p:cNvCxnSpPr>
          <p:nvPr/>
        </p:nvCxnSpPr>
        <p:spPr>
          <a:xfrm>
            <a:off x="3505200" y="3143250"/>
            <a:ext cx="447675" cy="1139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8" name="Group 49"/>
          <p:cNvGrpSpPr>
            <a:grpSpLocks/>
          </p:cNvGrpSpPr>
          <p:nvPr/>
        </p:nvGrpSpPr>
        <p:grpSpPr bwMode="auto">
          <a:xfrm>
            <a:off x="3952875" y="4144963"/>
            <a:ext cx="1533525" cy="711200"/>
            <a:chOff x="3952875" y="4144963"/>
            <a:chExt cx="1533525" cy="711200"/>
          </a:xfrm>
        </p:grpSpPr>
        <p:sp>
          <p:nvSpPr>
            <p:cNvPr id="20507" name="TextBox 110"/>
            <p:cNvSpPr txBox="1">
              <a:spLocks noChangeArrowheads="1"/>
            </p:cNvSpPr>
            <p:nvPr/>
          </p:nvSpPr>
          <p:spPr bwMode="auto">
            <a:xfrm>
              <a:off x="3952875" y="4144963"/>
              <a:ext cx="1219200" cy="277812"/>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age</a:t>
              </a:r>
            </a:p>
          </p:txBody>
        </p:sp>
        <p:sp>
          <p:nvSpPr>
            <p:cNvPr id="20508" name="TextBox 111"/>
            <p:cNvSpPr txBox="1">
              <a:spLocks noChangeArrowheads="1"/>
            </p:cNvSpPr>
            <p:nvPr/>
          </p:nvSpPr>
          <p:spPr bwMode="auto">
            <a:xfrm>
              <a:off x="4224338" y="4579938"/>
              <a:ext cx="1262062"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was the age of</a:t>
              </a:r>
            </a:p>
          </p:txBody>
        </p:sp>
        <p:cxnSp>
          <p:nvCxnSpPr>
            <p:cNvPr id="149" name="Straight Arrow Connector 148"/>
            <p:cNvCxnSpPr>
              <a:stCxn id="20507" idx="2"/>
              <a:endCxn id="20508" idx="0"/>
            </p:cNvCxnSpPr>
            <p:nvPr/>
          </p:nvCxnSpPr>
          <p:spPr>
            <a:xfrm rot="16200000" flipH="1">
              <a:off x="4630737" y="4354513"/>
              <a:ext cx="157163" cy="2936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51" name="Straight Arrow Connector 150"/>
          <p:cNvCxnSpPr>
            <a:stCxn id="20508" idx="3"/>
          </p:cNvCxnSpPr>
          <p:nvPr/>
        </p:nvCxnSpPr>
        <p:spPr>
          <a:xfrm>
            <a:off x="5486400" y="4718050"/>
            <a:ext cx="533400" cy="200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9" name="Group 50"/>
          <p:cNvGrpSpPr>
            <a:grpSpLocks/>
          </p:cNvGrpSpPr>
          <p:nvPr/>
        </p:nvGrpSpPr>
        <p:grpSpPr bwMode="auto">
          <a:xfrm>
            <a:off x="6019800" y="4779963"/>
            <a:ext cx="2808288" cy="1579562"/>
            <a:chOff x="6019800" y="4779963"/>
            <a:chExt cx="2808288" cy="1579562"/>
          </a:xfrm>
        </p:grpSpPr>
        <p:grpSp>
          <p:nvGrpSpPr>
            <p:cNvPr id="20499" name="Group 126"/>
            <p:cNvGrpSpPr>
              <a:grpSpLocks/>
            </p:cNvGrpSpPr>
            <p:nvPr/>
          </p:nvGrpSpPr>
          <p:grpSpPr bwMode="auto">
            <a:xfrm>
              <a:off x="6019800" y="4779963"/>
              <a:ext cx="2808288" cy="1579562"/>
              <a:chOff x="3705269" y="6520372"/>
              <a:chExt cx="2807678" cy="1579767"/>
            </a:xfrm>
          </p:grpSpPr>
          <p:sp>
            <p:nvSpPr>
              <p:cNvPr id="20503" name="TextBox 112"/>
              <p:cNvSpPr txBox="1">
                <a:spLocks noChangeArrowheads="1"/>
              </p:cNvSpPr>
              <p:nvPr/>
            </p:nvSpPr>
            <p:spPr bwMode="auto">
              <a:xfrm>
                <a:off x="3705269" y="6520372"/>
                <a:ext cx="1581833"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the age of wisdom,</a:t>
                </a:r>
              </a:p>
            </p:txBody>
          </p:sp>
          <p:sp>
            <p:nvSpPr>
              <p:cNvPr id="20504" name="TextBox 113"/>
              <p:cNvSpPr txBox="1">
                <a:spLocks noChangeArrowheads="1"/>
              </p:cNvSpPr>
              <p:nvPr/>
            </p:nvSpPr>
            <p:spPr bwMode="auto">
              <a:xfrm>
                <a:off x="4187246" y="6954628"/>
                <a:ext cx="1454244"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age of wisdom, it</a:t>
                </a:r>
              </a:p>
            </p:txBody>
          </p:sp>
          <p:sp>
            <p:nvSpPr>
              <p:cNvPr id="20505" name="TextBox 114"/>
              <p:cNvSpPr txBox="1">
                <a:spLocks noChangeArrowheads="1"/>
              </p:cNvSpPr>
              <p:nvPr/>
            </p:nvSpPr>
            <p:spPr bwMode="auto">
              <a:xfrm>
                <a:off x="4541634" y="7388884"/>
                <a:ext cx="1483249"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of wisdom, it was</a:t>
                </a:r>
              </a:p>
            </p:txBody>
          </p:sp>
          <p:sp>
            <p:nvSpPr>
              <p:cNvPr id="20506" name="TextBox 115"/>
              <p:cNvSpPr txBox="1">
                <a:spLocks noChangeArrowheads="1"/>
              </p:cNvSpPr>
              <p:nvPr/>
            </p:nvSpPr>
            <p:spPr bwMode="auto">
              <a:xfrm>
                <a:off x="4925027" y="7823140"/>
                <a:ext cx="1587920" cy="276999"/>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wisdom, it was the</a:t>
                </a:r>
              </a:p>
            </p:txBody>
          </p:sp>
        </p:grpSp>
        <p:cxnSp>
          <p:nvCxnSpPr>
            <p:cNvPr id="153" name="Straight Arrow Connector 152"/>
            <p:cNvCxnSpPr/>
            <p:nvPr/>
          </p:nvCxnSpPr>
          <p:spPr>
            <a:xfrm rot="16200000" flipH="1">
              <a:off x="6941343" y="4926807"/>
              <a:ext cx="157163" cy="41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rot="16200000" flipH="1">
              <a:off x="7335044" y="5385594"/>
              <a:ext cx="157162" cy="368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rot="16200000" flipH="1">
              <a:off x="7736682" y="5787231"/>
              <a:ext cx="157162" cy="4349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60" name="Straight Arrow Connector 159"/>
          <p:cNvCxnSpPr>
            <a:stCxn id="20508" idx="3"/>
            <a:endCxn id="22538" idx="1"/>
          </p:cNvCxnSpPr>
          <p:nvPr/>
        </p:nvCxnSpPr>
        <p:spPr>
          <a:xfrm flipV="1">
            <a:off x="5486400" y="4337050"/>
            <a:ext cx="5334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5" name="Elbow Connector 164"/>
          <p:cNvCxnSpPr>
            <a:stCxn id="20516" idx="3"/>
          </p:cNvCxnSpPr>
          <p:nvPr/>
        </p:nvCxnSpPr>
        <p:spPr>
          <a:xfrm flipH="1" flipV="1">
            <a:off x="2563813" y="1401763"/>
            <a:ext cx="3951287" cy="1639887"/>
          </a:xfrm>
          <a:prstGeom prst="bentConnector3">
            <a:avLst>
              <a:gd name="adj1" fmla="val -5787"/>
            </a:avLst>
          </a:prstGeom>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rot="5400000">
            <a:off x="1980407" y="1986756"/>
            <a:ext cx="11684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1" name="Shape 170"/>
          <p:cNvCxnSpPr/>
          <p:nvPr/>
        </p:nvCxnSpPr>
        <p:spPr>
          <a:xfrm rot="5400000">
            <a:off x="5672137" y="4192588"/>
            <a:ext cx="193675" cy="452755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73" name="Straight Arrow Connector 172"/>
          <p:cNvCxnSpPr>
            <a:endCxn id="20507" idx="1"/>
          </p:cNvCxnSpPr>
          <p:nvPr/>
        </p:nvCxnSpPr>
        <p:spPr>
          <a:xfrm rot="5400000" flipH="1" flipV="1">
            <a:off x="2593975" y="5194300"/>
            <a:ext cx="2270125" cy="447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a:stCxn id="22538" idx="3"/>
          </p:cNvCxnSpPr>
          <p:nvPr/>
        </p:nvCxnSpPr>
        <p:spPr>
          <a:xfrm>
            <a:off x="7820025" y="4337050"/>
            <a:ext cx="11715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16"/>
          <p:cNvSpPr txBox="1">
            <a:spLocks noChangeArrowheads="1"/>
          </p:cNvSpPr>
          <p:nvPr/>
        </p:nvSpPr>
        <p:spPr bwMode="auto">
          <a:xfrm>
            <a:off x="228600" y="4267200"/>
            <a:ext cx="2743200" cy="2032000"/>
          </a:xfrm>
          <a:prstGeom prst="rect">
            <a:avLst/>
          </a:prstGeom>
          <a:noFill/>
          <a:ln w="9525">
            <a:solidFill>
              <a:schemeClr val="tx1"/>
            </a:solidFill>
            <a:miter lim="800000"/>
            <a:headEnd/>
            <a:tailEnd/>
          </a:ln>
        </p:spPr>
        <p:txBody>
          <a:bodyPr>
            <a:prstTxWarp prst="textNoShape">
              <a:avLst/>
            </a:prstTxWarp>
            <a:spAutoFit/>
          </a:bodyPr>
          <a:lstStyle/>
          <a:p>
            <a:pPr algn="ctr">
              <a:defRPr/>
            </a:pPr>
            <a:r>
              <a:rPr lang="en-US" dirty="0">
                <a:solidFill>
                  <a:srgbClr val="964305"/>
                </a:solidFill>
                <a:latin typeface="+mn-lt"/>
              </a:rPr>
              <a:t>A unique Eulerian tour of the graph reconstructs the original text</a:t>
            </a:r>
          </a:p>
          <a:p>
            <a:pPr algn="ctr">
              <a:defRPr/>
            </a:pPr>
            <a:endParaRPr lang="en-US" dirty="0">
              <a:solidFill>
                <a:srgbClr val="964305"/>
              </a:solidFill>
              <a:latin typeface="+mn-lt"/>
            </a:endParaRPr>
          </a:p>
          <a:p>
            <a:pPr algn="ctr">
              <a:defRPr/>
            </a:pPr>
            <a:r>
              <a:rPr lang="en-US" dirty="0">
                <a:solidFill>
                  <a:srgbClr val="964305"/>
                </a:solidFill>
                <a:latin typeface="+mn-lt"/>
              </a:rPr>
              <a:t>If a unique tour does not exist, try to simplify the graph as much as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wipe(down)">
                                      <p:cBhvr>
                                        <p:cTn id="15" dur="500"/>
                                        <p:tgtEl>
                                          <p:spTgt spid="13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65"/>
                                        </p:tgtEl>
                                        <p:attrNameLst>
                                          <p:attrName>style.visibility</p:attrName>
                                        </p:attrNameLst>
                                      </p:cBhvr>
                                      <p:to>
                                        <p:strVal val="visible"/>
                                      </p:to>
                                    </p:set>
                                    <p:animEffect transition="in" filter="wipe(right)">
                                      <p:cBhvr>
                                        <p:cTn id="23" dur="500"/>
                                        <p:tgtEl>
                                          <p:spTgt spid="165"/>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67"/>
                                        </p:tgtEl>
                                        <p:attrNameLst>
                                          <p:attrName>style.visibility</p:attrName>
                                        </p:attrNameLst>
                                      </p:cBhvr>
                                      <p:to>
                                        <p:strVal val="visible"/>
                                      </p:to>
                                    </p:set>
                                    <p:animEffect transition="in" filter="wipe(up)">
                                      <p:cBhvr>
                                        <p:cTn id="27" dur="500"/>
                                        <p:tgtEl>
                                          <p:spTgt spid="167"/>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wipe(up)">
                                      <p:cBhvr>
                                        <p:cTn id="35" dur="500"/>
                                        <p:tgtEl>
                                          <p:spTgt spid="147"/>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51"/>
                                        </p:tgtEl>
                                        <p:attrNameLst>
                                          <p:attrName>style.visibility</p:attrName>
                                        </p:attrNameLst>
                                      </p:cBhvr>
                                      <p:to>
                                        <p:strVal val="visible"/>
                                      </p:to>
                                    </p:set>
                                    <p:animEffect transition="in" filter="wipe(left)">
                                      <p:cBhvr>
                                        <p:cTn id="43" dur="500"/>
                                        <p:tgtEl>
                                          <p:spTgt spid="151"/>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171"/>
                                        </p:tgtEl>
                                        <p:attrNameLst>
                                          <p:attrName>style.visibility</p:attrName>
                                        </p:attrNameLst>
                                      </p:cBhvr>
                                      <p:to>
                                        <p:strVal val="visible"/>
                                      </p:to>
                                    </p:set>
                                    <p:animEffect transition="in" filter="wipe(right)">
                                      <p:cBhvr>
                                        <p:cTn id="51" dur="500"/>
                                        <p:tgtEl>
                                          <p:spTgt spid="17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wipe(down)">
                                      <p:cBhvr>
                                        <p:cTn id="55" dur="500"/>
                                        <p:tgtEl>
                                          <p:spTgt spid="173"/>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up)">
                                      <p:cBhvr>
                                        <p:cTn id="59" dur="500"/>
                                        <p:tgtEl>
                                          <p:spTgt spid="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160"/>
                                        </p:tgtEl>
                                        <p:attrNameLst>
                                          <p:attrName>style.visibility</p:attrName>
                                        </p:attrNameLst>
                                      </p:cBhvr>
                                      <p:to>
                                        <p:strVal val="visible"/>
                                      </p:to>
                                    </p:set>
                                    <p:animEffect transition="in" filter="wipe(left)">
                                      <p:cBhvr>
                                        <p:cTn id="63" dur="500"/>
                                        <p:tgtEl>
                                          <p:spTgt spid="160"/>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22538"/>
                                        </p:tgtEl>
                                        <p:attrNameLst>
                                          <p:attrName>style.visibility</p:attrName>
                                        </p:attrNameLst>
                                      </p:cBhvr>
                                      <p:to>
                                        <p:strVal val="visible"/>
                                      </p:to>
                                    </p:set>
                                    <p:animEffect transition="in" filter="wipe(left)">
                                      <p:cBhvr>
                                        <p:cTn id="67" dur="500"/>
                                        <p:tgtEl>
                                          <p:spTgt spid="22538"/>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175"/>
                                        </p:tgtEl>
                                        <p:attrNameLst>
                                          <p:attrName>style.visibility</p:attrName>
                                        </p:attrNameLst>
                                      </p:cBhvr>
                                      <p:to>
                                        <p:strVal val="visible"/>
                                      </p:to>
                                    </p:set>
                                    <p:animEffect transition="in" filter="wipe(left)">
                                      <p:cBhvr>
                                        <p:cTn id="71" dur="500"/>
                                        <p:tgtEl>
                                          <p:spTgt spid="175"/>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animBg="1"/>
      <p:bldP spid="50"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a:xfrm>
            <a:off x="701675" y="82550"/>
            <a:ext cx="8229600" cy="609600"/>
          </a:xfrm>
        </p:spPr>
        <p:txBody>
          <a:bodyPr/>
          <a:lstStyle/>
          <a:p>
            <a:pPr eaLnBrk="1" hangingPunct="1"/>
            <a:r>
              <a:rPr lang="en-US" sz="4000" smtClean="0"/>
              <a:t>de Bruijn Graph Assembly</a:t>
            </a:r>
          </a:p>
        </p:txBody>
      </p:sp>
      <p:sp>
        <p:nvSpPr>
          <p:cNvPr id="21507" name="TextBox 121"/>
          <p:cNvSpPr txBox="1">
            <a:spLocks noChangeArrowheads="1"/>
          </p:cNvSpPr>
          <p:nvPr/>
        </p:nvSpPr>
        <p:spPr bwMode="auto">
          <a:xfrm>
            <a:off x="5834063" y="3756025"/>
            <a:ext cx="1800225"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the age of foolishness</a:t>
            </a:r>
          </a:p>
        </p:txBody>
      </p:sp>
      <p:sp>
        <p:nvSpPr>
          <p:cNvPr id="21508" name="TextBox 101"/>
          <p:cNvSpPr txBox="1">
            <a:spLocks noChangeArrowheads="1"/>
          </p:cNvSpPr>
          <p:nvPr/>
        </p:nvSpPr>
        <p:spPr bwMode="auto">
          <a:xfrm>
            <a:off x="152400" y="1836738"/>
            <a:ext cx="2133600"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best of times, it</a:t>
            </a:r>
          </a:p>
        </p:txBody>
      </p:sp>
      <p:cxnSp>
        <p:nvCxnSpPr>
          <p:cNvPr id="135" name="Straight Arrow Connector 134"/>
          <p:cNvCxnSpPr/>
          <p:nvPr/>
        </p:nvCxnSpPr>
        <p:spPr bwMode="auto">
          <a:xfrm>
            <a:off x="1219200" y="2112963"/>
            <a:ext cx="1066800" cy="790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3" name="TextBox 102"/>
          <p:cNvSpPr txBox="1"/>
          <p:nvPr/>
        </p:nvSpPr>
        <p:spPr bwMode="auto">
          <a:xfrm>
            <a:off x="1820863" y="3005138"/>
            <a:ext cx="1658937" cy="276225"/>
          </a:xfrm>
          <a:prstGeom prst="rect">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wrap="none">
            <a:prstTxWarp prst="textNoShape">
              <a:avLst/>
            </a:prstTxWarp>
            <a:spAutoFit/>
          </a:bodyPr>
          <a:lstStyle/>
          <a:p>
            <a:pPr>
              <a:defRPr/>
            </a:pPr>
            <a:r>
              <a:rPr lang="en-US" sz="1200">
                <a:solidFill>
                  <a:srgbClr val="000000"/>
                </a:solidFill>
                <a:latin typeface="Bookman Old Style" charset="0"/>
                <a:ea typeface="Bookman Old Style" charset="0"/>
                <a:cs typeface="Bookman Old Style" charset="0"/>
              </a:rPr>
              <a:t> of times, it was the</a:t>
            </a:r>
          </a:p>
        </p:txBody>
      </p:sp>
      <p:cxnSp>
        <p:nvCxnSpPr>
          <p:cNvPr id="139" name="Straight Arrow Connector 138"/>
          <p:cNvCxnSpPr/>
          <p:nvPr/>
        </p:nvCxnSpPr>
        <p:spPr>
          <a:xfrm rot="5400000" flipH="1" flipV="1">
            <a:off x="3381375" y="2562225"/>
            <a:ext cx="70485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512" name="TextBox 107"/>
          <p:cNvSpPr txBox="1">
            <a:spLocks noChangeArrowheads="1"/>
          </p:cNvSpPr>
          <p:nvPr/>
        </p:nvSpPr>
        <p:spPr bwMode="auto">
          <a:xfrm>
            <a:off x="4038600" y="2314575"/>
            <a:ext cx="2236788"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worst of times, it</a:t>
            </a:r>
          </a:p>
        </p:txBody>
      </p:sp>
      <p:cxnSp>
        <p:nvCxnSpPr>
          <p:cNvPr id="147" name="Straight Arrow Connector 146"/>
          <p:cNvCxnSpPr/>
          <p:nvPr/>
        </p:nvCxnSpPr>
        <p:spPr>
          <a:xfrm>
            <a:off x="3505200" y="3143250"/>
            <a:ext cx="447675" cy="1139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514" name="TextBox 111"/>
          <p:cNvSpPr txBox="1">
            <a:spLocks noChangeArrowheads="1"/>
          </p:cNvSpPr>
          <p:nvPr/>
        </p:nvSpPr>
        <p:spPr bwMode="auto">
          <a:xfrm>
            <a:off x="4038600" y="4137025"/>
            <a:ext cx="1416050" cy="277813"/>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it was the age of</a:t>
            </a:r>
          </a:p>
        </p:txBody>
      </p:sp>
      <p:cxnSp>
        <p:nvCxnSpPr>
          <p:cNvPr id="151" name="Straight Arrow Connector 150"/>
          <p:cNvCxnSpPr>
            <a:stCxn id="21514" idx="3"/>
          </p:cNvCxnSpPr>
          <p:nvPr/>
        </p:nvCxnSpPr>
        <p:spPr>
          <a:xfrm>
            <a:off x="5454650" y="4275138"/>
            <a:ext cx="379413" cy="200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516" name="TextBox 112"/>
          <p:cNvSpPr txBox="1">
            <a:spLocks noChangeArrowheads="1"/>
          </p:cNvSpPr>
          <p:nvPr/>
        </p:nvSpPr>
        <p:spPr bwMode="auto">
          <a:xfrm>
            <a:off x="5834063" y="4337050"/>
            <a:ext cx="2365375" cy="277813"/>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Bookman Old Style" charset="0"/>
                <a:ea typeface="Bookman Old Style" charset="0"/>
                <a:cs typeface="Bookman Old Style" charset="0"/>
              </a:rPr>
              <a:t>the age of wisdom, it was the</a:t>
            </a:r>
          </a:p>
        </p:txBody>
      </p:sp>
      <p:cxnSp>
        <p:nvCxnSpPr>
          <p:cNvPr id="160" name="Straight Arrow Connector 159"/>
          <p:cNvCxnSpPr>
            <a:stCxn id="21514" idx="3"/>
            <a:endCxn id="21507" idx="1"/>
          </p:cNvCxnSpPr>
          <p:nvPr/>
        </p:nvCxnSpPr>
        <p:spPr>
          <a:xfrm flipV="1">
            <a:off x="5454650" y="3894138"/>
            <a:ext cx="379413"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5" name="Elbow Connector 164"/>
          <p:cNvCxnSpPr>
            <a:stCxn id="21512" idx="3"/>
          </p:cNvCxnSpPr>
          <p:nvPr/>
        </p:nvCxnSpPr>
        <p:spPr>
          <a:xfrm flipH="1" flipV="1">
            <a:off x="2565400" y="1836738"/>
            <a:ext cx="3709988" cy="615950"/>
          </a:xfrm>
          <a:prstGeom prst="bentConnector3">
            <a:avLst>
              <a:gd name="adj1" fmla="val -6161"/>
            </a:avLst>
          </a:prstGeom>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rot="5400000">
            <a:off x="2030413" y="2370138"/>
            <a:ext cx="1068387"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1" name="Shape 170"/>
          <p:cNvCxnSpPr/>
          <p:nvPr/>
        </p:nvCxnSpPr>
        <p:spPr>
          <a:xfrm rot="10800000" flipV="1">
            <a:off x="3276600" y="4614863"/>
            <a:ext cx="3994150" cy="719137"/>
          </a:xfrm>
          <a:prstGeom prst="bentConnector3">
            <a:avLst>
              <a:gd name="adj1" fmla="val -487"/>
            </a:avLst>
          </a:prstGeom>
        </p:spPr>
        <p:style>
          <a:lnRef idx="2">
            <a:schemeClr val="accent1"/>
          </a:lnRef>
          <a:fillRef idx="0">
            <a:schemeClr val="accent1"/>
          </a:fillRef>
          <a:effectRef idx="1">
            <a:schemeClr val="accent1"/>
          </a:effectRef>
          <a:fontRef idx="minor">
            <a:schemeClr val="tx1"/>
          </a:fontRef>
        </p:style>
      </p:cxnSp>
      <p:cxnSp>
        <p:nvCxnSpPr>
          <p:cNvPr id="173" name="Straight Arrow Connector 172"/>
          <p:cNvCxnSpPr/>
          <p:nvPr/>
        </p:nvCxnSpPr>
        <p:spPr>
          <a:xfrm rot="5400000" flipH="1" flipV="1">
            <a:off x="3089275" y="4470400"/>
            <a:ext cx="1050925" cy="6762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a:stCxn id="21507" idx="3"/>
          </p:cNvCxnSpPr>
          <p:nvPr/>
        </p:nvCxnSpPr>
        <p:spPr>
          <a:xfrm>
            <a:off x="7634288" y="3894138"/>
            <a:ext cx="117157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16"/>
          <p:cNvSpPr txBox="1">
            <a:spLocks noChangeArrowheads="1"/>
          </p:cNvSpPr>
          <p:nvPr/>
        </p:nvSpPr>
        <p:spPr bwMode="auto">
          <a:xfrm>
            <a:off x="228600" y="4267200"/>
            <a:ext cx="2743200" cy="2032000"/>
          </a:xfrm>
          <a:prstGeom prst="rect">
            <a:avLst/>
          </a:prstGeom>
          <a:noFill/>
          <a:ln w="9525">
            <a:solidFill>
              <a:schemeClr val="tx1"/>
            </a:solidFill>
            <a:miter lim="800000"/>
            <a:headEnd/>
            <a:tailEnd/>
          </a:ln>
        </p:spPr>
        <p:txBody>
          <a:bodyPr>
            <a:prstTxWarp prst="textNoShape">
              <a:avLst/>
            </a:prstTxWarp>
            <a:spAutoFit/>
          </a:bodyPr>
          <a:lstStyle/>
          <a:p>
            <a:pPr algn="ctr">
              <a:defRPr/>
            </a:pPr>
            <a:r>
              <a:rPr lang="en-US" dirty="0">
                <a:solidFill>
                  <a:srgbClr val="964305"/>
                </a:solidFill>
                <a:latin typeface="+mn-lt"/>
              </a:rPr>
              <a:t>A unique Eulerian tour of the graph reconstructs the original text</a:t>
            </a:r>
          </a:p>
          <a:p>
            <a:pPr algn="ctr">
              <a:defRPr/>
            </a:pPr>
            <a:endParaRPr lang="en-US" dirty="0">
              <a:solidFill>
                <a:srgbClr val="964305"/>
              </a:solidFill>
              <a:latin typeface="+mn-lt"/>
            </a:endParaRPr>
          </a:p>
          <a:p>
            <a:pPr algn="ctr">
              <a:defRPr/>
            </a:pPr>
            <a:r>
              <a:rPr lang="en-US" dirty="0">
                <a:solidFill>
                  <a:srgbClr val="964305"/>
                </a:solidFill>
                <a:latin typeface="+mn-lt"/>
              </a:rPr>
              <a:t>If a unique tour does not exist, try to simplify the graph as much as possible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762000" y="247650"/>
            <a:ext cx="7239000" cy="1200150"/>
          </a:xfrm>
          <a:prstGeom prst="rect">
            <a:avLst/>
          </a:prstGeom>
          <a:noFill/>
          <a:ln w="9525">
            <a:noFill/>
            <a:miter lim="800000"/>
            <a:headEnd/>
            <a:tailEnd/>
          </a:ln>
        </p:spPr>
        <p:txBody>
          <a:bodyPr>
            <a:prstTxWarp prst="textNoShape">
              <a:avLst/>
            </a:prstTxWarp>
            <a:spAutoFit/>
          </a:bodyPr>
          <a:lstStyle/>
          <a:p>
            <a:pPr algn="ctr"/>
            <a:r>
              <a:rPr lang="en-US" sz="3600"/>
              <a:t>Origin of the Euler tour idea: Sequencing by hybridization</a:t>
            </a:r>
          </a:p>
        </p:txBody>
      </p:sp>
      <p:sp>
        <p:nvSpPr>
          <p:cNvPr id="3" name="Rectangle 2"/>
          <p:cNvSpPr/>
          <p:nvPr/>
        </p:nvSpPr>
        <p:spPr>
          <a:xfrm>
            <a:off x="762000" y="1603375"/>
            <a:ext cx="7543800" cy="4340225"/>
          </a:xfrm>
          <a:prstGeom prst="rect">
            <a:avLst/>
          </a:prstGeom>
          <a:solidFill>
            <a:schemeClr val="accent1">
              <a:lumMod val="20000"/>
              <a:lumOff val="80000"/>
            </a:schemeClr>
          </a:solidFill>
        </p:spPr>
        <p:txBody>
          <a:bodyPr>
            <a:spAutoFit/>
          </a:bodyPr>
          <a:lstStyle/>
          <a:p>
            <a:pPr>
              <a:defRPr/>
            </a:pPr>
            <a:r>
              <a:rPr lang="en-US" sz="2000"/>
              <a:t>J Biomol Struct Dyn. 1989 Aug;7(1):63-73.</a:t>
            </a:r>
          </a:p>
          <a:p>
            <a:pPr>
              <a:defRPr/>
            </a:pPr>
            <a:r>
              <a:rPr lang="en-US" sz="2000"/>
              <a:t>1-Tuple DNA sequencing: computer analysis.</a:t>
            </a:r>
          </a:p>
          <a:p>
            <a:pPr>
              <a:defRPr/>
            </a:pPr>
            <a:endParaRPr lang="en-US" sz="2000"/>
          </a:p>
          <a:p>
            <a:pPr>
              <a:defRPr/>
            </a:pPr>
            <a:r>
              <a:rPr lang="en-US" sz="2000"/>
              <a:t>Pevzner PA.</a:t>
            </a:r>
          </a:p>
          <a:p>
            <a:pPr>
              <a:defRPr/>
            </a:pPr>
            <a:endParaRPr lang="en-US" sz="1400"/>
          </a:p>
          <a:p>
            <a:pPr>
              <a:defRPr/>
            </a:pPr>
            <a:r>
              <a:rPr lang="en-US" sz="1400"/>
              <a:t>Laboratory of Mathematical Methods Institute of Genetics of Microorganisms, Moscow, USSR.</a:t>
            </a:r>
          </a:p>
          <a:p>
            <a:pPr>
              <a:defRPr/>
            </a:pPr>
            <a:r>
              <a:rPr lang="en-US" sz="1400"/>
              <a:t>Abstract</a:t>
            </a:r>
          </a:p>
          <a:p>
            <a:pPr>
              <a:defRPr/>
            </a:pPr>
            <a:endParaRPr lang="en-US" sz="1400"/>
          </a:p>
          <a:p>
            <a:pPr>
              <a:defRPr/>
            </a:pPr>
            <a:r>
              <a:rPr lang="en-US" sz="1400"/>
              <a:t>A new method of DNA reading was proposed at the end of 1988 by Lysov et al. According to the authors' claims it has certain advantages as compared to the Maxam-Gilbert and Sanger methods, which are revealed by automation and rapidity of DNA sequencing. Nevertheless its employment is hampered by a number of biological and mathematical problems. The present study proposes an algorithm that allows to overcome the computational difficulties occurring in the course of the method during reconstruction of the DNA sequence by its l-tuple composition. It is shown also that the biochemical problems connected with the loss of information about the l-tuple DNA composition during hybridization are not crucial and can be overcome by finding the maximal flow of minimal cost in the special graph.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2"/>
          <p:cNvSpPr>
            <a:spLocks noGrp="1"/>
          </p:cNvSpPr>
          <p:nvPr>
            <p:ph type="title"/>
          </p:nvPr>
        </p:nvSpPr>
        <p:spPr/>
        <p:txBody>
          <a:bodyPr/>
          <a:lstStyle/>
          <a:p>
            <a:r>
              <a:rPr lang="en-US"/>
              <a:t>Strategy: find all k-mers, build graph</a:t>
            </a:r>
          </a:p>
        </p:txBody>
      </p:sp>
      <p:sp>
        <p:nvSpPr>
          <p:cNvPr id="23555" name="Content Placeholder 13"/>
          <p:cNvSpPr>
            <a:spLocks noGrp="1"/>
          </p:cNvSpPr>
          <p:nvPr>
            <p:ph idx="1"/>
          </p:nvPr>
        </p:nvSpPr>
        <p:spPr>
          <a:xfrm>
            <a:off x="457200" y="990600"/>
            <a:ext cx="8229600" cy="1905000"/>
          </a:xfrm>
        </p:spPr>
        <p:txBody>
          <a:bodyPr/>
          <a:lstStyle/>
          <a:p>
            <a:r>
              <a:rPr lang="en-US">
                <a:latin typeface="Times New Roman" charset="0"/>
                <a:ea typeface="Times New Roman" charset="0"/>
                <a:cs typeface="Times New Roman" charset="0"/>
              </a:rPr>
              <a:t>Every k-mer becomes a node</a:t>
            </a:r>
          </a:p>
          <a:p>
            <a:r>
              <a:rPr lang="en-US">
                <a:latin typeface="Times New Roman" charset="0"/>
                <a:ea typeface="Times New Roman" charset="0"/>
                <a:cs typeface="Times New Roman" charset="0"/>
              </a:rPr>
              <a:t>Two nodes are linked with an edge if they share a k-1 mer</a:t>
            </a:r>
          </a:p>
        </p:txBody>
      </p:sp>
      <p:sp>
        <p:nvSpPr>
          <p:cNvPr id="15" name="TextBox 30"/>
          <p:cNvSpPr txBox="1">
            <a:spLocks noChangeArrowheads="1"/>
          </p:cNvSpPr>
          <p:nvPr/>
        </p:nvSpPr>
        <p:spPr bwMode="auto">
          <a:xfrm>
            <a:off x="2949575" y="2895600"/>
            <a:ext cx="3070225" cy="461963"/>
          </a:xfrm>
          <a:prstGeom prst="rect">
            <a:avLst/>
          </a:prstGeom>
          <a:noFill/>
          <a:ln w="9525">
            <a:noFill/>
            <a:miter lim="800000"/>
            <a:headEnd/>
            <a:tailEnd/>
          </a:ln>
        </p:spPr>
        <p:txBody>
          <a:bodyPr>
            <a:prstTxWarp prst="textNoShape">
              <a:avLst/>
            </a:prstTxWarp>
            <a:spAutoFit/>
          </a:bodyPr>
          <a:lstStyle/>
          <a:p>
            <a:pPr algn="ctr">
              <a:defRPr/>
            </a:pPr>
            <a:r>
              <a:rPr lang="en-US" sz="2400" dirty="0">
                <a:solidFill>
                  <a:schemeClr val="accent3"/>
                </a:solidFill>
                <a:latin typeface="Gill Sans MT" charset="-18"/>
                <a:ea typeface="Courier" charset="0"/>
                <a:cs typeface="Courier" charset="0"/>
              </a:rPr>
              <a:t>GACT</a:t>
            </a:r>
            <a:r>
              <a:rPr lang="en-US" sz="2400" dirty="0">
                <a:solidFill>
                  <a:srgbClr val="FF00FF"/>
                </a:solidFill>
                <a:latin typeface="Gill Sans MT" charset="-18"/>
                <a:ea typeface="Courier" charset="0"/>
                <a:cs typeface="Courier" charset="0"/>
              </a:rPr>
              <a:t>GG</a:t>
            </a:r>
            <a:r>
              <a:rPr lang="en-US" sz="2400" dirty="0">
                <a:solidFill>
                  <a:srgbClr val="C32D2E"/>
                </a:solidFill>
                <a:latin typeface="Gill Sans MT" charset="-18"/>
                <a:ea typeface="Courier" charset="0"/>
                <a:cs typeface="Courier" charset="0"/>
              </a:rPr>
              <a:t>GACT</a:t>
            </a:r>
            <a:r>
              <a:rPr lang="en-US" sz="2400" dirty="0">
                <a:solidFill>
                  <a:schemeClr val="accent1"/>
                </a:solidFill>
                <a:latin typeface="Gill Sans MT" charset="-18"/>
                <a:ea typeface="Courier" charset="0"/>
                <a:cs typeface="Courier" charset="0"/>
              </a:rPr>
              <a:t>CC</a:t>
            </a:r>
            <a:endParaRPr lang="en-US" sz="2400" dirty="0">
              <a:solidFill>
                <a:schemeClr val="accent4"/>
              </a:solidFill>
              <a:latin typeface="Gill Sans MT" charset="-18"/>
              <a:ea typeface="Courier" charset="0"/>
              <a:cs typeface="Courier" charset="0"/>
            </a:endParaRPr>
          </a:p>
        </p:txBody>
      </p:sp>
      <p:sp>
        <p:nvSpPr>
          <p:cNvPr id="16" name="TextBox 30"/>
          <p:cNvSpPr txBox="1">
            <a:spLocks noChangeArrowheads="1"/>
          </p:cNvSpPr>
          <p:nvPr/>
        </p:nvSpPr>
        <p:spPr bwMode="auto">
          <a:xfrm>
            <a:off x="1524000" y="3733800"/>
            <a:ext cx="1143000" cy="338138"/>
          </a:xfrm>
          <a:prstGeom prst="rect">
            <a:avLst/>
          </a:prstGeom>
          <a:noFill/>
          <a:ln w="25400" cap="flat" cmpd="sng" algn="ctr">
            <a:solidFill>
              <a:srgbClr val="00CC99"/>
            </a:solidFill>
            <a:prstDash val="solid"/>
            <a:miter lim="800000"/>
            <a:headEnd type="none" w="med" len="med"/>
            <a:tailEnd type="none" w="med" len="med"/>
          </a:ln>
        </p:spPr>
        <p:txBody>
          <a:bodyPr>
            <a:prstTxWarp prst="textNoShape">
              <a:avLst/>
            </a:prstTxWarp>
            <a:spAutoFit/>
          </a:bodyPr>
          <a:lstStyle/>
          <a:p>
            <a:pPr algn="ctr">
              <a:defRPr/>
            </a:pPr>
            <a:r>
              <a:rPr lang="en-US" sz="1600" dirty="0">
                <a:solidFill>
                  <a:schemeClr val="accent3"/>
                </a:solidFill>
                <a:latin typeface="Gill Sans MT" charset="-18"/>
                <a:ea typeface="Courier" charset="0"/>
                <a:cs typeface="Courier" charset="0"/>
              </a:rPr>
              <a:t>GACT</a:t>
            </a:r>
            <a:r>
              <a:rPr lang="en-US" sz="1600" dirty="0">
                <a:solidFill>
                  <a:srgbClr val="FF00FF"/>
                </a:solidFill>
                <a:latin typeface="Gill Sans MT" charset="-18"/>
                <a:ea typeface="Courier" charset="0"/>
                <a:cs typeface="Courier" charset="0"/>
              </a:rPr>
              <a:t>GG</a:t>
            </a:r>
            <a:endParaRPr lang="en-US" sz="1600" dirty="0">
              <a:solidFill>
                <a:schemeClr val="accent4"/>
              </a:solidFill>
              <a:latin typeface="Gill Sans MT" charset="-18"/>
              <a:ea typeface="Courier" charset="0"/>
              <a:cs typeface="Courier" charset="0"/>
            </a:endParaRPr>
          </a:p>
        </p:txBody>
      </p:sp>
      <p:sp>
        <p:nvSpPr>
          <p:cNvPr id="17" name="TextBox 30"/>
          <p:cNvSpPr txBox="1">
            <a:spLocks noChangeArrowheads="1"/>
          </p:cNvSpPr>
          <p:nvPr/>
        </p:nvSpPr>
        <p:spPr bwMode="auto">
          <a:xfrm>
            <a:off x="3124200" y="3733800"/>
            <a:ext cx="1143000" cy="338138"/>
          </a:xfrm>
          <a:prstGeom prst="rect">
            <a:avLst/>
          </a:prstGeom>
          <a:noFill/>
          <a:ln w="25400" cap="flat" cmpd="sng" algn="ctr">
            <a:solidFill>
              <a:srgbClr val="00CC99"/>
            </a:solidFill>
            <a:prstDash val="solid"/>
            <a:miter lim="800000"/>
            <a:headEnd type="none" w="med" len="med"/>
            <a:tailEnd type="none" w="med" len="med"/>
          </a:ln>
        </p:spPr>
        <p:txBody>
          <a:bodyPr>
            <a:prstTxWarp prst="textNoShape">
              <a:avLst/>
            </a:prstTxWarp>
            <a:spAutoFit/>
          </a:bodyPr>
          <a:lstStyle/>
          <a:p>
            <a:pPr algn="ctr">
              <a:defRPr/>
            </a:pPr>
            <a:r>
              <a:rPr lang="en-US" sz="1600" dirty="0">
                <a:solidFill>
                  <a:schemeClr val="accent3"/>
                </a:solidFill>
                <a:latin typeface="Gill Sans MT" charset="-18"/>
                <a:ea typeface="Courier" charset="0"/>
                <a:cs typeface="Courier" charset="0"/>
              </a:rPr>
              <a:t>ACT</a:t>
            </a:r>
            <a:r>
              <a:rPr lang="en-US" sz="1600" dirty="0">
                <a:solidFill>
                  <a:srgbClr val="FF00FF"/>
                </a:solidFill>
                <a:latin typeface="Gill Sans MT" charset="-18"/>
                <a:ea typeface="Courier" charset="0"/>
                <a:cs typeface="Courier" charset="0"/>
              </a:rPr>
              <a:t>GG</a:t>
            </a:r>
            <a:r>
              <a:rPr lang="en-US" sz="1600" dirty="0">
                <a:solidFill>
                  <a:schemeClr val="accent3"/>
                </a:solidFill>
                <a:latin typeface="Gill Sans MT" charset="-18"/>
                <a:ea typeface="Courier" charset="0"/>
                <a:cs typeface="Courier" charset="0"/>
              </a:rPr>
              <a:t>G</a:t>
            </a:r>
            <a:endParaRPr lang="en-US" sz="1600" dirty="0">
              <a:solidFill>
                <a:schemeClr val="accent4"/>
              </a:solidFill>
              <a:latin typeface="Gill Sans MT" charset="-18"/>
              <a:ea typeface="Courier" charset="0"/>
              <a:cs typeface="Courier" charset="0"/>
            </a:endParaRPr>
          </a:p>
        </p:txBody>
      </p:sp>
      <p:sp>
        <p:nvSpPr>
          <p:cNvPr id="18" name="TextBox 30"/>
          <p:cNvSpPr txBox="1">
            <a:spLocks noChangeArrowheads="1"/>
          </p:cNvSpPr>
          <p:nvPr/>
        </p:nvSpPr>
        <p:spPr bwMode="auto">
          <a:xfrm>
            <a:off x="3657600" y="4664075"/>
            <a:ext cx="1143000" cy="338138"/>
          </a:xfrm>
          <a:prstGeom prst="rect">
            <a:avLst/>
          </a:prstGeom>
          <a:noFill/>
          <a:ln w="25400" cap="flat" cmpd="sng" algn="ctr">
            <a:solidFill>
              <a:srgbClr val="00CC99"/>
            </a:solidFill>
            <a:prstDash val="solid"/>
            <a:miter lim="800000"/>
            <a:headEnd type="none" w="med" len="med"/>
            <a:tailEnd type="none" w="med" len="med"/>
          </a:ln>
        </p:spPr>
        <p:txBody>
          <a:bodyPr>
            <a:prstTxWarp prst="textNoShape">
              <a:avLst/>
            </a:prstTxWarp>
            <a:spAutoFit/>
          </a:bodyPr>
          <a:lstStyle/>
          <a:p>
            <a:pPr algn="ctr">
              <a:defRPr/>
            </a:pPr>
            <a:r>
              <a:rPr lang="en-US" sz="1600" dirty="0">
                <a:solidFill>
                  <a:srgbClr val="FF00FF"/>
                </a:solidFill>
                <a:latin typeface="Gill Sans MT" charset="-18"/>
                <a:ea typeface="Courier" charset="0"/>
                <a:cs typeface="Courier" charset="0"/>
              </a:rPr>
              <a:t>G</a:t>
            </a:r>
            <a:r>
              <a:rPr lang="en-US" sz="1600" dirty="0">
                <a:solidFill>
                  <a:srgbClr val="C32D2E"/>
                </a:solidFill>
                <a:latin typeface="Gill Sans MT" charset="-18"/>
                <a:ea typeface="Courier" charset="0"/>
                <a:cs typeface="Courier" charset="0"/>
              </a:rPr>
              <a:t>GACT</a:t>
            </a:r>
            <a:r>
              <a:rPr lang="en-US" sz="1600" dirty="0">
                <a:solidFill>
                  <a:schemeClr val="accent1"/>
                </a:solidFill>
                <a:latin typeface="Gill Sans MT" charset="-18"/>
                <a:ea typeface="Courier" charset="0"/>
                <a:cs typeface="Courier" charset="0"/>
              </a:rPr>
              <a:t>C</a:t>
            </a:r>
            <a:endParaRPr lang="en-US" sz="1600" dirty="0">
              <a:solidFill>
                <a:schemeClr val="accent4"/>
              </a:solidFill>
              <a:latin typeface="Gill Sans MT" charset="-18"/>
              <a:ea typeface="Courier" charset="0"/>
              <a:cs typeface="Courier" charset="0"/>
            </a:endParaRPr>
          </a:p>
        </p:txBody>
      </p:sp>
      <p:sp>
        <p:nvSpPr>
          <p:cNvPr id="19" name="TextBox 30"/>
          <p:cNvSpPr txBox="1">
            <a:spLocks noChangeArrowheads="1"/>
          </p:cNvSpPr>
          <p:nvPr/>
        </p:nvSpPr>
        <p:spPr bwMode="auto">
          <a:xfrm>
            <a:off x="5638800" y="4664075"/>
            <a:ext cx="1143000" cy="338138"/>
          </a:xfrm>
          <a:prstGeom prst="rect">
            <a:avLst/>
          </a:prstGeom>
          <a:noFill/>
          <a:ln w="25400" cap="flat" cmpd="sng" algn="ctr">
            <a:solidFill>
              <a:srgbClr val="00CC99"/>
            </a:solidFill>
            <a:prstDash val="solid"/>
            <a:miter lim="800000"/>
            <a:headEnd type="none" w="med" len="med"/>
            <a:tailEnd type="none" w="med" len="med"/>
          </a:ln>
        </p:spPr>
        <p:txBody>
          <a:bodyPr>
            <a:prstTxWarp prst="textNoShape">
              <a:avLst/>
            </a:prstTxWarp>
            <a:spAutoFit/>
          </a:bodyPr>
          <a:lstStyle/>
          <a:p>
            <a:pPr algn="ctr">
              <a:defRPr/>
            </a:pPr>
            <a:r>
              <a:rPr lang="en-US" sz="1600" dirty="0">
                <a:solidFill>
                  <a:srgbClr val="FF00FF"/>
                </a:solidFill>
                <a:latin typeface="Gill Sans MT" charset="-18"/>
                <a:ea typeface="Courier" charset="0"/>
                <a:cs typeface="Courier" charset="0"/>
              </a:rPr>
              <a:t>GG</a:t>
            </a:r>
            <a:r>
              <a:rPr lang="en-US" sz="1600" dirty="0">
                <a:solidFill>
                  <a:schemeClr val="accent3"/>
                </a:solidFill>
                <a:latin typeface="Gill Sans MT" charset="-18"/>
                <a:ea typeface="Courier" charset="0"/>
                <a:cs typeface="Courier" charset="0"/>
              </a:rPr>
              <a:t>GACT</a:t>
            </a:r>
            <a:endParaRPr lang="en-US" sz="1600" dirty="0">
              <a:solidFill>
                <a:schemeClr val="accent4"/>
              </a:solidFill>
              <a:latin typeface="Gill Sans MT" charset="-18"/>
              <a:ea typeface="Courier" charset="0"/>
              <a:cs typeface="Courier" charset="0"/>
            </a:endParaRPr>
          </a:p>
        </p:txBody>
      </p:sp>
      <p:sp>
        <p:nvSpPr>
          <p:cNvPr id="20" name="TextBox 30"/>
          <p:cNvSpPr txBox="1">
            <a:spLocks noChangeArrowheads="1"/>
          </p:cNvSpPr>
          <p:nvPr/>
        </p:nvSpPr>
        <p:spPr bwMode="auto">
          <a:xfrm>
            <a:off x="6553200" y="3733800"/>
            <a:ext cx="1143000" cy="338138"/>
          </a:xfrm>
          <a:prstGeom prst="rect">
            <a:avLst/>
          </a:prstGeom>
          <a:noFill/>
          <a:ln w="25400" cap="flat" cmpd="sng" algn="ctr">
            <a:solidFill>
              <a:srgbClr val="00CC99"/>
            </a:solidFill>
            <a:prstDash val="solid"/>
            <a:miter lim="800000"/>
            <a:headEnd type="none" w="med" len="med"/>
            <a:tailEnd type="none" w="med" len="med"/>
          </a:ln>
        </p:spPr>
        <p:txBody>
          <a:bodyPr>
            <a:prstTxWarp prst="textNoShape">
              <a:avLst/>
            </a:prstTxWarp>
            <a:spAutoFit/>
          </a:bodyPr>
          <a:lstStyle/>
          <a:p>
            <a:pPr algn="ctr">
              <a:defRPr/>
            </a:pPr>
            <a:r>
              <a:rPr lang="en-US" sz="1600" dirty="0">
                <a:solidFill>
                  <a:schemeClr val="accent3"/>
                </a:solidFill>
                <a:latin typeface="Gill Sans MT" charset="-18"/>
                <a:ea typeface="Courier" charset="0"/>
                <a:cs typeface="Courier" charset="0"/>
              </a:rPr>
              <a:t>T</a:t>
            </a:r>
            <a:r>
              <a:rPr lang="en-US" sz="1600" dirty="0">
                <a:solidFill>
                  <a:srgbClr val="FF00FF"/>
                </a:solidFill>
                <a:latin typeface="Gill Sans MT" charset="-18"/>
                <a:ea typeface="Courier" charset="0"/>
                <a:cs typeface="Courier" charset="0"/>
              </a:rPr>
              <a:t>GG</a:t>
            </a:r>
            <a:r>
              <a:rPr lang="en-US" sz="1600" dirty="0">
                <a:solidFill>
                  <a:schemeClr val="accent3"/>
                </a:solidFill>
                <a:latin typeface="Gill Sans MT" charset="-18"/>
                <a:ea typeface="Courier" charset="0"/>
                <a:cs typeface="Courier" charset="0"/>
              </a:rPr>
              <a:t>GAC</a:t>
            </a:r>
            <a:endParaRPr lang="en-US" sz="1600" dirty="0">
              <a:solidFill>
                <a:schemeClr val="accent4"/>
              </a:solidFill>
              <a:latin typeface="Gill Sans MT" charset="-18"/>
              <a:ea typeface="Courier" charset="0"/>
              <a:cs typeface="Courier" charset="0"/>
            </a:endParaRPr>
          </a:p>
        </p:txBody>
      </p:sp>
      <p:sp>
        <p:nvSpPr>
          <p:cNvPr id="21" name="TextBox 30"/>
          <p:cNvSpPr txBox="1">
            <a:spLocks noChangeArrowheads="1"/>
          </p:cNvSpPr>
          <p:nvPr/>
        </p:nvSpPr>
        <p:spPr bwMode="auto">
          <a:xfrm>
            <a:off x="4800600" y="3733800"/>
            <a:ext cx="1143000" cy="338138"/>
          </a:xfrm>
          <a:prstGeom prst="rect">
            <a:avLst/>
          </a:prstGeom>
          <a:noFill/>
          <a:ln w="25400" cap="flat" cmpd="sng" algn="ctr">
            <a:solidFill>
              <a:srgbClr val="00CC99"/>
            </a:solidFill>
            <a:prstDash val="solid"/>
            <a:miter lim="800000"/>
            <a:headEnd type="none" w="med" len="med"/>
            <a:tailEnd type="none" w="med" len="med"/>
          </a:ln>
        </p:spPr>
        <p:txBody>
          <a:bodyPr>
            <a:prstTxWarp prst="textNoShape">
              <a:avLst/>
            </a:prstTxWarp>
            <a:spAutoFit/>
          </a:bodyPr>
          <a:lstStyle/>
          <a:p>
            <a:pPr algn="ctr">
              <a:defRPr/>
            </a:pPr>
            <a:r>
              <a:rPr lang="en-US" sz="1600" dirty="0">
                <a:solidFill>
                  <a:schemeClr val="accent3"/>
                </a:solidFill>
                <a:latin typeface="Gill Sans MT" charset="-18"/>
                <a:ea typeface="Courier" charset="0"/>
                <a:cs typeface="Courier" charset="0"/>
              </a:rPr>
              <a:t>CT</a:t>
            </a:r>
            <a:r>
              <a:rPr lang="en-US" sz="1600" dirty="0">
                <a:solidFill>
                  <a:srgbClr val="FF00FF"/>
                </a:solidFill>
                <a:latin typeface="Gill Sans MT" charset="-18"/>
                <a:ea typeface="Courier" charset="0"/>
                <a:cs typeface="Courier" charset="0"/>
              </a:rPr>
              <a:t>GG</a:t>
            </a:r>
            <a:r>
              <a:rPr lang="en-US" sz="1600" dirty="0">
                <a:solidFill>
                  <a:schemeClr val="accent3"/>
                </a:solidFill>
                <a:latin typeface="Gill Sans MT" charset="-18"/>
                <a:ea typeface="Courier" charset="0"/>
                <a:cs typeface="Courier" charset="0"/>
              </a:rPr>
              <a:t>GA</a:t>
            </a:r>
            <a:endParaRPr lang="en-US" sz="1600" dirty="0">
              <a:solidFill>
                <a:schemeClr val="accent4"/>
              </a:solidFill>
              <a:latin typeface="Gill Sans MT" charset="-18"/>
              <a:ea typeface="Courier" charset="0"/>
              <a:cs typeface="Courier" charset="0"/>
            </a:endParaRPr>
          </a:p>
        </p:txBody>
      </p:sp>
      <p:sp>
        <p:nvSpPr>
          <p:cNvPr id="22" name="TextBox 30"/>
          <p:cNvSpPr txBox="1">
            <a:spLocks noChangeArrowheads="1"/>
          </p:cNvSpPr>
          <p:nvPr/>
        </p:nvSpPr>
        <p:spPr bwMode="auto">
          <a:xfrm>
            <a:off x="1828800" y="4667250"/>
            <a:ext cx="1143000" cy="338138"/>
          </a:xfrm>
          <a:prstGeom prst="rect">
            <a:avLst/>
          </a:prstGeom>
          <a:noFill/>
          <a:ln w="25400" cap="flat" cmpd="sng" algn="ctr">
            <a:solidFill>
              <a:srgbClr val="00CC99"/>
            </a:solidFill>
            <a:prstDash val="solid"/>
            <a:miter lim="800000"/>
            <a:headEnd type="none" w="med" len="med"/>
            <a:tailEnd type="none" w="med" len="med"/>
          </a:ln>
        </p:spPr>
        <p:txBody>
          <a:bodyPr>
            <a:prstTxWarp prst="textNoShape">
              <a:avLst/>
            </a:prstTxWarp>
            <a:spAutoFit/>
          </a:bodyPr>
          <a:lstStyle/>
          <a:p>
            <a:pPr algn="ctr">
              <a:defRPr/>
            </a:pPr>
            <a:r>
              <a:rPr lang="en-US" sz="1600" dirty="0">
                <a:solidFill>
                  <a:srgbClr val="C32D2E"/>
                </a:solidFill>
                <a:latin typeface="Gill Sans MT" charset="-18"/>
                <a:ea typeface="Courier" charset="0"/>
                <a:cs typeface="Courier" charset="0"/>
              </a:rPr>
              <a:t>GACT</a:t>
            </a:r>
            <a:r>
              <a:rPr lang="en-US" sz="1600" dirty="0">
                <a:solidFill>
                  <a:schemeClr val="accent1"/>
                </a:solidFill>
                <a:latin typeface="Gill Sans MT" charset="-18"/>
                <a:ea typeface="Courier" charset="0"/>
                <a:cs typeface="Courier" charset="0"/>
              </a:rPr>
              <a:t>CC</a:t>
            </a:r>
            <a:endParaRPr lang="en-US" sz="1600" dirty="0">
              <a:solidFill>
                <a:schemeClr val="accent4"/>
              </a:solidFill>
              <a:latin typeface="Gill Sans MT" charset="-18"/>
              <a:ea typeface="Courier" charset="0"/>
              <a:cs typeface="Courier" charset="0"/>
            </a:endParaRPr>
          </a:p>
        </p:txBody>
      </p:sp>
      <p:cxnSp>
        <p:nvCxnSpPr>
          <p:cNvPr id="24" name="Straight Arrow Connector 23"/>
          <p:cNvCxnSpPr>
            <a:stCxn id="16" idx="3"/>
            <a:endCxn id="17" idx="1"/>
          </p:cNvCxnSpPr>
          <p:nvPr/>
        </p:nvCxnSpPr>
        <p:spPr>
          <a:xfrm>
            <a:off x="2667000" y="3902075"/>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7" idx="3"/>
            <a:endCxn id="21" idx="1"/>
          </p:cNvCxnSpPr>
          <p:nvPr/>
        </p:nvCxnSpPr>
        <p:spPr>
          <a:xfrm>
            <a:off x="4267200" y="3902075"/>
            <a:ext cx="533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1" idx="3"/>
            <a:endCxn id="20" idx="1"/>
          </p:cNvCxnSpPr>
          <p:nvPr/>
        </p:nvCxnSpPr>
        <p:spPr>
          <a:xfrm>
            <a:off x="5943600" y="3902075"/>
            <a:ext cx="609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0" idx="2"/>
            <a:endCxn id="19" idx="0"/>
          </p:cNvCxnSpPr>
          <p:nvPr/>
        </p:nvCxnSpPr>
        <p:spPr>
          <a:xfrm rot="5400000">
            <a:off x="6371431" y="3910807"/>
            <a:ext cx="592137"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9" idx="1"/>
            <a:endCxn id="18" idx="3"/>
          </p:cNvCxnSpPr>
          <p:nvPr/>
        </p:nvCxnSpPr>
        <p:spPr>
          <a:xfrm rot="10800000">
            <a:off x="4800600" y="4833938"/>
            <a:ext cx="8382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8" idx="1"/>
            <a:endCxn id="22" idx="3"/>
          </p:cNvCxnSpPr>
          <p:nvPr/>
        </p:nvCxnSpPr>
        <p:spPr>
          <a:xfrm rot="10800000" flipV="1">
            <a:off x="2971800" y="4833938"/>
            <a:ext cx="6858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5046</TotalTime>
  <Words>4735</Words>
  <Application>Microsoft Macintosh PowerPoint</Application>
  <PresentationFormat>On-screen Show (4:3)</PresentationFormat>
  <Paragraphs>983</Paragraphs>
  <Slides>39</Slides>
  <Notes>10</Notes>
  <HiddenSlides>0</HiddenSlides>
  <MMClips>0</MMClips>
  <ScaleCrop>false</ScaleCrop>
  <HeadingPairs>
    <vt:vector size="6" baseType="variant">
      <vt:variant>
        <vt:lpstr>Fonts Used</vt:lpstr>
      </vt:variant>
      <vt:variant>
        <vt:i4>10</vt:i4>
      </vt:variant>
      <vt:variant>
        <vt:lpstr>Design Template</vt:lpstr>
      </vt:variant>
      <vt:variant>
        <vt:i4>1</vt:i4>
      </vt:variant>
      <vt:variant>
        <vt:lpstr>Slide Titles</vt:lpstr>
      </vt:variant>
      <vt:variant>
        <vt:i4>39</vt:i4>
      </vt:variant>
    </vt:vector>
  </HeadingPairs>
  <TitlesOfParts>
    <vt:vector size="50" baseType="lpstr">
      <vt:lpstr>Arial</vt:lpstr>
      <vt:lpstr>ＭＳ Ｐゴシック</vt:lpstr>
      <vt:lpstr>Gill Sans MT</vt:lpstr>
      <vt:lpstr>Calibri</vt:lpstr>
      <vt:lpstr>Bookman Old Style</vt:lpstr>
      <vt:lpstr>Times New Roman</vt:lpstr>
      <vt:lpstr>Courier</vt:lpstr>
      <vt:lpstr>Wingdings 2</vt:lpstr>
      <vt:lpstr>msgothic</vt:lpstr>
      <vt:lpstr>Wingdings</vt:lpstr>
      <vt:lpstr>Office Theme</vt:lpstr>
      <vt:lpstr>De Bruijn graph assembly</vt:lpstr>
      <vt:lpstr>Shredded Book Reconstruction</vt:lpstr>
      <vt:lpstr>Greedy Reconstruction</vt:lpstr>
      <vt:lpstr>de Bruijn Graph Construction</vt:lpstr>
      <vt:lpstr>No need to compute overlaps!</vt:lpstr>
      <vt:lpstr>de Bruijn Graph Assembly</vt:lpstr>
      <vt:lpstr>de Bruijn Graph Assembly</vt:lpstr>
      <vt:lpstr>Slide 8</vt:lpstr>
      <vt:lpstr>Strategy: find all k-mers, build graph</vt:lpstr>
      <vt:lpstr>Graph size (de Bruijn graph)</vt:lpstr>
      <vt:lpstr>Counting Eulerian Tours</vt:lpstr>
      <vt:lpstr>Short Read Assembly</vt:lpstr>
      <vt:lpstr>Graph Compression</vt:lpstr>
      <vt:lpstr>Slide 14</vt:lpstr>
      <vt:lpstr>Bidirectional de Bruijn Graph</vt:lpstr>
      <vt:lpstr>Graph Compression</vt:lpstr>
      <vt:lpstr>Node Types</vt:lpstr>
      <vt:lpstr>Error Correction</vt:lpstr>
      <vt:lpstr>Slide 19</vt:lpstr>
      <vt:lpstr>Slide 20</vt:lpstr>
      <vt:lpstr>Slide 21</vt:lpstr>
      <vt:lpstr>Repeat Analysis in Contrail</vt:lpstr>
      <vt:lpstr>Contrail</vt:lpstr>
      <vt:lpstr>Contrail</vt:lpstr>
      <vt:lpstr>Fast Path Compression</vt:lpstr>
      <vt:lpstr>Scaffolding</vt:lpstr>
      <vt:lpstr>Scaffolding</vt:lpstr>
      <vt:lpstr>Scaffolding</vt:lpstr>
      <vt:lpstr>Scaffolding</vt:lpstr>
      <vt:lpstr>Scaffolding</vt:lpstr>
      <vt:lpstr>Scaffolding</vt:lpstr>
      <vt:lpstr>Scaffolding</vt:lpstr>
      <vt:lpstr>Scaffolding</vt:lpstr>
      <vt:lpstr>Scaffolding</vt:lpstr>
      <vt:lpstr>Scaffolding</vt:lpstr>
      <vt:lpstr>Scaffolding</vt:lpstr>
      <vt:lpstr>Genome Coverage</vt:lpstr>
      <vt:lpstr>Slide 38</vt:lpstr>
      <vt:lpstr>Two Paradigms for Assembly</vt:lpstr>
    </vt:vector>
  </TitlesOfParts>
  <Company>University of Maryland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 de novo short read assembler for large genomes</dc:title>
  <dc:creator>Michael Schatz</dc:creator>
  <cp:lastModifiedBy>Steven Salzberg</cp:lastModifiedBy>
  <cp:revision>607</cp:revision>
  <cp:lastPrinted>2010-03-23T03:55:48Z</cp:lastPrinted>
  <dcterms:created xsi:type="dcterms:W3CDTF">2010-10-20T14:04:09Z</dcterms:created>
  <dcterms:modified xsi:type="dcterms:W3CDTF">2010-10-20T14:04:22Z</dcterms:modified>
</cp:coreProperties>
</file>