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embeddings/Microsoft_Equation8.bin" ContentType="application/vnd.openxmlformats-officedocument.oleObject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embeddings/Microsoft_Equation12.bin" ContentType="application/vnd.openxmlformats-officedocument.oleObject"/>
  <Override PartName="/ppt/notesSlides/notesSlide4.xml" ContentType="application/vnd.openxmlformats-officedocument.presentationml.notesSlide+xml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Microsoft_Equation5.bin" ContentType="application/vnd.openxmlformats-officedocument.oleObject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10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Default Extension="png" ContentType="image/p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embeddings/Microsoft_Equation3.bin" ContentType="application/vnd.openxmlformats-officedocument.oleObject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Default Extension="xml" ContentType="application/xml"/>
  <Override PartName="/ppt/embeddings/Microsoft_Equation14.bin" ContentType="application/vnd.openxmlformats-officedocument.oleObject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embeddings/Microsoft_Equation10.bin" ContentType="application/vnd.openxmlformats-officedocument.oleObject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Microsoft_Equation7.bin" ContentType="application/vnd.openxmlformats-officedocument.oleObject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embeddings/Microsoft_Equation13.bin" ContentType="application/vnd.openxmlformats-officedocument.oleObject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9" r:id="rId1"/>
  </p:sldMasterIdLst>
  <p:notesMasterIdLst>
    <p:notesMasterId r:id="rId30"/>
  </p:notesMasterIdLst>
  <p:sldIdLst>
    <p:sldId id="256" r:id="rId2"/>
    <p:sldId id="273" r:id="rId3"/>
    <p:sldId id="292" r:id="rId4"/>
    <p:sldId id="293" r:id="rId5"/>
    <p:sldId id="257" r:id="rId6"/>
    <p:sldId id="294" r:id="rId7"/>
    <p:sldId id="274" r:id="rId8"/>
    <p:sldId id="258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6" r:id="rId19"/>
    <p:sldId id="305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10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BE8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4888" autoAdjust="0"/>
    <p:restoredTop sz="94622" autoAdjust="0"/>
  </p:normalViewPr>
  <p:slideViewPr>
    <p:cSldViewPr>
      <p:cViewPr varScale="1">
        <p:scale>
          <a:sx n="152" d="100"/>
          <a:sy n="152" d="100"/>
        </p:scale>
        <p:origin x="-11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ableStyles" Target="tableStyles.xml"/><Relationship Id="rId31" Type="http://schemas.openxmlformats.org/officeDocument/2006/relationships/printerSettings" Target="printerSettings/printerSettings1.bin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ict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pict"/><Relationship Id="rId1" Type="http://schemas.openxmlformats.org/officeDocument/2006/relationships/image" Target="../media/image7.pict"/><Relationship Id="rId2" Type="http://schemas.openxmlformats.org/officeDocument/2006/relationships/image" Target="../media/image8.pict"/><Relationship Id="rId3" Type="http://schemas.openxmlformats.org/officeDocument/2006/relationships/image" Target="../media/image9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7" charset="0"/>
              </a:defRPr>
            </a:lvl1pPr>
          </a:lstStyle>
          <a:p>
            <a:endParaRPr lang="en-US"/>
          </a:p>
        </p:txBody>
      </p:sp>
      <p:sp>
        <p:nvSpPr>
          <p:cNvPr id="829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7" charset="0"/>
              </a:defRPr>
            </a:lvl1pPr>
          </a:lstStyle>
          <a:p>
            <a:endParaRPr lang="en-US"/>
          </a:p>
        </p:txBody>
      </p:sp>
      <p:sp>
        <p:nvSpPr>
          <p:cNvPr id="8294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9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107" charset="0"/>
              </a:defRPr>
            </a:lvl1pPr>
          </a:lstStyle>
          <a:p>
            <a:endParaRPr lang="en-US"/>
          </a:p>
        </p:txBody>
      </p:sp>
      <p:sp>
        <p:nvSpPr>
          <p:cNvPr id="829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107" charset="0"/>
              </a:defRPr>
            </a:lvl1pPr>
          </a:lstStyle>
          <a:p>
            <a:fld id="{42DC6518-1492-FD42-8839-0A002CE278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A3FD8-D433-EF4D-BD52-2AFF3A1FD6E7}" type="slidenum">
              <a:rPr lang="en-US"/>
              <a:pPr/>
              <a:t>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54EF7C-DBC0-484E-BB84-D25997DAE2CF}" type="slidenum">
              <a:rPr lang="en-US"/>
              <a:pPr/>
              <a:t>10</a:t>
            </a:fld>
            <a:endParaRPr lang="en-US"/>
          </a:p>
        </p:txBody>
      </p:sp>
      <p:sp>
        <p:nvSpPr>
          <p:cNvPr id="1740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B57B3-BEF7-1046-8CAA-68D591BB4319}" type="slidenum">
              <a:rPr lang="en-US"/>
              <a:pPr/>
              <a:t>11</a:t>
            </a:fld>
            <a:endParaRPr lang="en-US"/>
          </a:p>
        </p:txBody>
      </p:sp>
      <p:sp>
        <p:nvSpPr>
          <p:cNvPr id="1751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F86AF-4E4C-9D4B-94DA-EDF33DBA8D90}" type="slidenum">
              <a:rPr lang="en-US"/>
              <a:pPr/>
              <a:t>12</a:t>
            </a:fld>
            <a:endParaRPr lang="en-US"/>
          </a:p>
        </p:txBody>
      </p:sp>
      <p:sp>
        <p:nvSpPr>
          <p:cNvPr id="176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40FDD-EA64-4C40-88B8-85B952E00036}" type="slidenum">
              <a:rPr lang="en-US"/>
              <a:pPr/>
              <a:t>13</a:t>
            </a:fld>
            <a:endParaRPr lang="en-US"/>
          </a:p>
        </p:txBody>
      </p:sp>
      <p:sp>
        <p:nvSpPr>
          <p:cNvPr id="1771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606AB-0CD3-F34A-B7EF-C9F88E49FF05}" type="slidenum">
              <a:rPr lang="en-US"/>
              <a:pPr/>
              <a:t>14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3D60E5-C7D6-594E-9278-B2E4F6DF7FEC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658F3-D972-3644-A4A5-9C0ADA4CABEB}" type="slidenum">
              <a:rPr lang="en-US"/>
              <a:pPr/>
              <a:t>16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A5F056-08BE-2B4B-923E-E989D21A32C4}" type="slidenum">
              <a:rPr lang="en-US"/>
              <a:pPr/>
              <a:t>17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62375-0F91-0C4E-BF6A-F395E47FF145}" type="slidenum">
              <a:rPr lang="en-US"/>
              <a:pPr/>
              <a:t>18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E8003-E072-B54F-9C1C-78EA81632BC7}" type="slidenum">
              <a:rPr lang="en-US"/>
              <a:pPr/>
              <a:t>19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BEAA1-428C-6C47-94E7-F53838C0BBDE}" type="slidenum">
              <a:rPr lang="en-US"/>
              <a:pPr/>
              <a:t>2</a:t>
            </a:fld>
            <a:endParaRPr lang="en-US"/>
          </a:p>
        </p:txBody>
      </p:sp>
      <p:sp>
        <p:nvSpPr>
          <p:cNvPr id="1658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7A837-168B-6941-9E15-B0B5C529153A}" type="slidenum">
              <a:rPr lang="en-US"/>
              <a:pPr/>
              <a:t>20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49D446-039D-EE45-8924-00B6779040AB}" type="slidenum">
              <a:rPr lang="en-US"/>
              <a:pPr/>
              <a:t>21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C80AAC-232D-C846-8B95-C4CA62519D76}" type="slidenum">
              <a:rPr lang="en-US"/>
              <a:pPr/>
              <a:t>22</a:t>
            </a:fld>
            <a:endParaRPr lang="en-US"/>
          </a:p>
        </p:txBody>
      </p:sp>
      <p:sp>
        <p:nvSpPr>
          <p:cNvPr id="2058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433C25-AB5F-9842-AB74-9BCDD34CB4F2}" type="slidenum">
              <a:rPr lang="en-US"/>
              <a:pPr/>
              <a:t>23</a:t>
            </a:fld>
            <a:endParaRPr lang="en-US"/>
          </a:p>
        </p:txBody>
      </p:sp>
      <p:sp>
        <p:nvSpPr>
          <p:cNvPr id="2068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543CB-A4B6-BC42-8FDF-A8B28A46DFAC}" type="slidenum">
              <a:rPr lang="en-US"/>
              <a:pPr/>
              <a:t>24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5F61-E945-E449-8A75-D0E9A147C8CD}" type="slidenum">
              <a:rPr lang="en-US"/>
              <a:pPr/>
              <a:t>25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B7E31-635B-3946-B3EB-5E3E81181AF5}" type="slidenum">
              <a:rPr lang="en-US"/>
              <a:pPr/>
              <a:t>26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F5006-DD65-F242-B948-79FB9CF1025C}" type="slidenum">
              <a:rPr lang="en-US"/>
              <a:pPr/>
              <a:t>27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38994-A6B9-A647-B584-700BA08C6E58}" type="slidenum">
              <a:rPr lang="en-US"/>
              <a:pPr/>
              <a:t>28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55BDD-048D-6A4F-A18D-D44094C2D2D1}" type="slidenum">
              <a:rPr lang="en-US"/>
              <a:pPr/>
              <a:t>3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681B9-6E01-3743-876F-03A41EF4853B}" type="slidenum">
              <a:rPr lang="en-US"/>
              <a:pPr/>
              <a:t>4</a:t>
            </a:fld>
            <a:endParaRPr lang="en-US"/>
          </a:p>
        </p:txBody>
      </p:sp>
      <p:sp>
        <p:nvSpPr>
          <p:cNvPr id="1679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68668-CDC0-DA4B-B399-DE5C44A7A3CE}" type="slidenum">
              <a:rPr lang="en-US"/>
              <a:pPr/>
              <a:t>5</a:t>
            </a:fld>
            <a:endParaRPr lang="en-US"/>
          </a:p>
        </p:txBody>
      </p:sp>
      <p:sp>
        <p:nvSpPr>
          <p:cNvPr id="1689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1C869-0B9E-D94A-9B7F-F4AFCE2BC578}" type="slidenum">
              <a:rPr lang="en-US"/>
              <a:pPr/>
              <a:t>6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1E400-C741-D346-BC5D-640B2CE71D43}" type="slidenum">
              <a:rPr lang="en-US"/>
              <a:pPr/>
              <a:t>7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B48C0-9179-4549-8576-0766D7626F3C}" type="slidenum">
              <a:rPr lang="en-US"/>
              <a:pPr/>
              <a:t>8</a:t>
            </a:fld>
            <a:endParaRPr lang="en-US"/>
          </a:p>
        </p:txBody>
      </p:sp>
      <p:sp>
        <p:nvSpPr>
          <p:cNvPr id="1720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A2913-B6F6-4841-B63D-A9DF421124C8}" type="slidenum">
              <a:rPr lang="en-US"/>
              <a:pPr/>
              <a:t>9</a:t>
            </a:fld>
            <a:endParaRPr lang="en-US"/>
          </a:p>
        </p:txBody>
      </p:sp>
      <p:sp>
        <p:nvSpPr>
          <p:cNvPr id="1730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-107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C460239-C6A3-F146-BCA5-BE25B7CA516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09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sz="2400">
              <a:latin typeface="Times New Roman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C60A87-3263-A948-87A2-40E15E8D4E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A60F12-DA8D-314D-AAD3-07FBD89020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10000" y="6245225"/>
            <a:ext cx="2209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84B5CB8-4E88-414E-A83E-05E1265850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AB0161-09B3-0D4E-8DF4-4FF54E6A3B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FC03B6-CFD4-474C-8157-EAC26779D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1FBD8A-515D-8540-A254-FDE20A0776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03268C-F230-EC46-BA5D-10CD74AAE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CE7-4E78-DF4E-A01D-7EBBB3825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1D4B96-1075-804D-A005-1419317494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B629FD-B60D-6A47-A398-A947E4438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1FB460-6324-A74C-BE9C-29F23B603A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/>
            <a:endParaRPr lang="en-US" sz="2400">
              <a:latin typeface="Times New Roman" pitchFamily="-107" charset="0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245225"/>
            <a:ext cx="2209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DEB73A1-B8E2-0344-A963-06375DF8F1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9881" name="Text Box 9"/>
          <p:cNvSpPr txBox="1">
            <a:spLocks noChangeArrowheads="1"/>
          </p:cNvSpPr>
          <p:nvPr userDrawn="1"/>
        </p:nvSpPr>
        <p:spPr bwMode="auto">
          <a:xfrm>
            <a:off x="6613525" y="6489700"/>
            <a:ext cx="141847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/>
              <a:t>S. Salzberg CMSC 828H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-107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n"/>
        <a:defRPr sz="2600">
          <a:solidFill>
            <a:schemeClr val="tx1"/>
          </a:solidFill>
          <a:latin typeface="+mn-lt"/>
          <a:ea typeface="ＭＳ Ｐゴシック" pitchFamily="-107" charset="-128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o"/>
        <a:defRPr sz="23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107" charset="2"/>
        <a:buChar char="n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-107" charset="2"/>
        <a:buChar char="§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5" Type="http://schemas.openxmlformats.org/officeDocument/2006/relationships/oleObject" Target="../embeddings/Microsoft_Equation6.bin"/><Relationship Id="rId7" Type="http://schemas.openxmlformats.org/officeDocument/2006/relationships/oleObject" Target="../embeddings/Microsoft_Equation8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2.xml"/><Relationship Id="rId6" Type="http://schemas.openxmlformats.org/officeDocument/2006/relationships/oleObject" Target="../embeddings/Microsoft_Equation7.bin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8077200" cy="2127250"/>
          </a:xfrm>
        </p:spPr>
        <p:txBody>
          <a:bodyPr/>
          <a:lstStyle/>
          <a:p>
            <a:r>
              <a:rPr lang="en-US" sz="3400"/>
              <a:t>Hidden Markov Models (HMMs)</a:t>
            </a:r>
            <a:br>
              <a:rPr lang="en-US" sz="3400"/>
            </a:br>
            <a:r>
              <a:rPr lang="en-US" sz="3400"/>
              <a:t/>
            </a:r>
            <a:br>
              <a:rPr lang="en-US" sz="3400"/>
            </a:br>
            <a:endParaRPr lang="en-US" sz="3400" i="1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62000" y="3460750"/>
            <a:ext cx="380682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Steven Salzberg</a:t>
            </a:r>
          </a:p>
          <a:p>
            <a:r>
              <a:rPr lang="en-US"/>
              <a:t>CMSC 828H, Univ. of Maryland </a:t>
            </a:r>
          </a:p>
          <a:p>
            <a:r>
              <a:rPr lang="en-US"/>
              <a:t>Fall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42EDC6-9043-7348-A813-1F58045496E3}" type="slidenum">
              <a:rPr lang="en-US"/>
              <a:pPr/>
              <a:t>10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classic HMM problems</a:t>
            </a: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AutoNum type="arabicPeriod" startAt="3"/>
            </a:pPr>
            <a:r>
              <a:rPr lang="en-US" sz="2600" b="1"/>
              <a:t>Learning</a:t>
            </a:r>
            <a:r>
              <a:rPr lang="en-US" sz="2600"/>
              <a:t>: given a model and a set of observed sequences, how do we set the model’s parameters so that it has a high probability of generating those sequences?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This is perhaps the most important, and most difficult problem.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A solution to this problem allows us to determine all the probabilities in an HMMs by using an ensemble of training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6C1A09-B541-4C43-8155-E89DC33130BD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untrained HMM</a:t>
            </a:r>
          </a:p>
        </p:txBody>
      </p:sp>
      <p:pic>
        <p:nvPicPr>
          <p:cNvPr id="151558" name="Picture 6" descr="Example-HMM-untrained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39788" y="1752600"/>
            <a:ext cx="7454900" cy="426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FA863E-13CB-4A47-81F9-5A5D3E3AAB23}" type="slidenum">
              <a:rPr lang="en-US"/>
              <a:pPr/>
              <a:t>12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facts about HMMs (1)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828800"/>
          </a:xfrm>
        </p:spPr>
        <p:txBody>
          <a:bodyPr/>
          <a:lstStyle/>
          <a:p>
            <a:r>
              <a:rPr lang="en-US" sz="2800"/>
              <a:t>The sum of the probabilities on all the edges leaving a state is 1</a:t>
            </a:r>
          </a:p>
        </p:txBody>
      </p:sp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3276600" y="2967038"/>
          <a:ext cx="2514600" cy="1695450"/>
        </p:xfrm>
        <a:graphic>
          <a:graphicData uri="http://schemas.openxmlformats.org/presentationml/2006/ole">
            <p:oleObj spid="_x0000_s153605" name="Equation" r:id="rId4" imgW="546100" imgH="368300" progId="Equation.3">
              <p:embed/>
            </p:oleObj>
          </a:graphicData>
        </a:graphic>
      </p:graphicFrame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1355725" y="4705350"/>
            <a:ext cx="4221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… for any given state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075D08-8EA1-C643-B7DB-E99023BA013F}" type="slidenum">
              <a:rPr lang="en-US"/>
              <a:pPr/>
              <a:t>13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facts about HMMs (2)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828800"/>
          </a:xfrm>
        </p:spPr>
        <p:txBody>
          <a:bodyPr/>
          <a:lstStyle/>
          <a:p>
            <a:r>
              <a:rPr lang="en-US" sz="2800"/>
              <a:t>The sum of all the output probabilities attached to any edge is 1</a:t>
            </a:r>
          </a:p>
        </p:txBody>
      </p:sp>
      <p:graphicFrame>
        <p:nvGraphicFramePr>
          <p:cNvPr id="155652" name="Object 4"/>
          <p:cNvGraphicFramePr>
            <a:graphicFrameLocks noChangeAspect="1"/>
          </p:cNvGraphicFramePr>
          <p:nvPr/>
        </p:nvGraphicFramePr>
        <p:xfrm>
          <a:off x="2867025" y="3025775"/>
          <a:ext cx="3333750" cy="1577975"/>
        </p:xfrm>
        <a:graphic>
          <a:graphicData uri="http://schemas.openxmlformats.org/presentationml/2006/ole">
            <p:oleObj spid="_x0000_s155652" name="Equation" r:id="rId4" imgW="723900" imgH="342900" progId="Equation.3">
              <p:embed/>
            </p:oleObj>
          </a:graphicData>
        </a:graphic>
      </p:graphicFrame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1355725" y="4705350"/>
            <a:ext cx="4635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… for any transition i to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239392-F34E-ED46-90B2-C8AB031A30EA}" type="slidenum">
              <a:rPr lang="en-US"/>
              <a:pPr/>
              <a:t>14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facts about HMMs (3)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828800"/>
          </a:xfrm>
        </p:spPr>
        <p:txBody>
          <a:bodyPr/>
          <a:lstStyle/>
          <a:p>
            <a:r>
              <a:rPr lang="en-US" sz="2800" i="1"/>
              <a:t>a</a:t>
            </a:r>
            <a:r>
              <a:rPr lang="en-US" sz="2800" i="1" baseline="-25000"/>
              <a:t>ij</a:t>
            </a:r>
            <a:r>
              <a:rPr lang="en-US" sz="2800"/>
              <a:t> is a conditional probability; i.e., the probablity that the model is in state </a:t>
            </a:r>
            <a:r>
              <a:rPr lang="en-US" sz="2800" i="1"/>
              <a:t>j</a:t>
            </a:r>
            <a:r>
              <a:rPr lang="en-US" sz="2800"/>
              <a:t> at time </a:t>
            </a:r>
            <a:r>
              <a:rPr lang="en-US" sz="2800" i="1"/>
              <a:t>t+1</a:t>
            </a:r>
            <a:r>
              <a:rPr lang="en-US" sz="2800"/>
              <a:t> given that it was in state </a:t>
            </a:r>
            <a:r>
              <a:rPr lang="en-US" sz="2800" i="1"/>
              <a:t>i</a:t>
            </a:r>
            <a:r>
              <a:rPr lang="en-US" sz="2800"/>
              <a:t> at time </a:t>
            </a:r>
            <a:r>
              <a:rPr lang="en-US" sz="2800" i="1"/>
              <a:t>t</a:t>
            </a:r>
            <a:endParaRPr lang="en-US" sz="2800"/>
          </a:p>
        </p:txBody>
      </p:sp>
      <p:graphicFrame>
        <p:nvGraphicFramePr>
          <p:cNvPr id="156676" name="Object 4"/>
          <p:cNvGraphicFramePr>
            <a:graphicFrameLocks noChangeAspect="1"/>
          </p:cNvGraphicFramePr>
          <p:nvPr/>
        </p:nvGraphicFramePr>
        <p:xfrm>
          <a:off x="1200150" y="3590925"/>
          <a:ext cx="6667500" cy="993775"/>
        </p:xfrm>
        <a:graphic>
          <a:graphicData uri="http://schemas.openxmlformats.org/presentationml/2006/ole">
            <p:oleObj spid="_x0000_s156676" name="Equation" r:id="rId4" imgW="14478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F8AA08-DB7F-6F48-AB6D-4E5E754DC5F0}" type="slidenum">
              <a:rPr lang="en-US"/>
              <a:pPr/>
              <a:t>15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facts about HMMs (4)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1828800"/>
          </a:xfrm>
        </p:spPr>
        <p:txBody>
          <a:bodyPr/>
          <a:lstStyle/>
          <a:p>
            <a:r>
              <a:rPr lang="en-US" sz="2800" i="1"/>
              <a:t>b</a:t>
            </a:r>
            <a:r>
              <a:rPr lang="en-US" sz="2800" i="1" baseline="-25000"/>
              <a:t>ij</a:t>
            </a:r>
            <a:r>
              <a:rPr lang="en-US" sz="2800" i="1"/>
              <a:t>(k)</a:t>
            </a:r>
            <a:r>
              <a:rPr lang="en-US" sz="2800"/>
              <a:t> is a conditional probability; i.e., the probablity that the model generated k as output, given that it made the transition </a:t>
            </a:r>
            <a:r>
              <a:rPr lang="en-US" sz="2800" i="1"/>
              <a:t>i</a:t>
            </a:r>
            <a:r>
              <a:rPr lang="en-US" sz="2800" i="1">
                <a:sym typeface="Symbol" pitchFamily="-107" charset="2"/>
              </a:rPr>
              <a:t></a:t>
            </a:r>
            <a:r>
              <a:rPr lang="en-US" sz="2800" i="1"/>
              <a:t>j</a:t>
            </a:r>
            <a:r>
              <a:rPr lang="en-US" sz="2800"/>
              <a:t> at time </a:t>
            </a:r>
            <a:r>
              <a:rPr lang="en-US" sz="2800" i="1"/>
              <a:t>t</a:t>
            </a:r>
            <a:endParaRPr lang="en-US" sz="2800"/>
          </a:p>
        </p:txBody>
      </p:sp>
      <p:graphicFrame>
        <p:nvGraphicFramePr>
          <p:cNvPr id="157700" name="Object 4"/>
          <p:cNvGraphicFramePr>
            <a:graphicFrameLocks noChangeAspect="1"/>
          </p:cNvGraphicFramePr>
          <p:nvPr/>
        </p:nvGraphicFramePr>
        <p:xfrm>
          <a:off x="457200" y="3851275"/>
          <a:ext cx="8077200" cy="873125"/>
        </p:xfrm>
        <a:graphic>
          <a:graphicData uri="http://schemas.openxmlformats.org/presentationml/2006/ole">
            <p:oleObj spid="_x0000_s157700" name="Equation" r:id="rId4" imgW="19939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2254DF-6187-824F-9AD6-3AE895EBCA40}" type="slidenum">
              <a:rPr lang="en-US"/>
              <a:pPr/>
              <a:t>16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these Markovian?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Probability of taking a transition depends </a:t>
            </a:r>
            <a:r>
              <a:rPr lang="en-US" sz="2400" i="1"/>
              <a:t>only</a:t>
            </a:r>
            <a:r>
              <a:rPr lang="en-US" sz="2400"/>
              <a:t> on the current state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This is sometimes called the </a:t>
            </a:r>
            <a:r>
              <a:rPr lang="en-US" sz="2100" i="1"/>
              <a:t>Markov assumption</a:t>
            </a:r>
            <a:endParaRPr lang="en-US" sz="2100"/>
          </a:p>
          <a:p>
            <a:pPr>
              <a:lnSpc>
                <a:spcPct val="90000"/>
              </a:lnSpc>
            </a:pPr>
            <a:r>
              <a:rPr lang="en-US" sz="2400"/>
              <a:t>Probability of generating Y as output depends only on the transition i</a:t>
            </a:r>
            <a:r>
              <a:rPr lang="en-US" sz="2400" i="1">
                <a:sym typeface="Symbol" pitchFamily="-107" charset="2"/>
              </a:rPr>
              <a:t></a:t>
            </a:r>
            <a:r>
              <a:rPr lang="en-US" sz="2400"/>
              <a:t>j, not on previous outputs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This is sometimes called the </a:t>
            </a:r>
            <a:r>
              <a:rPr lang="en-US" sz="2100" i="1"/>
              <a:t>output independence assumption</a:t>
            </a:r>
          </a:p>
          <a:p>
            <a:pPr>
              <a:lnSpc>
                <a:spcPct val="90000"/>
              </a:lnSpc>
            </a:pPr>
            <a:r>
              <a:rPr lang="en-US" sz="2500"/>
              <a:t>Computationally it is possible to simulate an n</a:t>
            </a:r>
            <a:r>
              <a:rPr lang="en-US" sz="2500" baseline="30000"/>
              <a:t>th</a:t>
            </a:r>
            <a:r>
              <a:rPr lang="en-US" sz="2500"/>
              <a:t> order HMM using a 0</a:t>
            </a:r>
            <a:r>
              <a:rPr lang="en-US" sz="2500" baseline="30000"/>
              <a:t>th</a:t>
            </a:r>
            <a:r>
              <a:rPr lang="en-US" sz="2500"/>
              <a:t> order HMM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This is how some actual gene finders (e.g., VEIL)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8BF0FA-97F8-6F4E-A1E6-8BC643324F6F}" type="slidenum">
              <a:rPr lang="en-US"/>
              <a:pPr/>
              <a:t>17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the Evaluation problem: the Forward algorithm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To solve the Evaluation problem, we use the HMM and the data to build a </a:t>
            </a:r>
            <a:r>
              <a:rPr lang="en-US" sz="2400" i="1"/>
              <a:t>trellis</a:t>
            </a:r>
          </a:p>
          <a:p>
            <a:pPr>
              <a:lnSpc>
                <a:spcPct val="90000"/>
              </a:lnSpc>
            </a:pPr>
            <a:r>
              <a:rPr lang="en-US" sz="2400"/>
              <a:t>Filling in the trellis will give tell us the probability that the HMM generated the data by finding all possible paths that could do it</a:t>
            </a:r>
            <a:endParaRPr lang="en-US"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AE35C0-5135-EC4A-B7BC-7AFEA68E7B65}" type="slidenum">
              <a:rPr lang="en-US"/>
              <a:pPr/>
              <a:t>18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sample HMM</a:t>
            </a:r>
          </a:p>
        </p:txBody>
      </p:sp>
      <p:pic>
        <p:nvPicPr>
          <p:cNvPr id="164867" name="Picture 3" descr="Example-HMM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62013" y="1752600"/>
            <a:ext cx="7410450" cy="4267200"/>
          </a:xfrm>
        </p:spPr>
      </p:pic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990600" y="6324600"/>
            <a:ext cx="6911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Let S</a:t>
            </a:r>
            <a:r>
              <a:rPr lang="en-US" baseline="-25000"/>
              <a:t>1</a:t>
            </a:r>
            <a:r>
              <a:rPr lang="en-US"/>
              <a:t> be initial state, S</a:t>
            </a:r>
            <a:r>
              <a:rPr lang="en-US" baseline="-25000"/>
              <a:t>2</a:t>
            </a:r>
            <a:r>
              <a:rPr lang="en-US"/>
              <a:t> be final state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D064C3-DEEE-CD42-AACC-82381361824C}" type="slidenum">
              <a:rPr lang="en-US"/>
              <a:pPr/>
              <a:t>19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A trellis for the Forward Algorithm</a:t>
            </a:r>
          </a:p>
        </p:txBody>
      </p:sp>
      <p:sp>
        <p:nvSpPr>
          <p:cNvPr id="162839" name="Text Box 23"/>
          <p:cNvSpPr txBox="1">
            <a:spLocks noChangeArrowheads="1"/>
          </p:cNvSpPr>
          <p:nvPr/>
        </p:nvSpPr>
        <p:spPr bwMode="auto">
          <a:xfrm>
            <a:off x="304800" y="3352800"/>
            <a:ext cx="79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grpSp>
        <p:nvGrpSpPr>
          <p:cNvPr id="162857" name="Group 41"/>
          <p:cNvGrpSpPr>
            <a:grpSpLocks/>
          </p:cNvGrpSpPr>
          <p:nvPr/>
        </p:nvGrpSpPr>
        <p:grpSpPr bwMode="auto">
          <a:xfrm>
            <a:off x="533400" y="1752600"/>
            <a:ext cx="8001000" cy="4062413"/>
            <a:chOff x="336" y="1104"/>
            <a:chExt cx="5040" cy="2559"/>
          </a:xfrm>
        </p:grpSpPr>
        <p:sp>
          <p:nvSpPr>
            <p:cNvPr id="162820" name="Rectangle 4"/>
            <p:cNvSpPr>
              <a:spLocks noChangeArrowheads="1"/>
            </p:cNvSpPr>
            <p:nvPr/>
          </p:nvSpPr>
          <p:spPr bwMode="auto">
            <a:xfrm>
              <a:off x="960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1.0</a:t>
              </a:r>
            </a:p>
          </p:txBody>
        </p:sp>
        <p:sp>
          <p:nvSpPr>
            <p:cNvPr id="162826" name="Rectangle 10"/>
            <p:cNvSpPr>
              <a:spLocks noChangeArrowheads="1"/>
            </p:cNvSpPr>
            <p:nvPr/>
          </p:nvSpPr>
          <p:spPr bwMode="auto">
            <a:xfrm>
              <a:off x="3504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27" name="Rectangle 11"/>
            <p:cNvSpPr>
              <a:spLocks noChangeArrowheads="1"/>
            </p:cNvSpPr>
            <p:nvPr/>
          </p:nvSpPr>
          <p:spPr bwMode="auto">
            <a:xfrm>
              <a:off x="2208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28" name="Rectangle 12"/>
            <p:cNvSpPr>
              <a:spLocks noChangeArrowheads="1"/>
            </p:cNvSpPr>
            <p:nvPr/>
          </p:nvSpPr>
          <p:spPr bwMode="auto">
            <a:xfrm>
              <a:off x="4896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62829" name="AutoShape 13"/>
            <p:cNvCxnSpPr>
              <a:cxnSpLocks noChangeShapeType="1"/>
              <a:stCxn id="162820" idx="3"/>
              <a:endCxn id="162827" idx="1"/>
            </p:cNvCxnSpPr>
            <p:nvPr/>
          </p:nvCxnSpPr>
          <p:spPr bwMode="auto">
            <a:xfrm>
              <a:off x="1449" y="1680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0" name="AutoShape 14"/>
            <p:cNvCxnSpPr>
              <a:cxnSpLocks noChangeShapeType="1"/>
              <a:stCxn id="162827" idx="3"/>
              <a:endCxn id="162826" idx="1"/>
            </p:cNvCxnSpPr>
            <p:nvPr/>
          </p:nvCxnSpPr>
          <p:spPr bwMode="auto">
            <a:xfrm>
              <a:off x="2697" y="1680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1" name="AutoShape 15"/>
            <p:cNvCxnSpPr>
              <a:cxnSpLocks noChangeShapeType="1"/>
              <a:stCxn id="162826" idx="3"/>
              <a:endCxn id="162828" idx="1"/>
            </p:cNvCxnSpPr>
            <p:nvPr/>
          </p:nvCxnSpPr>
          <p:spPr bwMode="auto">
            <a:xfrm>
              <a:off x="3993" y="1680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62832" name="Rectangle 16"/>
            <p:cNvSpPr>
              <a:spLocks noChangeArrowheads="1"/>
            </p:cNvSpPr>
            <p:nvPr/>
          </p:nvSpPr>
          <p:spPr bwMode="auto">
            <a:xfrm>
              <a:off x="960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0.0</a:t>
              </a:r>
            </a:p>
          </p:txBody>
        </p:sp>
        <p:sp>
          <p:nvSpPr>
            <p:cNvPr id="162833" name="Rectangle 17"/>
            <p:cNvSpPr>
              <a:spLocks noChangeArrowheads="1"/>
            </p:cNvSpPr>
            <p:nvPr/>
          </p:nvSpPr>
          <p:spPr bwMode="auto">
            <a:xfrm>
              <a:off x="3504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34" name="Rectangle 18"/>
            <p:cNvSpPr>
              <a:spLocks noChangeArrowheads="1"/>
            </p:cNvSpPr>
            <p:nvPr/>
          </p:nvSpPr>
          <p:spPr bwMode="auto">
            <a:xfrm>
              <a:off x="2208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2835" name="Rectangle 19"/>
            <p:cNvSpPr>
              <a:spLocks noChangeArrowheads="1"/>
            </p:cNvSpPr>
            <p:nvPr/>
          </p:nvSpPr>
          <p:spPr bwMode="auto">
            <a:xfrm>
              <a:off x="4896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62836" name="AutoShape 20"/>
            <p:cNvCxnSpPr>
              <a:cxnSpLocks noChangeShapeType="1"/>
              <a:stCxn id="162832" idx="3"/>
              <a:endCxn id="162834" idx="1"/>
            </p:cNvCxnSpPr>
            <p:nvPr/>
          </p:nvCxnSpPr>
          <p:spPr bwMode="auto">
            <a:xfrm>
              <a:off x="1449" y="3024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7" name="AutoShape 21"/>
            <p:cNvCxnSpPr>
              <a:cxnSpLocks noChangeShapeType="1"/>
              <a:stCxn id="162834" idx="3"/>
              <a:endCxn id="162833" idx="1"/>
            </p:cNvCxnSpPr>
            <p:nvPr/>
          </p:nvCxnSpPr>
          <p:spPr bwMode="auto">
            <a:xfrm>
              <a:off x="2697" y="3024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38" name="AutoShape 22"/>
            <p:cNvCxnSpPr>
              <a:cxnSpLocks noChangeShapeType="1"/>
              <a:stCxn id="162833" idx="3"/>
              <a:endCxn id="162835" idx="1"/>
            </p:cNvCxnSpPr>
            <p:nvPr/>
          </p:nvCxnSpPr>
          <p:spPr bwMode="auto">
            <a:xfrm>
              <a:off x="3993" y="3024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62840" name="Text Box 24"/>
            <p:cNvSpPr txBox="1">
              <a:spLocks noChangeArrowheads="1"/>
            </p:cNvSpPr>
            <p:nvPr/>
          </p:nvSpPr>
          <p:spPr bwMode="auto">
            <a:xfrm>
              <a:off x="336" y="1536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62841" name="Text Box 25"/>
            <p:cNvSpPr txBox="1">
              <a:spLocks noChangeArrowheads="1"/>
            </p:cNvSpPr>
            <p:nvPr/>
          </p:nvSpPr>
          <p:spPr bwMode="auto">
            <a:xfrm>
              <a:off x="336" y="2880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162842" name="Text Box 26"/>
            <p:cNvSpPr txBox="1">
              <a:spLocks noChangeArrowheads="1"/>
            </p:cNvSpPr>
            <p:nvPr/>
          </p:nvSpPr>
          <p:spPr bwMode="auto">
            <a:xfrm>
              <a:off x="816" y="1104"/>
              <a:ext cx="4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162843" name="Text Box 27"/>
            <p:cNvSpPr txBox="1">
              <a:spLocks noChangeArrowheads="1"/>
            </p:cNvSpPr>
            <p:nvPr/>
          </p:nvSpPr>
          <p:spPr bwMode="auto">
            <a:xfrm>
              <a:off x="1046" y="1348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t=0</a:t>
              </a:r>
            </a:p>
          </p:txBody>
        </p:sp>
        <p:sp>
          <p:nvSpPr>
            <p:cNvPr id="162844" name="Text Box 28"/>
            <p:cNvSpPr txBox="1">
              <a:spLocks noChangeArrowheads="1"/>
            </p:cNvSpPr>
            <p:nvPr/>
          </p:nvSpPr>
          <p:spPr bwMode="auto">
            <a:xfrm>
              <a:off x="3600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t=2</a:t>
              </a:r>
            </a:p>
          </p:txBody>
        </p:sp>
        <p:sp>
          <p:nvSpPr>
            <p:cNvPr id="162845" name="Text Box 29"/>
            <p:cNvSpPr txBox="1">
              <a:spLocks noChangeArrowheads="1"/>
            </p:cNvSpPr>
            <p:nvPr/>
          </p:nvSpPr>
          <p:spPr bwMode="auto">
            <a:xfrm>
              <a:off x="494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t=3</a:t>
              </a:r>
            </a:p>
          </p:txBody>
        </p:sp>
        <p:sp>
          <p:nvSpPr>
            <p:cNvPr id="162846" name="Text Box 30"/>
            <p:cNvSpPr txBox="1">
              <a:spLocks noChangeArrowheads="1"/>
            </p:cNvSpPr>
            <p:nvPr/>
          </p:nvSpPr>
          <p:spPr bwMode="auto">
            <a:xfrm>
              <a:off x="230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t=1</a:t>
              </a:r>
            </a:p>
          </p:txBody>
        </p:sp>
        <p:sp>
          <p:nvSpPr>
            <p:cNvPr id="162847" name="Text Box 31"/>
            <p:cNvSpPr txBox="1">
              <a:spLocks noChangeArrowheads="1"/>
            </p:cNvSpPr>
            <p:nvPr/>
          </p:nvSpPr>
          <p:spPr bwMode="auto">
            <a:xfrm>
              <a:off x="576" y="3360"/>
              <a:ext cx="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Output:</a:t>
              </a:r>
            </a:p>
          </p:txBody>
        </p:sp>
        <p:sp>
          <p:nvSpPr>
            <p:cNvPr id="162848" name="Text Box 32"/>
            <p:cNvSpPr txBox="1">
              <a:spLocks noChangeArrowheads="1"/>
            </p:cNvSpPr>
            <p:nvPr/>
          </p:nvSpPr>
          <p:spPr bwMode="auto">
            <a:xfrm>
              <a:off x="1632" y="3216"/>
              <a:ext cx="364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A</a:t>
              </a:r>
            </a:p>
          </p:txBody>
        </p:sp>
        <p:sp>
          <p:nvSpPr>
            <p:cNvPr id="162849" name="Text Box 33"/>
            <p:cNvSpPr txBox="1">
              <a:spLocks noChangeArrowheads="1"/>
            </p:cNvSpPr>
            <p:nvPr/>
          </p:nvSpPr>
          <p:spPr bwMode="auto">
            <a:xfrm>
              <a:off x="4224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sp>
          <p:nvSpPr>
            <p:cNvPr id="162850" name="Text Box 34"/>
            <p:cNvSpPr txBox="1">
              <a:spLocks noChangeArrowheads="1"/>
            </p:cNvSpPr>
            <p:nvPr/>
          </p:nvSpPr>
          <p:spPr bwMode="auto">
            <a:xfrm>
              <a:off x="2880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cxnSp>
          <p:nvCxnSpPr>
            <p:cNvPr id="162851" name="AutoShape 35"/>
            <p:cNvCxnSpPr>
              <a:cxnSpLocks noChangeShapeType="1"/>
              <a:stCxn id="162820" idx="3"/>
              <a:endCxn id="162834" idx="1"/>
            </p:cNvCxnSpPr>
            <p:nvPr/>
          </p:nvCxnSpPr>
          <p:spPr bwMode="auto">
            <a:xfrm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2" name="AutoShape 36"/>
            <p:cNvCxnSpPr>
              <a:cxnSpLocks noChangeShapeType="1"/>
              <a:stCxn id="162832" idx="3"/>
              <a:endCxn id="162827" idx="1"/>
            </p:cNvCxnSpPr>
            <p:nvPr/>
          </p:nvCxnSpPr>
          <p:spPr bwMode="auto">
            <a:xfrm flipV="1"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3" name="AutoShape 37"/>
            <p:cNvCxnSpPr>
              <a:cxnSpLocks noChangeShapeType="1"/>
              <a:stCxn id="162827" idx="3"/>
              <a:endCxn id="162833" idx="1"/>
            </p:cNvCxnSpPr>
            <p:nvPr/>
          </p:nvCxnSpPr>
          <p:spPr bwMode="auto">
            <a:xfrm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4" name="AutoShape 38"/>
            <p:cNvCxnSpPr>
              <a:cxnSpLocks noChangeShapeType="1"/>
              <a:stCxn id="162834" idx="3"/>
              <a:endCxn id="162826" idx="1"/>
            </p:cNvCxnSpPr>
            <p:nvPr/>
          </p:nvCxnSpPr>
          <p:spPr bwMode="auto">
            <a:xfrm flipV="1"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5" name="AutoShape 39"/>
            <p:cNvCxnSpPr>
              <a:cxnSpLocks noChangeShapeType="1"/>
              <a:stCxn id="162826" idx="3"/>
              <a:endCxn id="162835" idx="1"/>
            </p:cNvCxnSpPr>
            <p:nvPr/>
          </p:nvCxnSpPr>
          <p:spPr bwMode="auto">
            <a:xfrm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2856" name="AutoShape 40"/>
            <p:cNvCxnSpPr>
              <a:cxnSpLocks noChangeShapeType="1"/>
              <a:stCxn id="162833" idx="3"/>
              <a:endCxn id="162828" idx="1"/>
            </p:cNvCxnSpPr>
            <p:nvPr/>
          </p:nvCxnSpPr>
          <p:spPr bwMode="auto">
            <a:xfrm flipV="1"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62858" name="Text Box 42"/>
          <p:cNvSpPr txBox="1">
            <a:spLocks noChangeArrowheads="1"/>
          </p:cNvSpPr>
          <p:nvPr/>
        </p:nvSpPr>
        <p:spPr bwMode="auto">
          <a:xfrm>
            <a:off x="2368550" y="2401888"/>
            <a:ext cx="1060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(0.6)(0.8)(1.0)</a:t>
            </a:r>
          </a:p>
        </p:txBody>
      </p:sp>
      <p:sp>
        <p:nvSpPr>
          <p:cNvPr id="162859" name="Text Box 43"/>
          <p:cNvSpPr txBox="1">
            <a:spLocks noChangeArrowheads="1"/>
          </p:cNvSpPr>
          <p:nvPr/>
        </p:nvSpPr>
        <p:spPr bwMode="auto">
          <a:xfrm rot="3688554">
            <a:off x="2786857" y="4010819"/>
            <a:ext cx="1060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(0.4)(0.5)(1.0)</a:t>
            </a:r>
          </a:p>
        </p:txBody>
      </p:sp>
      <p:sp>
        <p:nvSpPr>
          <p:cNvPr id="162860" name="Text Box 44"/>
          <p:cNvSpPr txBox="1">
            <a:spLocks noChangeArrowheads="1"/>
          </p:cNvSpPr>
          <p:nvPr/>
        </p:nvSpPr>
        <p:spPr bwMode="auto">
          <a:xfrm rot="-3679416">
            <a:off x="2380457" y="3337719"/>
            <a:ext cx="94615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(0.1)(0.1)(0)</a:t>
            </a:r>
          </a:p>
        </p:txBody>
      </p:sp>
      <p:sp>
        <p:nvSpPr>
          <p:cNvPr id="162861" name="Text Box 45"/>
          <p:cNvSpPr txBox="1">
            <a:spLocks noChangeArrowheads="1"/>
          </p:cNvSpPr>
          <p:nvPr/>
        </p:nvSpPr>
        <p:spPr bwMode="auto">
          <a:xfrm>
            <a:off x="2362200" y="4800600"/>
            <a:ext cx="946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(0.9)(0.3)(0)</a:t>
            </a:r>
          </a:p>
        </p:txBody>
      </p:sp>
      <p:sp>
        <p:nvSpPr>
          <p:cNvPr id="162863" name="Text Box 47"/>
          <p:cNvSpPr txBox="1">
            <a:spLocks noChangeArrowheads="1"/>
          </p:cNvSpPr>
          <p:nvPr/>
        </p:nvSpPr>
        <p:spPr bwMode="auto">
          <a:xfrm>
            <a:off x="3048000" y="26225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62864" name="Text Box 48"/>
          <p:cNvSpPr txBox="1">
            <a:spLocks noChangeArrowheads="1"/>
          </p:cNvSpPr>
          <p:nvPr/>
        </p:nvSpPr>
        <p:spPr bwMode="auto">
          <a:xfrm>
            <a:off x="3057525" y="4433888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62865" name="Text Box 49"/>
          <p:cNvSpPr txBox="1">
            <a:spLocks noChangeArrowheads="1"/>
          </p:cNvSpPr>
          <p:nvPr/>
        </p:nvSpPr>
        <p:spPr bwMode="auto">
          <a:xfrm>
            <a:off x="3505200" y="2514600"/>
            <a:ext cx="7032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/>
              <a:t>0.48</a:t>
            </a:r>
          </a:p>
        </p:txBody>
      </p:sp>
      <p:sp>
        <p:nvSpPr>
          <p:cNvPr id="162866" name="Text Box 50"/>
          <p:cNvSpPr txBox="1">
            <a:spLocks noChangeArrowheads="1"/>
          </p:cNvSpPr>
          <p:nvPr/>
        </p:nvSpPr>
        <p:spPr bwMode="auto">
          <a:xfrm>
            <a:off x="3505200" y="4648200"/>
            <a:ext cx="703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0.20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2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2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2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2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58" grpId="0"/>
      <p:bldP spid="162859" grpId="0"/>
      <p:bldP spid="162860" grpId="0" animBg="1"/>
      <p:bldP spid="162861" grpId="0"/>
      <p:bldP spid="162863" grpId="0"/>
      <p:bldP spid="162864" grpId="0"/>
      <p:bldP spid="162865" grpId="0"/>
      <p:bldP spid="1628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76F7F-D967-3F4A-910B-451356AEC642}" type="slidenum">
              <a:rPr lang="en-US"/>
              <a:pPr/>
              <a:t>2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HMMs used for?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Real time continuous speech recognition (HMMs are the basis for all the leading products)</a:t>
            </a:r>
          </a:p>
          <a:p>
            <a:r>
              <a:rPr lang="en-US" sz="2600"/>
              <a:t>Eukaryotic and prokaryotic gene finding (HMMs are the basis of GENSCAN, Genie, VEIL, GlimmerHMM, TwinScan, etc.)</a:t>
            </a:r>
          </a:p>
          <a:p>
            <a:r>
              <a:rPr lang="en-US" sz="2600"/>
              <a:t>Multiple sequence alignment </a:t>
            </a:r>
          </a:p>
          <a:p>
            <a:r>
              <a:rPr lang="en-US" sz="2600"/>
              <a:t>Identification of sequence motifs</a:t>
            </a:r>
          </a:p>
          <a:p>
            <a:r>
              <a:rPr lang="en-US" sz="2600"/>
              <a:t>Prediction of protein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456741-29C5-D540-9B93-D65EB6A65C8C}" type="slidenum">
              <a:rPr lang="en-US"/>
              <a:pPr/>
              <a:t>20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A trellis for the Forward Algorithm</a:t>
            </a:r>
          </a:p>
        </p:txBody>
      </p:sp>
      <p:sp>
        <p:nvSpPr>
          <p:cNvPr id="193539" name="Text Box 3"/>
          <p:cNvSpPr txBox="1">
            <a:spLocks noChangeArrowheads="1"/>
          </p:cNvSpPr>
          <p:nvPr/>
        </p:nvSpPr>
        <p:spPr bwMode="auto">
          <a:xfrm>
            <a:off x="304800" y="3352800"/>
            <a:ext cx="79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grpSp>
        <p:nvGrpSpPr>
          <p:cNvPr id="193540" name="Group 4"/>
          <p:cNvGrpSpPr>
            <a:grpSpLocks/>
          </p:cNvGrpSpPr>
          <p:nvPr/>
        </p:nvGrpSpPr>
        <p:grpSpPr bwMode="auto">
          <a:xfrm>
            <a:off x="533400" y="1752600"/>
            <a:ext cx="8001000" cy="4062413"/>
            <a:chOff x="336" y="1104"/>
            <a:chExt cx="5040" cy="2559"/>
          </a:xfrm>
        </p:grpSpPr>
        <p:sp>
          <p:nvSpPr>
            <p:cNvPr id="193541" name="Rectangle 5"/>
            <p:cNvSpPr>
              <a:spLocks noChangeArrowheads="1"/>
            </p:cNvSpPr>
            <p:nvPr/>
          </p:nvSpPr>
          <p:spPr bwMode="auto">
            <a:xfrm>
              <a:off x="960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1.0</a:t>
              </a:r>
            </a:p>
          </p:txBody>
        </p:sp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3504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43" name="Rectangle 7"/>
            <p:cNvSpPr>
              <a:spLocks noChangeArrowheads="1"/>
            </p:cNvSpPr>
            <p:nvPr/>
          </p:nvSpPr>
          <p:spPr bwMode="auto">
            <a:xfrm>
              <a:off x="2208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44" name="Rectangle 8"/>
            <p:cNvSpPr>
              <a:spLocks noChangeArrowheads="1"/>
            </p:cNvSpPr>
            <p:nvPr/>
          </p:nvSpPr>
          <p:spPr bwMode="auto">
            <a:xfrm>
              <a:off x="4896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3"/>
              <a:endCxn id="193543" idx="1"/>
            </p:cNvCxnSpPr>
            <p:nvPr/>
          </p:nvCxnSpPr>
          <p:spPr bwMode="auto">
            <a:xfrm>
              <a:off x="1449" y="1680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  <a:stCxn id="193543" idx="3"/>
              <a:endCxn id="193542" idx="1"/>
            </p:cNvCxnSpPr>
            <p:nvPr/>
          </p:nvCxnSpPr>
          <p:spPr bwMode="auto">
            <a:xfrm>
              <a:off x="2697" y="1680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  <a:stCxn id="193542" idx="3"/>
              <a:endCxn id="193544" idx="1"/>
            </p:cNvCxnSpPr>
            <p:nvPr/>
          </p:nvCxnSpPr>
          <p:spPr bwMode="auto">
            <a:xfrm>
              <a:off x="3993" y="1680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3548" name="Rectangle 12"/>
            <p:cNvSpPr>
              <a:spLocks noChangeArrowheads="1"/>
            </p:cNvSpPr>
            <p:nvPr/>
          </p:nvSpPr>
          <p:spPr bwMode="auto">
            <a:xfrm>
              <a:off x="960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0.0</a:t>
              </a:r>
            </a:p>
          </p:txBody>
        </p:sp>
        <p:sp>
          <p:nvSpPr>
            <p:cNvPr id="193549" name="Rectangle 13"/>
            <p:cNvSpPr>
              <a:spLocks noChangeArrowheads="1"/>
            </p:cNvSpPr>
            <p:nvPr/>
          </p:nvSpPr>
          <p:spPr bwMode="auto">
            <a:xfrm>
              <a:off x="3504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50" name="Rectangle 14"/>
            <p:cNvSpPr>
              <a:spLocks noChangeArrowheads="1"/>
            </p:cNvSpPr>
            <p:nvPr/>
          </p:nvSpPr>
          <p:spPr bwMode="auto">
            <a:xfrm>
              <a:off x="2208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4896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93552" name="AutoShape 16"/>
            <p:cNvCxnSpPr>
              <a:cxnSpLocks noChangeShapeType="1"/>
              <a:stCxn id="193548" idx="3"/>
              <a:endCxn id="193550" idx="1"/>
            </p:cNvCxnSpPr>
            <p:nvPr/>
          </p:nvCxnSpPr>
          <p:spPr bwMode="auto">
            <a:xfrm>
              <a:off x="1449" y="3024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53" name="AutoShape 17"/>
            <p:cNvCxnSpPr>
              <a:cxnSpLocks noChangeShapeType="1"/>
              <a:stCxn id="193550" idx="3"/>
              <a:endCxn id="193549" idx="1"/>
            </p:cNvCxnSpPr>
            <p:nvPr/>
          </p:nvCxnSpPr>
          <p:spPr bwMode="auto">
            <a:xfrm>
              <a:off x="2697" y="3024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54" name="AutoShape 18"/>
            <p:cNvCxnSpPr>
              <a:cxnSpLocks noChangeShapeType="1"/>
              <a:stCxn id="193549" idx="3"/>
              <a:endCxn id="193551" idx="1"/>
            </p:cNvCxnSpPr>
            <p:nvPr/>
          </p:nvCxnSpPr>
          <p:spPr bwMode="auto">
            <a:xfrm>
              <a:off x="3993" y="3024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3555" name="Text Box 19"/>
            <p:cNvSpPr txBox="1">
              <a:spLocks noChangeArrowheads="1"/>
            </p:cNvSpPr>
            <p:nvPr/>
          </p:nvSpPr>
          <p:spPr bwMode="auto">
            <a:xfrm>
              <a:off x="336" y="1536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93556" name="Text Box 20"/>
            <p:cNvSpPr txBox="1">
              <a:spLocks noChangeArrowheads="1"/>
            </p:cNvSpPr>
            <p:nvPr/>
          </p:nvSpPr>
          <p:spPr bwMode="auto">
            <a:xfrm>
              <a:off x="336" y="2880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193557" name="Text Box 21"/>
            <p:cNvSpPr txBox="1">
              <a:spLocks noChangeArrowheads="1"/>
            </p:cNvSpPr>
            <p:nvPr/>
          </p:nvSpPr>
          <p:spPr bwMode="auto">
            <a:xfrm>
              <a:off x="816" y="1104"/>
              <a:ext cx="4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193558" name="Text Box 22"/>
            <p:cNvSpPr txBox="1">
              <a:spLocks noChangeArrowheads="1"/>
            </p:cNvSpPr>
            <p:nvPr/>
          </p:nvSpPr>
          <p:spPr bwMode="auto">
            <a:xfrm>
              <a:off x="1046" y="1348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t=0</a:t>
              </a:r>
            </a:p>
          </p:txBody>
        </p:sp>
        <p:sp>
          <p:nvSpPr>
            <p:cNvPr id="193559" name="Text Box 23"/>
            <p:cNvSpPr txBox="1">
              <a:spLocks noChangeArrowheads="1"/>
            </p:cNvSpPr>
            <p:nvPr/>
          </p:nvSpPr>
          <p:spPr bwMode="auto">
            <a:xfrm>
              <a:off x="3600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t=2</a:t>
              </a:r>
            </a:p>
          </p:txBody>
        </p:sp>
        <p:sp>
          <p:nvSpPr>
            <p:cNvPr id="193560" name="Text Box 24"/>
            <p:cNvSpPr txBox="1">
              <a:spLocks noChangeArrowheads="1"/>
            </p:cNvSpPr>
            <p:nvPr/>
          </p:nvSpPr>
          <p:spPr bwMode="auto">
            <a:xfrm>
              <a:off x="494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t=3</a:t>
              </a:r>
            </a:p>
          </p:txBody>
        </p:sp>
        <p:sp>
          <p:nvSpPr>
            <p:cNvPr id="193561" name="Text Box 25"/>
            <p:cNvSpPr txBox="1">
              <a:spLocks noChangeArrowheads="1"/>
            </p:cNvSpPr>
            <p:nvPr/>
          </p:nvSpPr>
          <p:spPr bwMode="auto">
            <a:xfrm>
              <a:off x="230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t=1</a:t>
              </a:r>
            </a:p>
          </p:txBody>
        </p:sp>
        <p:sp>
          <p:nvSpPr>
            <p:cNvPr id="193562" name="Text Box 26"/>
            <p:cNvSpPr txBox="1">
              <a:spLocks noChangeArrowheads="1"/>
            </p:cNvSpPr>
            <p:nvPr/>
          </p:nvSpPr>
          <p:spPr bwMode="auto">
            <a:xfrm>
              <a:off x="576" y="3360"/>
              <a:ext cx="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Output:</a:t>
              </a:r>
            </a:p>
          </p:txBody>
        </p:sp>
        <p:sp>
          <p:nvSpPr>
            <p:cNvPr id="193563" name="Text Box 27"/>
            <p:cNvSpPr txBox="1">
              <a:spLocks noChangeArrowheads="1"/>
            </p:cNvSpPr>
            <p:nvPr/>
          </p:nvSpPr>
          <p:spPr bwMode="auto">
            <a:xfrm>
              <a:off x="1632" y="3216"/>
              <a:ext cx="364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A</a:t>
              </a:r>
            </a:p>
          </p:txBody>
        </p:sp>
        <p:sp>
          <p:nvSpPr>
            <p:cNvPr id="193564" name="Text Box 28"/>
            <p:cNvSpPr txBox="1">
              <a:spLocks noChangeArrowheads="1"/>
            </p:cNvSpPr>
            <p:nvPr/>
          </p:nvSpPr>
          <p:spPr bwMode="auto">
            <a:xfrm>
              <a:off x="4224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sp>
          <p:nvSpPr>
            <p:cNvPr id="193565" name="Text Box 29"/>
            <p:cNvSpPr txBox="1">
              <a:spLocks noChangeArrowheads="1"/>
            </p:cNvSpPr>
            <p:nvPr/>
          </p:nvSpPr>
          <p:spPr bwMode="auto">
            <a:xfrm>
              <a:off x="2880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cxnSp>
          <p:nvCxnSpPr>
            <p:cNvPr id="193566" name="AutoShape 30"/>
            <p:cNvCxnSpPr>
              <a:cxnSpLocks noChangeShapeType="1"/>
              <a:stCxn id="193541" idx="3"/>
              <a:endCxn id="193550" idx="1"/>
            </p:cNvCxnSpPr>
            <p:nvPr/>
          </p:nvCxnSpPr>
          <p:spPr bwMode="auto">
            <a:xfrm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67" name="AutoShape 31"/>
            <p:cNvCxnSpPr>
              <a:cxnSpLocks noChangeShapeType="1"/>
              <a:stCxn id="193548" idx="3"/>
              <a:endCxn id="193543" idx="1"/>
            </p:cNvCxnSpPr>
            <p:nvPr/>
          </p:nvCxnSpPr>
          <p:spPr bwMode="auto">
            <a:xfrm flipV="1"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68" name="AutoShape 32"/>
            <p:cNvCxnSpPr>
              <a:cxnSpLocks noChangeShapeType="1"/>
              <a:stCxn id="193543" idx="3"/>
              <a:endCxn id="193549" idx="1"/>
            </p:cNvCxnSpPr>
            <p:nvPr/>
          </p:nvCxnSpPr>
          <p:spPr bwMode="auto">
            <a:xfrm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69" name="AutoShape 33"/>
            <p:cNvCxnSpPr>
              <a:cxnSpLocks noChangeShapeType="1"/>
              <a:stCxn id="193550" idx="3"/>
              <a:endCxn id="193542" idx="1"/>
            </p:cNvCxnSpPr>
            <p:nvPr/>
          </p:nvCxnSpPr>
          <p:spPr bwMode="auto">
            <a:xfrm flipV="1"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70" name="AutoShape 34"/>
            <p:cNvCxnSpPr>
              <a:cxnSpLocks noChangeShapeType="1"/>
              <a:stCxn id="193542" idx="3"/>
              <a:endCxn id="193551" idx="1"/>
            </p:cNvCxnSpPr>
            <p:nvPr/>
          </p:nvCxnSpPr>
          <p:spPr bwMode="auto">
            <a:xfrm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3571" name="AutoShape 35"/>
            <p:cNvCxnSpPr>
              <a:cxnSpLocks noChangeShapeType="1"/>
              <a:stCxn id="193549" idx="3"/>
              <a:endCxn id="193544" idx="1"/>
            </p:cNvCxnSpPr>
            <p:nvPr/>
          </p:nvCxnSpPr>
          <p:spPr bwMode="auto">
            <a:xfrm flipV="1"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93580" name="Group 44"/>
          <p:cNvGrpSpPr>
            <a:grpSpLocks/>
          </p:cNvGrpSpPr>
          <p:nvPr/>
        </p:nvGrpSpPr>
        <p:grpSpPr bwMode="auto">
          <a:xfrm>
            <a:off x="2362200" y="2425700"/>
            <a:ext cx="1846263" cy="2643188"/>
            <a:chOff x="1488" y="1528"/>
            <a:chExt cx="1163" cy="1665"/>
          </a:xfrm>
        </p:grpSpPr>
        <p:sp>
          <p:nvSpPr>
            <p:cNvPr id="193572" name="Text Box 36"/>
            <p:cNvSpPr txBox="1">
              <a:spLocks noChangeArrowheads="1"/>
            </p:cNvSpPr>
            <p:nvPr/>
          </p:nvSpPr>
          <p:spPr bwMode="auto">
            <a:xfrm>
              <a:off x="1492" y="1528"/>
              <a:ext cx="5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Times New Roman" pitchFamily="-107" charset="0"/>
                </a:rPr>
                <a:t>(0.6)(0.8)(1.0)</a:t>
              </a:r>
            </a:p>
          </p:txBody>
        </p:sp>
        <p:sp>
          <p:nvSpPr>
            <p:cNvPr id="193573" name="Text Box 37"/>
            <p:cNvSpPr txBox="1">
              <a:spLocks noChangeArrowheads="1"/>
            </p:cNvSpPr>
            <p:nvPr/>
          </p:nvSpPr>
          <p:spPr bwMode="auto">
            <a:xfrm rot="3688554">
              <a:off x="1775" y="2496"/>
              <a:ext cx="5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Times New Roman" pitchFamily="-107" charset="0"/>
                </a:rPr>
                <a:t>(0.4)(0.5)(1.0)</a:t>
              </a:r>
            </a:p>
          </p:txBody>
        </p:sp>
        <p:sp>
          <p:nvSpPr>
            <p:cNvPr id="193574" name="Text Box 38"/>
            <p:cNvSpPr txBox="1">
              <a:spLocks noChangeArrowheads="1"/>
            </p:cNvSpPr>
            <p:nvPr/>
          </p:nvSpPr>
          <p:spPr bwMode="auto">
            <a:xfrm rot="-3679416">
              <a:off x="1527" y="2153"/>
              <a:ext cx="508" cy="1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Times New Roman" pitchFamily="-107" charset="0"/>
                </a:rPr>
                <a:t>(0.1)(0.1)(0)</a:t>
              </a:r>
            </a:p>
          </p:txBody>
        </p:sp>
        <p:sp>
          <p:nvSpPr>
            <p:cNvPr id="193575" name="Text Box 39"/>
            <p:cNvSpPr txBox="1">
              <a:spLocks noChangeArrowheads="1"/>
            </p:cNvSpPr>
            <p:nvPr/>
          </p:nvSpPr>
          <p:spPr bwMode="auto">
            <a:xfrm>
              <a:off x="1488" y="3039"/>
              <a:ext cx="5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Times New Roman" pitchFamily="-107" charset="0"/>
                </a:rPr>
                <a:t>(0.9)(0.3)(0)</a:t>
              </a:r>
            </a:p>
          </p:txBody>
        </p:sp>
        <p:sp>
          <p:nvSpPr>
            <p:cNvPr id="193576" name="Text Box 40"/>
            <p:cNvSpPr txBox="1">
              <a:spLocks noChangeArrowheads="1"/>
            </p:cNvSpPr>
            <p:nvPr/>
          </p:nvSpPr>
          <p:spPr bwMode="auto">
            <a:xfrm>
              <a:off x="1920" y="1668"/>
              <a:ext cx="221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193577" name="Text Box 41"/>
            <p:cNvSpPr txBox="1">
              <a:spLocks noChangeArrowheads="1"/>
            </p:cNvSpPr>
            <p:nvPr/>
          </p:nvSpPr>
          <p:spPr bwMode="auto">
            <a:xfrm>
              <a:off x="1926" y="2809"/>
              <a:ext cx="221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+</a:t>
              </a:r>
            </a:p>
          </p:txBody>
        </p:sp>
        <p:sp>
          <p:nvSpPr>
            <p:cNvPr id="193578" name="Text Box 42"/>
            <p:cNvSpPr txBox="1">
              <a:spLocks noChangeArrowheads="1"/>
            </p:cNvSpPr>
            <p:nvPr/>
          </p:nvSpPr>
          <p:spPr bwMode="auto">
            <a:xfrm>
              <a:off x="2208" y="1584"/>
              <a:ext cx="44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0.48</a:t>
              </a:r>
            </a:p>
          </p:txBody>
        </p:sp>
        <p:sp>
          <p:nvSpPr>
            <p:cNvPr id="193579" name="Text Box 43"/>
            <p:cNvSpPr txBox="1">
              <a:spLocks noChangeArrowheads="1"/>
            </p:cNvSpPr>
            <p:nvPr/>
          </p:nvSpPr>
          <p:spPr bwMode="auto">
            <a:xfrm>
              <a:off x="2208" y="2944"/>
              <a:ext cx="407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0.20</a:t>
              </a:r>
            </a:p>
          </p:txBody>
        </p:sp>
      </p:grpSp>
      <p:sp>
        <p:nvSpPr>
          <p:cNvPr id="193581" name="Text Box 45"/>
          <p:cNvSpPr txBox="1">
            <a:spLocks noChangeArrowheads="1"/>
          </p:cNvSpPr>
          <p:nvPr/>
        </p:nvSpPr>
        <p:spPr bwMode="auto">
          <a:xfrm>
            <a:off x="4452938" y="2401888"/>
            <a:ext cx="11366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(0.6)(0.2)(0.48)</a:t>
            </a:r>
          </a:p>
        </p:txBody>
      </p:sp>
      <p:sp>
        <p:nvSpPr>
          <p:cNvPr id="193582" name="Text Box 46"/>
          <p:cNvSpPr txBox="1">
            <a:spLocks noChangeArrowheads="1"/>
          </p:cNvSpPr>
          <p:nvPr/>
        </p:nvSpPr>
        <p:spPr bwMode="auto">
          <a:xfrm rot="3688554">
            <a:off x="4849019" y="4042569"/>
            <a:ext cx="1136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(0.4)(0.5)(0.48)</a:t>
            </a:r>
          </a:p>
        </p:txBody>
      </p:sp>
      <p:sp>
        <p:nvSpPr>
          <p:cNvPr id="193583" name="Text Box 47"/>
          <p:cNvSpPr txBox="1">
            <a:spLocks noChangeArrowheads="1"/>
          </p:cNvSpPr>
          <p:nvPr/>
        </p:nvSpPr>
        <p:spPr bwMode="auto">
          <a:xfrm rot="-3679416">
            <a:off x="4331494" y="3286919"/>
            <a:ext cx="1060450" cy="2746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(0.1)(0.9)(0.2)</a:t>
            </a:r>
          </a:p>
        </p:txBody>
      </p:sp>
      <p:sp>
        <p:nvSpPr>
          <p:cNvPr id="193584" name="Text Box 48"/>
          <p:cNvSpPr txBox="1">
            <a:spLocks noChangeArrowheads="1"/>
          </p:cNvSpPr>
          <p:nvPr/>
        </p:nvSpPr>
        <p:spPr bwMode="auto">
          <a:xfrm>
            <a:off x="4446588" y="4800600"/>
            <a:ext cx="1060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(0.9)(0.7)(0.2)</a:t>
            </a:r>
          </a:p>
        </p:txBody>
      </p:sp>
      <p:sp>
        <p:nvSpPr>
          <p:cNvPr id="193585" name="Text Box 49"/>
          <p:cNvSpPr txBox="1">
            <a:spLocks noChangeArrowheads="1"/>
          </p:cNvSpPr>
          <p:nvPr/>
        </p:nvSpPr>
        <p:spPr bwMode="auto">
          <a:xfrm>
            <a:off x="5132388" y="26225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93586" name="Text Box 50"/>
          <p:cNvSpPr txBox="1">
            <a:spLocks noChangeArrowheads="1"/>
          </p:cNvSpPr>
          <p:nvPr/>
        </p:nvSpPr>
        <p:spPr bwMode="auto">
          <a:xfrm>
            <a:off x="5141913" y="4433888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93587" name="Text Box 51"/>
          <p:cNvSpPr txBox="1">
            <a:spLocks noChangeArrowheads="1"/>
          </p:cNvSpPr>
          <p:nvPr/>
        </p:nvSpPr>
        <p:spPr bwMode="auto">
          <a:xfrm>
            <a:off x="5589588" y="2514600"/>
            <a:ext cx="703262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.0756</a:t>
            </a:r>
          </a:p>
        </p:txBody>
      </p:sp>
      <p:sp>
        <p:nvSpPr>
          <p:cNvPr id="193588" name="Text Box 52"/>
          <p:cNvSpPr txBox="1">
            <a:spLocks noChangeArrowheads="1"/>
          </p:cNvSpPr>
          <p:nvPr/>
        </p:nvSpPr>
        <p:spPr bwMode="auto">
          <a:xfrm>
            <a:off x="5589588" y="4648200"/>
            <a:ext cx="703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.222</a:t>
            </a:r>
          </a:p>
        </p:txBody>
      </p:sp>
      <p:sp>
        <p:nvSpPr>
          <p:cNvPr id="193589" name="Text Box 53"/>
          <p:cNvSpPr txBox="1">
            <a:spLocks noChangeArrowheads="1"/>
          </p:cNvSpPr>
          <p:nvPr/>
        </p:nvSpPr>
        <p:spPr bwMode="auto">
          <a:xfrm>
            <a:off x="5562600" y="2438400"/>
            <a:ext cx="2727325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.0576 + .018 = .0756</a:t>
            </a:r>
          </a:p>
        </p:txBody>
      </p:sp>
      <p:sp>
        <p:nvSpPr>
          <p:cNvPr id="193590" name="Text Box 54"/>
          <p:cNvSpPr txBox="1">
            <a:spLocks noChangeArrowheads="1"/>
          </p:cNvSpPr>
          <p:nvPr/>
        </p:nvSpPr>
        <p:spPr bwMode="auto">
          <a:xfrm>
            <a:off x="5562600" y="4572000"/>
            <a:ext cx="2436813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.126 + .096 = .222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3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3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3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3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3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3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3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81" grpId="0"/>
      <p:bldP spid="193582" grpId="0"/>
      <p:bldP spid="193583" grpId="0" animBg="1"/>
      <p:bldP spid="193584" grpId="0"/>
      <p:bldP spid="193587" grpId="0"/>
      <p:bldP spid="193588" grpId="0"/>
      <p:bldP spid="193589" grpId="0" animBg="1"/>
      <p:bldP spid="1935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FC54DC-B6B8-0544-B10F-13B08A8748D2}" type="slidenum">
              <a:rPr lang="en-US"/>
              <a:pPr/>
              <a:t>21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A trellis for the Forward Algorithm</a:t>
            </a: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304800" y="3352800"/>
            <a:ext cx="793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State</a:t>
            </a:r>
          </a:p>
        </p:txBody>
      </p:sp>
      <p:grpSp>
        <p:nvGrpSpPr>
          <p:cNvPr id="195588" name="Group 4"/>
          <p:cNvGrpSpPr>
            <a:grpSpLocks/>
          </p:cNvGrpSpPr>
          <p:nvPr/>
        </p:nvGrpSpPr>
        <p:grpSpPr bwMode="auto">
          <a:xfrm>
            <a:off x="533400" y="1752600"/>
            <a:ext cx="8001000" cy="4062413"/>
            <a:chOff x="336" y="1104"/>
            <a:chExt cx="5040" cy="2559"/>
          </a:xfrm>
        </p:grpSpPr>
        <p:sp>
          <p:nvSpPr>
            <p:cNvPr id="195589" name="Rectangle 5"/>
            <p:cNvSpPr>
              <a:spLocks noChangeArrowheads="1"/>
            </p:cNvSpPr>
            <p:nvPr/>
          </p:nvSpPr>
          <p:spPr bwMode="auto">
            <a:xfrm>
              <a:off x="960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1.0</a:t>
              </a:r>
            </a:p>
          </p:txBody>
        </p:sp>
        <p:sp>
          <p:nvSpPr>
            <p:cNvPr id="195590" name="Rectangle 6"/>
            <p:cNvSpPr>
              <a:spLocks noChangeArrowheads="1"/>
            </p:cNvSpPr>
            <p:nvPr/>
          </p:nvSpPr>
          <p:spPr bwMode="auto">
            <a:xfrm>
              <a:off x="3504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1" name="Rectangle 7"/>
            <p:cNvSpPr>
              <a:spLocks noChangeArrowheads="1"/>
            </p:cNvSpPr>
            <p:nvPr/>
          </p:nvSpPr>
          <p:spPr bwMode="auto">
            <a:xfrm>
              <a:off x="2208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2" name="Rectangle 8"/>
            <p:cNvSpPr>
              <a:spLocks noChangeArrowheads="1"/>
            </p:cNvSpPr>
            <p:nvPr/>
          </p:nvSpPr>
          <p:spPr bwMode="auto">
            <a:xfrm>
              <a:off x="4896" y="1584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95593" name="AutoShape 9"/>
            <p:cNvCxnSpPr>
              <a:cxnSpLocks noChangeShapeType="1"/>
              <a:stCxn id="195589" idx="3"/>
              <a:endCxn id="195591" idx="1"/>
            </p:cNvCxnSpPr>
            <p:nvPr/>
          </p:nvCxnSpPr>
          <p:spPr bwMode="auto">
            <a:xfrm>
              <a:off x="1449" y="1680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594" name="AutoShape 10"/>
            <p:cNvCxnSpPr>
              <a:cxnSpLocks noChangeShapeType="1"/>
              <a:stCxn id="195591" idx="3"/>
              <a:endCxn id="195590" idx="1"/>
            </p:cNvCxnSpPr>
            <p:nvPr/>
          </p:nvCxnSpPr>
          <p:spPr bwMode="auto">
            <a:xfrm>
              <a:off x="2697" y="1680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595" name="AutoShape 11"/>
            <p:cNvCxnSpPr>
              <a:cxnSpLocks noChangeShapeType="1"/>
              <a:stCxn id="195590" idx="3"/>
              <a:endCxn id="195592" idx="1"/>
            </p:cNvCxnSpPr>
            <p:nvPr/>
          </p:nvCxnSpPr>
          <p:spPr bwMode="auto">
            <a:xfrm>
              <a:off x="3993" y="1680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5596" name="Rectangle 12"/>
            <p:cNvSpPr>
              <a:spLocks noChangeArrowheads="1"/>
            </p:cNvSpPr>
            <p:nvPr/>
          </p:nvSpPr>
          <p:spPr bwMode="auto">
            <a:xfrm>
              <a:off x="960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0.0</a:t>
              </a:r>
            </a:p>
          </p:txBody>
        </p:sp>
        <p:sp>
          <p:nvSpPr>
            <p:cNvPr id="195597" name="Rectangle 13"/>
            <p:cNvSpPr>
              <a:spLocks noChangeArrowheads="1"/>
            </p:cNvSpPr>
            <p:nvPr/>
          </p:nvSpPr>
          <p:spPr bwMode="auto">
            <a:xfrm>
              <a:off x="3504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8" name="Rectangle 14"/>
            <p:cNvSpPr>
              <a:spLocks noChangeArrowheads="1"/>
            </p:cNvSpPr>
            <p:nvPr/>
          </p:nvSpPr>
          <p:spPr bwMode="auto">
            <a:xfrm>
              <a:off x="2208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Rectangle 15"/>
            <p:cNvSpPr>
              <a:spLocks noChangeArrowheads="1"/>
            </p:cNvSpPr>
            <p:nvPr/>
          </p:nvSpPr>
          <p:spPr bwMode="auto">
            <a:xfrm>
              <a:off x="4896" y="2928"/>
              <a:ext cx="480" cy="19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cxnSp>
          <p:nvCxnSpPr>
            <p:cNvPr id="195600" name="AutoShape 16"/>
            <p:cNvCxnSpPr>
              <a:cxnSpLocks noChangeShapeType="1"/>
              <a:stCxn id="195596" idx="3"/>
              <a:endCxn id="195598" idx="1"/>
            </p:cNvCxnSpPr>
            <p:nvPr/>
          </p:nvCxnSpPr>
          <p:spPr bwMode="auto">
            <a:xfrm>
              <a:off x="1449" y="3024"/>
              <a:ext cx="750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601" name="AutoShape 17"/>
            <p:cNvCxnSpPr>
              <a:cxnSpLocks noChangeShapeType="1"/>
              <a:stCxn id="195598" idx="3"/>
              <a:endCxn id="195597" idx="1"/>
            </p:cNvCxnSpPr>
            <p:nvPr/>
          </p:nvCxnSpPr>
          <p:spPr bwMode="auto">
            <a:xfrm>
              <a:off x="2697" y="3024"/>
              <a:ext cx="7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602" name="AutoShape 18"/>
            <p:cNvCxnSpPr>
              <a:cxnSpLocks noChangeShapeType="1"/>
              <a:stCxn id="195597" idx="3"/>
              <a:endCxn id="195599" idx="1"/>
            </p:cNvCxnSpPr>
            <p:nvPr/>
          </p:nvCxnSpPr>
          <p:spPr bwMode="auto">
            <a:xfrm>
              <a:off x="3993" y="3024"/>
              <a:ext cx="89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336" y="1536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336" y="2880"/>
              <a:ext cx="2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  <a:r>
                <a:rPr lang="en-US" baseline="-25000"/>
                <a:t>2</a:t>
              </a:r>
              <a:endParaRPr lang="en-US"/>
            </a:p>
          </p:txBody>
        </p:sp>
        <p:sp>
          <p:nvSpPr>
            <p:cNvPr id="195605" name="Text Box 21"/>
            <p:cNvSpPr txBox="1">
              <a:spLocks noChangeArrowheads="1"/>
            </p:cNvSpPr>
            <p:nvPr/>
          </p:nvSpPr>
          <p:spPr bwMode="auto">
            <a:xfrm>
              <a:off x="816" y="1104"/>
              <a:ext cx="4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195606" name="Text Box 22"/>
            <p:cNvSpPr txBox="1">
              <a:spLocks noChangeArrowheads="1"/>
            </p:cNvSpPr>
            <p:nvPr/>
          </p:nvSpPr>
          <p:spPr bwMode="auto">
            <a:xfrm>
              <a:off x="1046" y="1348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t=0</a:t>
              </a:r>
            </a:p>
          </p:txBody>
        </p:sp>
        <p:sp>
          <p:nvSpPr>
            <p:cNvPr id="195607" name="Text Box 23"/>
            <p:cNvSpPr txBox="1">
              <a:spLocks noChangeArrowheads="1"/>
            </p:cNvSpPr>
            <p:nvPr/>
          </p:nvSpPr>
          <p:spPr bwMode="auto">
            <a:xfrm>
              <a:off x="3600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t=2</a:t>
              </a:r>
            </a:p>
          </p:txBody>
        </p:sp>
        <p:sp>
          <p:nvSpPr>
            <p:cNvPr id="195608" name="Text Box 24"/>
            <p:cNvSpPr txBox="1">
              <a:spLocks noChangeArrowheads="1"/>
            </p:cNvSpPr>
            <p:nvPr/>
          </p:nvSpPr>
          <p:spPr bwMode="auto">
            <a:xfrm>
              <a:off x="494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t=3</a:t>
              </a:r>
            </a:p>
          </p:txBody>
        </p:sp>
        <p:sp>
          <p:nvSpPr>
            <p:cNvPr id="195609" name="Text Box 25"/>
            <p:cNvSpPr txBox="1">
              <a:spLocks noChangeArrowheads="1"/>
            </p:cNvSpPr>
            <p:nvPr/>
          </p:nvSpPr>
          <p:spPr bwMode="auto">
            <a:xfrm>
              <a:off x="2304" y="1344"/>
              <a:ext cx="32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t=1</a:t>
              </a:r>
            </a:p>
          </p:txBody>
        </p:sp>
        <p:sp>
          <p:nvSpPr>
            <p:cNvPr id="195610" name="Text Box 26"/>
            <p:cNvSpPr txBox="1">
              <a:spLocks noChangeArrowheads="1"/>
            </p:cNvSpPr>
            <p:nvPr/>
          </p:nvSpPr>
          <p:spPr bwMode="auto">
            <a:xfrm>
              <a:off x="576" y="3360"/>
              <a:ext cx="68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Output:</a:t>
              </a:r>
            </a:p>
          </p:txBody>
        </p:sp>
        <p:sp>
          <p:nvSpPr>
            <p:cNvPr id="195611" name="Text Box 27"/>
            <p:cNvSpPr txBox="1">
              <a:spLocks noChangeArrowheads="1"/>
            </p:cNvSpPr>
            <p:nvPr/>
          </p:nvSpPr>
          <p:spPr bwMode="auto">
            <a:xfrm>
              <a:off x="1632" y="3216"/>
              <a:ext cx="364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A</a:t>
              </a:r>
            </a:p>
          </p:txBody>
        </p:sp>
        <p:sp>
          <p:nvSpPr>
            <p:cNvPr id="195612" name="Text Box 28"/>
            <p:cNvSpPr txBox="1">
              <a:spLocks noChangeArrowheads="1"/>
            </p:cNvSpPr>
            <p:nvPr/>
          </p:nvSpPr>
          <p:spPr bwMode="auto">
            <a:xfrm>
              <a:off x="4224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2880" y="3216"/>
              <a:ext cx="34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000" b="1"/>
                <a:t>C</a:t>
              </a:r>
            </a:p>
          </p:txBody>
        </p:sp>
        <p:cxnSp>
          <p:nvCxnSpPr>
            <p:cNvPr id="195614" name="AutoShape 30"/>
            <p:cNvCxnSpPr>
              <a:cxnSpLocks noChangeShapeType="1"/>
              <a:stCxn id="195589" idx="3"/>
              <a:endCxn id="195598" idx="1"/>
            </p:cNvCxnSpPr>
            <p:nvPr/>
          </p:nvCxnSpPr>
          <p:spPr bwMode="auto">
            <a:xfrm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615" name="AutoShape 31"/>
            <p:cNvCxnSpPr>
              <a:cxnSpLocks noChangeShapeType="1"/>
              <a:stCxn id="195596" idx="3"/>
              <a:endCxn id="195591" idx="1"/>
            </p:cNvCxnSpPr>
            <p:nvPr/>
          </p:nvCxnSpPr>
          <p:spPr bwMode="auto">
            <a:xfrm flipV="1">
              <a:off x="1449" y="1680"/>
              <a:ext cx="750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616" name="AutoShape 32"/>
            <p:cNvCxnSpPr>
              <a:cxnSpLocks noChangeShapeType="1"/>
              <a:stCxn id="195591" idx="3"/>
              <a:endCxn id="195597" idx="1"/>
            </p:cNvCxnSpPr>
            <p:nvPr/>
          </p:nvCxnSpPr>
          <p:spPr bwMode="auto">
            <a:xfrm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617" name="AutoShape 33"/>
            <p:cNvCxnSpPr>
              <a:cxnSpLocks noChangeShapeType="1"/>
              <a:stCxn id="195598" idx="3"/>
              <a:endCxn id="195590" idx="1"/>
            </p:cNvCxnSpPr>
            <p:nvPr/>
          </p:nvCxnSpPr>
          <p:spPr bwMode="auto">
            <a:xfrm flipV="1">
              <a:off x="2697" y="1680"/>
              <a:ext cx="798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618" name="AutoShape 34"/>
            <p:cNvCxnSpPr>
              <a:cxnSpLocks noChangeShapeType="1"/>
              <a:stCxn id="195590" idx="3"/>
              <a:endCxn id="195599" idx="1"/>
            </p:cNvCxnSpPr>
            <p:nvPr/>
          </p:nvCxnSpPr>
          <p:spPr bwMode="auto">
            <a:xfrm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5619" name="AutoShape 35"/>
            <p:cNvCxnSpPr>
              <a:cxnSpLocks noChangeShapeType="1"/>
              <a:stCxn id="195597" idx="3"/>
              <a:endCxn id="195592" idx="1"/>
            </p:cNvCxnSpPr>
            <p:nvPr/>
          </p:nvCxnSpPr>
          <p:spPr bwMode="auto">
            <a:xfrm flipV="1">
              <a:off x="3993" y="1680"/>
              <a:ext cx="894" cy="13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95620" name="Group 36"/>
          <p:cNvGrpSpPr>
            <a:grpSpLocks/>
          </p:cNvGrpSpPr>
          <p:nvPr/>
        </p:nvGrpSpPr>
        <p:grpSpPr bwMode="auto">
          <a:xfrm>
            <a:off x="2362200" y="2401888"/>
            <a:ext cx="1846263" cy="2673350"/>
            <a:chOff x="1488" y="1513"/>
            <a:chExt cx="1163" cy="1684"/>
          </a:xfrm>
        </p:grpSpPr>
        <p:sp>
          <p:nvSpPr>
            <p:cNvPr id="195621" name="Text Box 37"/>
            <p:cNvSpPr txBox="1">
              <a:spLocks noChangeArrowheads="1"/>
            </p:cNvSpPr>
            <p:nvPr/>
          </p:nvSpPr>
          <p:spPr bwMode="auto">
            <a:xfrm>
              <a:off x="1492" y="1513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(0.6)(0.8)(1.0)</a:t>
              </a:r>
            </a:p>
          </p:txBody>
        </p:sp>
        <p:sp>
          <p:nvSpPr>
            <p:cNvPr id="195622" name="Text Box 38"/>
            <p:cNvSpPr txBox="1">
              <a:spLocks noChangeArrowheads="1"/>
            </p:cNvSpPr>
            <p:nvPr/>
          </p:nvSpPr>
          <p:spPr bwMode="auto">
            <a:xfrm rot="3688554">
              <a:off x="1756" y="2526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(0.4)(0.5)(1.0)</a:t>
              </a:r>
            </a:p>
          </p:txBody>
        </p:sp>
        <p:sp>
          <p:nvSpPr>
            <p:cNvPr id="195623" name="Text Box 39"/>
            <p:cNvSpPr txBox="1">
              <a:spLocks noChangeArrowheads="1"/>
            </p:cNvSpPr>
            <p:nvPr/>
          </p:nvSpPr>
          <p:spPr bwMode="auto">
            <a:xfrm rot="-3679416">
              <a:off x="1500" y="2102"/>
              <a:ext cx="596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(0.1)(0.1)(0)</a:t>
              </a:r>
            </a:p>
          </p:txBody>
        </p:sp>
        <p:sp>
          <p:nvSpPr>
            <p:cNvPr id="195624" name="Text Box 40"/>
            <p:cNvSpPr txBox="1">
              <a:spLocks noChangeArrowheads="1"/>
            </p:cNvSpPr>
            <p:nvPr/>
          </p:nvSpPr>
          <p:spPr bwMode="auto">
            <a:xfrm>
              <a:off x="1488" y="3024"/>
              <a:ext cx="5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(0.9)(0.3)(0)</a:t>
              </a:r>
            </a:p>
          </p:txBody>
        </p:sp>
        <p:sp>
          <p:nvSpPr>
            <p:cNvPr id="195625" name="Text Box 41"/>
            <p:cNvSpPr txBox="1">
              <a:spLocks noChangeArrowheads="1"/>
            </p:cNvSpPr>
            <p:nvPr/>
          </p:nvSpPr>
          <p:spPr bwMode="auto">
            <a:xfrm>
              <a:off x="1920" y="1652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95626" name="Text Box 42"/>
            <p:cNvSpPr txBox="1">
              <a:spLocks noChangeArrowheads="1"/>
            </p:cNvSpPr>
            <p:nvPr/>
          </p:nvSpPr>
          <p:spPr bwMode="auto">
            <a:xfrm>
              <a:off x="1926" y="2793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95627" name="Text Box 43"/>
            <p:cNvSpPr txBox="1">
              <a:spLocks noChangeArrowheads="1"/>
            </p:cNvSpPr>
            <p:nvPr/>
          </p:nvSpPr>
          <p:spPr bwMode="auto">
            <a:xfrm>
              <a:off x="2208" y="1584"/>
              <a:ext cx="443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0.48</a:t>
              </a:r>
              <a:endParaRPr lang="en-US"/>
            </a:p>
          </p:txBody>
        </p:sp>
        <p:sp>
          <p:nvSpPr>
            <p:cNvPr id="195628" name="Text Box 44"/>
            <p:cNvSpPr txBox="1">
              <a:spLocks noChangeArrowheads="1"/>
            </p:cNvSpPr>
            <p:nvPr/>
          </p:nvSpPr>
          <p:spPr bwMode="auto">
            <a:xfrm>
              <a:off x="2208" y="2928"/>
              <a:ext cx="4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0.20</a:t>
              </a:r>
            </a:p>
          </p:txBody>
        </p:sp>
      </p:grpSp>
      <p:grpSp>
        <p:nvGrpSpPr>
          <p:cNvPr id="195639" name="Group 55"/>
          <p:cNvGrpSpPr>
            <a:grpSpLocks/>
          </p:cNvGrpSpPr>
          <p:nvPr/>
        </p:nvGrpSpPr>
        <p:grpSpPr bwMode="auto">
          <a:xfrm>
            <a:off x="4446588" y="2401888"/>
            <a:ext cx="1846262" cy="2673350"/>
            <a:chOff x="2801" y="1513"/>
            <a:chExt cx="1163" cy="1684"/>
          </a:xfrm>
        </p:grpSpPr>
        <p:sp>
          <p:nvSpPr>
            <p:cNvPr id="195629" name="Text Box 45"/>
            <p:cNvSpPr txBox="1">
              <a:spLocks noChangeArrowheads="1"/>
            </p:cNvSpPr>
            <p:nvPr/>
          </p:nvSpPr>
          <p:spPr bwMode="auto">
            <a:xfrm>
              <a:off x="2805" y="1513"/>
              <a:ext cx="7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(0.6)(0.2)(0.48)</a:t>
              </a:r>
            </a:p>
          </p:txBody>
        </p:sp>
        <p:sp>
          <p:nvSpPr>
            <p:cNvPr id="195630" name="Text Box 46"/>
            <p:cNvSpPr txBox="1">
              <a:spLocks noChangeArrowheads="1"/>
            </p:cNvSpPr>
            <p:nvPr/>
          </p:nvSpPr>
          <p:spPr bwMode="auto">
            <a:xfrm rot="3688554">
              <a:off x="3055" y="2546"/>
              <a:ext cx="7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(0.4)(0.5)(0.48)</a:t>
              </a:r>
            </a:p>
          </p:txBody>
        </p:sp>
        <p:sp>
          <p:nvSpPr>
            <p:cNvPr id="195631" name="Text Box 47"/>
            <p:cNvSpPr txBox="1">
              <a:spLocks noChangeArrowheads="1"/>
            </p:cNvSpPr>
            <p:nvPr/>
          </p:nvSpPr>
          <p:spPr bwMode="auto">
            <a:xfrm rot="-3679416">
              <a:off x="2729" y="2070"/>
              <a:ext cx="668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(0.1)(0.9)(0.2)</a:t>
              </a:r>
            </a:p>
          </p:txBody>
        </p:sp>
        <p:sp>
          <p:nvSpPr>
            <p:cNvPr id="195632" name="Text Box 48"/>
            <p:cNvSpPr txBox="1">
              <a:spLocks noChangeArrowheads="1"/>
            </p:cNvSpPr>
            <p:nvPr/>
          </p:nvSpPr>
          <p:spPr bwMode="auto">
            <a:xfrm>
              <a:off x="2801" y="3024"/>
              <a:ext cx="6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Times New Roman" pitchFamily="-107" charset="0"/>
                </a:rPr>
                <a:t>(0.9)(0.7)(0.2)</a:t>
              </a:r>
            </a:p>
          </p:txBody>
        </p:sp>
        <p:sp>
          <p:nvSpPr>
            <p:cNvPr id="195633" name="Text Box 49"/>
            <p:cNvSpPr txBox="1">
              <a:spLocks noChangeArrowheads="1"/>
            </p:cNvSpPr>
            <p:nvPr/>
          </p:nvSpPr>
          <p:spPr bwMode="auto">
            <a:xfrm>
              <a:off x="3233" y="1652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95634" name="Text Box 50"/>
            <p:cNvSpPr txBox="1">
              <a:spLocks noChangeArrowheads="1"/>
            </p:cNvSpPr>
            <p:nvPr/>
          </p:nvSpPr>
          <p:spPr bwMode="auto">
            <a:xfrm>
              <a:off x="3239" y="2793"/>
              <a:ext cx="2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95635" name="Text Box 51"/>
            <p:cNvSpPr txBox="1">
              <a:spLocks noChangeArrowheads="1"/>
            </p:cNvSpPr>
            <p:nvPr/>
          </p:nvSpPr>
          <p:spPr bwMode="auto">
            <a:xfrm>
              <a:off x="3521" y="1584"/>
              <a:ext cx="443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400"/>
                <a:t>.0756</a:t>
              </a:r>
            </a:p>
          </p:txBody>
        </p:sp>
        <p:sp>
          <p:nvSpPr>
            <p:cNvPr id="195636" name="Text Box 52"/>
            <p:cNvSpPr txBox="1">
              <a:spLocks noChangeArrowheads="1"/>
            </p:cNvSpPr>
            <p:nvPr/>
          </p:nvSpPr>
          <p:spPr bwMode="auto">
            <a:xfrm>
              <a:off x="3521" y="2928"/>
              <a:ext cx="4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.222</a:t>
              </a:r>
            </a:p>
          </p:txBody>
        </p:sp>
      </p:grpSp>
      <p:sp>
        <p:nvSpPr>
          <p:cNvPr id="195640" name="Text Box 56"/>
          <p:cNvSpPr txBox="1">
            <a:spLocks noChangeArrowheads="1"/>
          </p:cNvSpPr>
          <p:nvPr/>
        </p:nvSpPr>
        <p:spPr bwMode="auto">
          <a:xfrm>
            <a:off x="6477000" y="2401888"/>
            <a:ext cx="12128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(0.6)(0.2)(.0756)</a:t>
            </a:r>
          </a:p>
        </p:txBody>
      </p:sp>
      <p:sp>
        <p:nvSpPr>
          <p:cNvPr id="195641" name="Text Box 57"/>
          <p:cNvSpPr txBox="1">
            <a:spLocks noChangeArrowheads="1"/>
          </p:cNvSpPr>
          <p:nvPr/>
        </p:nvSpPr>
        <p:spPr bwMode="auto">
          <a:xfrm rot="3688554">
            <a:off x="6960394" y="3936206"/>
            <a:ext cx="1289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(0.4)(0.5)(0.0756)</a:t>
            </a:r>
          </a:p>
        </p:txBody>
      </p:sp>
      <p:sp>
        <p:nvSpPr>
          <p:cNvPr id="195642" name="Text Box 58"/>
          <p:cNvSpPr txBox="1">
            <a:spLocks noChangeArrowheads="1"/>
          </p:cNvSpPr>
          <p:nvPr/>
        </p:nvSpPr>
        <p:spPr bwMode="auto">
          <a:xfrm rot="-3679416">
            <a:off x="6457157" y="3218656"/>
            <a:ext cx="1212850" cy="2746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(0.1)(0.9)(0.222)</a:t>
            </a:r>
          </a:p>
        </p:txBody>
      </p:sp>
      <p:sp>
        <p:nvSpPr>
          <p:cNvPr id="195643" name="Text Box 59"/>
          <p:cNvSpPr txBox="1">
            <a:spLocks noChangeArrowheads="1"/>
          </p:cNvSpPr>
          <p:nvPr/>
        </p:nvSpPr>
        <p:spPr bwMode="auto">
          <a:xfrm>
            <a:off x="6400800" y="4800600"/>
            <a:ext cx="1212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Times New Roman" pitchFamily="-107" charset="0"/>
              </a:rPr>
              <a:t>(0.9)(0.7)(0.222)</a:t>
            </a:r>
          </a:p>
        </p:txBody>
      </p:sp>
      <p:sp>
        <p:nvSpPr>
          <p:cNvPr id="195644" name="Text Box 60"/>
          <p:cNvSpPr txBox="1">
            <a:spLocks noChangeArrowheads="1"/>
          </p:cNvSpPr>
          <p:nvPr/>
        </p:nvSpPr>
        <p:spPr bwMode="auto">
          <a:xfrm>
            <a:off x="7297738" y="2622550"/>
            <a:ext cx="371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95645" name="Text Box 61"/>
          <p:cNvSpPr txBox="1">
            <a:spLocks noChangeArrowheads="1"/>
          </p:cNvSpPr>
          <p:nvPr/>
        </p:nvSpPr>
        <p:spPr bwMode="auto">
          <a:xfrm>
            <a:off x="7307263" y="4433888"/>
            <a:ext cx="371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+</a:t>
            </a:r>
          </a:p>
        </p:txBody>
      </p:sp>
      <p:sp>
        <p:nvSpPr>
          <p:cNvPr id="195646" name="Text Box 62"/>
          <p:cNvSpPr txBox="1">
            <a:spLocks noChangeArrowheads="1"/>
          </p:cNvSpPr>
          <p:nvPr/>
        </p:nvSpPr>
        <p:spPr bwMode="auto">
          <a:xfrm>
            <a:off x="7754938" y="2514600"/>
            <a:ext cx="7032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/>
              <a:t>.029</a:t>
            </a:r>
          </a:p>
        </p:txBody>
      </p:sp>
      <p:sp>
        <p:nvSpPr>
          <p:cNvPr id="195647" name="Text Box 63"/>
          <p:cNvSpPr txBox="1">
            <a:spLocks noChangeArrowheads="1"/>
          </p:cNvSpPr>
          <p:nvPr/>
        </p:nvSpPr>
        <p:spPr bwMode="auto">
          <a:xfrm>
            <a:off x="7754938" y="4648200"/>
            <a:ext cx="703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.155</a:t>
            </a:r>
          </a:p>
        </p:txBody>
      </p:sp>
      <p:sp>
        <p:nvSpPr>
          <p:cNvPr id="195648" name="Text Box 64"/>
          <p:cNvSpPr txBox="1">
            <a:spLocks noChangeArrowheads="1"/>
          </p:cNvSpPr>
          <p:nvPr/>
        </p:nvSpPr>
        <p:spPr bwMode="auto">
          <a:xfrm>
            <a:off x="4953000" y="2514600"/>
            <a:ext cx="3600450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.009072 + .01998 = .029052</a:t>
            </a:r>
          </a:p>
        </p:txBody>
      </p:sp>
      <p:sp>
        <p:nvSpPr>
          <p:cNvPr id="195649" name="Text Box 65"/>
          <p:cNvSpPr txBox="1">
            <a:spLocks noChangeArrowheads="1"/>
          </p:cNvSpPr>
          <p:nvPr/>
        </p:nvSpPr>
        <p:spPr bwMode="auto">
          <a:xfrm>
            <a:off x="5257800" y="4648200"/>
            <a:ext cx="3309938" cy="369888"/>
          </a:xfrm>
          <a:prstGeom prst="rect">
            <a:avLst/>
          </a:prstGeom>
          <a:solidFill>
            <a:srgbClr val="0BE8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.13986 + .01512 = .15498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5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5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5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5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5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5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5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5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5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5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5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5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40" grpId="0"/>
      <p:bldP spid="195641" grpId="0"/>
      <p:bldP spid="195642" grpId="0" animBg="1"/>
      <p:bldP spid="195643" grpId="0"/>
      <p:bldP spid="195646" grpId="0"/>
      <p:bldP spid="195647" grpId="0"/>
      <p:bldP spid="195648" grpId="0" animBg="1"/>
      <p:bldP spid="1956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A6EA69-ED60-6843-B85B-47C196C550ED}" type="slidenum">
              <a:rPr lang="en-US"/>
              <a:pPr/>
              <a:t>22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algorithm: equations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sequence of length T:</a:t>
            </a:r>
          </a:p>
          <a:p>
            <a:endParaRPr lang="en-US"/>
          </a:p>
          <a:p>
            <a:r>
              <a:rPr lang="en-US"/>
              <a:t>all sequences of length T:</a:t>
            </a:r>
          </a:p>
          <a:p>
            <a:endParaRPr lang="en-US"/>
          </a:p>
          <a:p>
            <a:r>
              <a:rPr lang="en-US"/>
              <a:t>Path of length T+1 generates Y:</a:t>
            </a:r>
          </a:p>
          <a:p>
            <a:endParaRPr lang="en-US"/>
          </a:p>
          <a:p>
            <a:r>
              <a:rPr lang="en-US"/>
              <a:t>All paths: </a:t>
            </a:r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5486400" y="1676400"/>
          <a:ext cx="666750" cy="762000"/>
        </p:xfrm>
        <a:graphic>
          <a:graphicData uri="http://schemas.openxmlformats.org/presentationml/2006/ole">
            <p:oleObj spid="_x0000_s208899" name="Equation" r:id="rId4" imgW="177800" imgH="203200" progId="Equation.3">
              <p:embed/>
            </p:oleObj>
          </a:graphicData>
        </a:graphic>
      </p:graphicFrame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6324600" y="2743200"/>
          <a:ext cx="666750" cy="711200"/>
        </p:xfrm>
        <a:graphic>
          <a:graphicData uri="http://schemas.openxmlformats.org/presentationml/2006/ole">
            <p:oleObj spid="_x0000_s208898" name="Equation" r:id="rId5" imgW="190500" imgH="203200" progId="Equation.3">
              <p:embed/>
            </p:oleObj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7467600" y="3810000"/>
          <a:ext cx="990600" cy="754063"/>
        </p:xfrm>
        <a:graphic>
          <a:graphicData uri="http://schemas.openxmlformats.org/presentationml/2006/ole">
            <p:oleObj spid="_x0000_s208897" name="Equation" r:id="rId6" imgW="266700" imgH="203200" progId="Equation.3">
              <p:embed/>
            </p:oleObj>
          </a:graphicData>
        </a:graphic>
      </p:graphicFrame>
      <p:graphicFrame>
        <p:nvGraphicFramePr>
          <p:cNvPr id="197639" name="Object 7"/>
          <p:cNvGraphicFramePr>
            <a:graphicFrameLocks noChangeAspect="1"/>
          </p:cNvGraphicFramePr>
          <p:nvPr/>
        </p:nvGraphicFramePr>
        <p:xfrm>
          <a:off x="3276600" y="4953000"/>
          <a:ext cx="990600" cy="660400"/>
        </p:xfrm>
        <a:graphic>
          <a:graphicData uri="http://schemas.openxmlformats.org/presentationml/2006/ole">
            <p:oleObj spid="_x0000_s208896" name="Equation" r:id="rId7" imgW="3048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9AC6BD-543F-E448-8F2A-3FB2054DEB64}" type="slidenum">
              <a:rPr lang="en-US"/>
              <a:pPr/>
              <a:t>23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algorithm: equations</a:t>
            </a:r>
          </a:p>
        </p:txBody>
      </p:sp>
      <p:graphicFrame>
        <p:nvGraphicFramePr>
          <p:cNvPr id="199684" name="Object 4"/>
          <p:cNvGraphicFramePr>
            <a:graphicFrameLocks noChangeAspect="1"/>
          </p:cNvGraphicFramePr>
          <p:nvPr/>
        </p:nvGraphicFramePr>
        <p:xfrm>
          <a:off x="76200" y="2057400"/>
          <a:ext cx="8915400" cy="998538"/>
        </p:xfrm>
        <a:graphic>
          <a:graphicData uri="http://schemas.openxmlformats.org/presentationml/2006/ole">
            <p:oleObj spid="_x0000_s209920" name="Equation" r:id="rId4" imgW="3403600" imgH="381000" progId="Equation.3">
              <p:embed/>
            </p:oleObj>
          </a:graphicData>
        </a:graphic>
      </p:graphicFrame>
      <p:sp>
        <p:nvSpPr>
          <p:cNvPr id="199689" name="Text Box 9"/>
          <p:cNvSpPr txBox="1">
            <a:spLocks noChangeArrowheads="1"/>
          </p:cNvSpPr>
          <p:nvPr/>
        </p:nvSpPr>
        <p:spPr bwMode="auto">
          <a:xfrm>
            <a:off x="669925" y="3841750"/>
            <a:ext cx="8016875" cy="148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In other words, the probability of a sequence y being emitted by an HMM is the sum of the probabilities that we took any path that emitted that sequence.  </a:t>
            </a:r>
          </a:p>
          <a:p>
            <a:r>
              <a:rPr lang="en-US"/>
              <a:t>* Note that all paths are disjoint - we only take 1 - so you can add their probabilities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7A3B68-CDFE-7949-994B-FCE1985620BB}" type="slidenum">
              <a:rPr lang="en-US"/>
              <a:pPr/>
              <a:t>24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algorithm: transition probabilities</a:t>
            </a:r>
          </a:p>
        </p:txBody>
      </p:sp>
      <p:graphicFrame>
        <p:nvGraphicFramePr>
          <p:cNvPr id="201731" name="Object 3"/>
          <p:cNvGraphicFramePr>
            <a:graphicFrameLocks noChangeAspect="1"/>
          </p:cNvGraphicFramePr>
          <p:nvPr/>
        </p:nvGraphicFramePr>
        <p:xfrm>
          <a:off x="1108075" y="1990725"/>
          <a:ext cx="6851650" cy="1131888"/>
        </p:xfrm>
        <a:graphic>
          <a:graphicData uri="http://schemas.openxmlformats.org/presentationml/2006/ole">
            <p:oleObj spid="_x0000_s210944" name="Equation" r:id="rId4" imgW="2616200" imgH="431800" progId="Equation.3">
              <p:embed/>
            </p:oleObj>
          </a:graphicData>
        </a:graphic>
      </p:graphicFrame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669925" y="3841750"/>
            <a:ext cx="801687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We re-write the first factor - the transition probability - using the Markov assumption, which allows us to multiply probabilities just as we do for Markov chains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152991-46AA-4547-8951-DF96D0A84798}" type="slidenum">
              <a:rPr lang="en-US"/>
              <a:pPr/>
              <a:t>25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algorithm: output probabilities</a:t>
            </a:r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669925" y="3841750"/>
            <a:ext cx="801687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We re-write the second factor - the output probability - using another Markov assumption, that the output at any time is dependent only on the transition being taken at that time </a:t>
            </a:r>
          </a:p>
        </p:txBody>
      </p:sp>
      <p:graphicFrame>
        <p:nvGraphicFramePr>
          <p:cNvPr id="202757" name="Object 5"/>
          <p:cNvGraphicFramePr>
            <a:graphicFrameLocks noChangeAspect="1"/>
          </p:cNvGraphicFramePr>
          <p:nvPr/>
        </p:nvGraphicFramePr>
        <p:xfrm>
          <a:off x="228600" y="1990725"/>
          <a:ext cx="8839200" cy="1066800"/>
        </p:xfrm>
        <a:graphic>
          <a:graphicData uri="http://schemas.openxmlformats.org/presentationml/2006/ole">
            <p:oleObj spid="_x0000_s214016" name="Equation" r:id="rId4" imgW="35814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8662D5-5CE4-F449-AD7C-FFB68C205F30}" type="slidenum">
              <a:rPr lang="en-US"/>
              <a:pPr/>
              <a:t>26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Substitute back to get computable formula</a:t>
            </a: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914400" y="3810000"/>
            <a:ext cx="76358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/>
              <a:t>This quantity is what the Forward algorithm computes, recursively.</a:t>
            </a:r>
          </a:p>
          <a:p>
            <a:r>
              <a:rPr lang="en-US" sz="2400"/>
              <a:t>*Note that the only variables we need to consider at each step are </a:t>
            </a:r>
            <a:r>
              <a:rPr lang="en-US" sz="2400" i="1"/>
              <a:t>y</a:t>
            </a:r>
            <a:r>
              <a:rPr lang="en-US" sz="2400" i="1" baseline="-25000"/>
              <a:t>t</a:t>
            </a:r>
            <a:r>
              <a:rPr lang="en-US" sz="2400"/>
              <a:t>, </a:t>
            </a:r>
            <a:r>
              <a:rPr lang="en-US" sz="2400" i="1"/>
              <a:t>x</a:t>
            </a:r>
            <a:r>
              <a:rPr lang="en-US" sz="2400" i="1" baseline="-25000"/>
              <a:t>t</a:t>
            </a:r>
            <a:r>
              <a:rPr lang="en-US" sz="2400"/>
              <a:t>, and </a:t>
            </a:r>
            <a:r>
              <a:rPr lang="en-US" sz="2400" i="1"/>
              <a:t>x</a:t>
            </a:r>
            <a:r>
              <a:rPr lang="en-US" sz="2400" i="1" baseline="-25000"/>
              <a:t>t+1</a:t>
            </a:r>
            <a:endParaRPr lang="en-US" sz="2400"/>
          </a:p>
        </p:txBody>
      </p:sp>
      <p:graphicFrame>
        <p:nvGraphicFramePr>
          <p:cNvPr id="203780" name="Object 4"/>
          <p:cNvGraphicFramePr>
            <a:graphicFrameLocks noChangeAspect="1"/>
          </p:cNvGraphicFramePr>
          <p:nvPr/>
        </p:nvGraphicFramePr>
        <p:xfrm>
          <a:off x="0" y="2046288"/>
          <a:ext cx="9144000" cy="973137"/>
        </p:xfrm>
        <a:graphic>
          <a:graphicData uri="http://schemas.openxmlformats.org/presentationml/2006/ole">
            <p:oleObj spid="_x0000_s218114" name="Equation" r:id="rId4" imgW="4419600" imgH="469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95F447-EB70-0D4C-8821-A48201FCEED3}" type="slidenum">
              <a:rPr lang="en-US"/>
              <a:pPr/>
              <a:t>27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algorithm: recursive formulation</a:t>
            </a: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762000" y="4876800"/>
            <a:ext cx="76358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/>
              <a:t>Where </a:t>
            </a:r>
            <a:r>
              <a:rPr lang="en-US" sz="2400" i="1">
                <a:sym typeface="Symbol" pitchFamily="-107" charset="2"/>
              </a:rPr>
              <a:t></a:t>
            </a:r>
            <a:r>
              <a:rPr lang="en-US" sz="2400" i="1" baseline="-25000"/>
              <a:t>i</a:t>
            </a:r>
            <a:r>
              <a:rPr lang="en-US" sz="2400" i="1"/>
              <a:t>(t)</a:t>
            </a:r>
            <a:r>
              <a:rPr lang="en-US" sz="2400"/>
              <a:t> is the probability that the HMM is in state </a:t>
            </a:r>
            <a:r>
              <a:rPr lang="en-US" sz="2400" i="1"/>
              <a:t>i</a:t>
            </a:r>
            <a:r>
              <a:rPr lang="en-US" sz="2400"/>
              <a:t> after generating the sequence </a:t>
            </a:r>
            <a:r>
              <a:rPr lang="en-US" sz="2400" i="1"/>
              <a:t>y</a:t>
            </a:r>
            <a:r>
              <a:rPr lang="en-US" sz="2400" i="1" baseline="-25000"/>
              <a:t>1</a:t>
            </a:r>
            <a:r>
              <a:rPr lang="en-US" sz="2400" i="1"/>
              <a:t>,y</a:t>
            </a:r>
            <a:r>
              <a:rPr lang="en-US" sz="2400" i="1" baseline="-25000"/>
              <a:t>2</a:t>
            </a:r>
            <a:r>
              <a:rPr lang="en-US" sz="2400" i="1"/>
              <a:t>,…,y</a:t>
            </a:r>
            <a:r>
              <a:rPr lang="en-US" sz="2400" i="1" baseline="-25000"/>
              <a:t>t</a:t>
            </a:r>
            <a:endParaRPr lang="en-US" sz="2400"/>
          </a:p>
        </p:txBody>
      </p:sp>
      <p:graphicFrame>
        <p:nvGraphicFramePr>
          <p:cNvPr id="204804" name="Object 4"/>
          <p:cNvGraphicFramePr>
            <a:graphicFrameLocks noChangeAspect="1"/>
          </p:cNvGraphicFramePr>
          <p:nvPr/>
        </p:nvGraphicFramePr>
        <p:xfrm>
          <a:off x="1208088" y="1900238"/>
          <a:ext cx="6640512" cy="2214562"/>
        </p:xfrm>
        <a:graphic>
          <a:graphicData uri="http://schemas.openxmlformats.org/presentationml/2006/ole">
            <p:oleObj spid="_x0000_s220162" name="Equation" r:id="rId4" imgW="2362200" imgH="787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CE2906-551A-F845-90EE-EC903EEACA54}" type="slidenum">
              <a:rPr lang="en-US"/>
              <a:pPr/>
              <a:t>28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of the model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The Forward algorithm computes </a:t>
            </a:r>
            <a:r>
              <a:rPr lang="en-US" sz="2600" i="1"/>
              <a:t>P(y|M)</a:t>
            </a:r>
            <a:endParaRPr lang="en-US" sz="2600"/>
          </a:p>
          <a:p>
            <a:r>
              <a:rPr lang="en-US" sz="2600"/>
              <a:t>If we are comparing two or more models, we want the likelihood that each model generated the data: </a:t>
            </a:r>
            <a:r>
              <a:rPr lang="en-US" sz="2600" i="1"/>
              <a:t>P(M|y)</a:t>
            </a:r>
            <a:endParaRPr lang="en-US" sz="2600"/>
          </a:p>
          <a:p>
            <a:r>
              <a:rPr lang="en-US" sz="2600"/>
              <a:t>Use Bayes’ law:</a:t>
            </a:r>
          </a:p>
          <a:p>
            <a:endParaRPr lang="en-US" sz="2600"/>
          </a:p>
          <a:p>
            <a:endParaRPr lang="en-US" sz="2600"/>
          </a:p>
          <a:p>
            <a:r>
              <a:rPr lang="en-US" sz="2600"/>
              <a:t>Since P(y) is constant for a given input, we just need to maximize </a:t>
            </a:r>
            <a:r>
              <a:rPr lang="en-US" sz="2600" i="1"/>
              <a:t>P(y|M)P(M)</a:t>
            </a:r>
            <a:endParaRPr lang="en-US" sz="2600"/>
          </a:p>
        </p:txBody>
      </p:sp>
      <p:graphicFrame>
        <p:nvGraphicFramePr>
          <p:cNvPr id="211972" name="Object 4"/>
          <p:cNvGraphicFramePr>
            <a:graphicFrameLocks noChangeAspect="1"/>
          </p:cNvGraphicFramePr>
          <p:nvPr/>
        </p:nvGraphicFramePr>
        <p:xfrm>
          <a:off x="4114800" y="3733800"/>
          <a:ext cx="4318000" cy="1046163"/>
        </p:xfrm>
        <a:graphic>
          <a:graphicData uri="http://schemas.openxmlformats.org/presentationml/2006/ole">
            <p:oleObj spid="_x0000_s211972" name="Equation" r:id="rId4" imgW="16256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E5A149-DADB-3E4A-B3EA-D05AD420AC2D}" type="slidenum">
              <a:rPr lang="en-US"/>
              <a:pPr/>
              <a:t>3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HMM?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Essentially, an HMM is just 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 set of states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 set of transitions between states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600"/>
              <a:t>Transitions have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 probability of taking a transition (moving from one state to another)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A set of possible outputs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Probabilities for each of the outputs</a:t>
            </a:r>
          </a:p>
          <a:p>
            <a:pPr>
              <a:lnSpc>
                <a:spcPct val="90000"/>
              </a:lnSpc>
            </a:pPr>
            <a:r>
              <a:rPr lang="en-US" sz="2600"/>
              <a:t>Equivalently, the output distributions can be attached to the states rather than the transitions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B9FDC2-CF30-454A-B25D-2057C8B347DE}" type="slidenum">
              <a:rPr lang="en-US"/>
              <a:pPr/>
              <a:t>4</a:t>
            </a:fld>
            <a:endParaRPr lang="en-US"/>
          </a:p>
        </p:txBody>
      </p:sp>
      <p:sp>
        <p:nvSpPr>
          <p:cNvPr id="146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HMM notation</a:t>
            </a:r>
          </a:p>
        </p:txBody>
      </p:sp>
      <p:sp>
        <p:nvSpPr>
          <p:cNvPr id="1464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set of all states: {</a:t>
            </a:r>
            <a:r>
              <a:rPr lang="en-US" i="1"/>
              <a:t>s</a:t>
            </a:r>
            <a:r>
              <a:rPr lang="en-US"/>
              <a:t>}</a:t>
            </a:r>
          </a:p>
          <a:p>
            <a:pPr>
              <a:lnSpc>
                <a:spcPct val="90000"/>
              </a:lnSpc>
            </a:pPr>
            <a:r>
              <a:rPr lang="en-US"/>
              <a:t>Initial states: </a:t>
            </a:r>
            <a:r>
              <a:rPr lang="en-US" i="1"/>
              <a:t>S</a:t>
            </a:r>
            <a:r>
              <a:rPr lang="en-US" i="1" baseline="-25000"/>
              <a:t>I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Final states: </a:t>
            </a:r>
            <a:r>
              <a:rPr lang="en-US" i="1"/>
              <a:t>S</a:t>
            </a:r>
            <a:r>
              <a:rPr lang="en-US" i="1" baseline="-25000"/>
              <a:t>F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Probability of making the transition from state </a:t>
            </a:r>
            <a:r>
              <a:rPr lang="en-US" i="1"/>
              <a:t>i</a:t>
            </a:r>
            <a:r>
              <a:rPr lang="en-US"/>
              <a:t> to </a:t>
            </a:r>
            <a:r>
              <a:rPr lang="en-US" i="1"/>
              <a:t>j</a:t>
            </a:r>
            <a:r>
              <a:rPr lang="en-US"/>
              <a:t>:  </a:t>
            </a:r>
            <a:r>
              <a:rPr lang="en-US" i="1"/>
              <a:t>a</a:t>
            </a:r>
            <a:r>
              <a:rPr lang="en-US" i="1" baseline="-25000"/>
              <a:t>ij</a:t>
            </a:r>
          </a:p>
          <a:p>
            <a:pPr>
              <a:lnSpc>
                <a:spcPct val="90000"/>
              </a:lnSpc>
            </a:pPr>
            <a:r>
              <a:rPr lang="en-US"/>
              <a:t>A set of output symbols </a:t>
            </a:r>
          </a:p>
          <a:p>
            <a:pPr>
              <a:lnSpc>
                <a:spcPct val="90000"/>
              </a:lnSpc>
            </a:pPr>
            <a:r>
              <a:rPr lang="en-US"/>
              <a:t>Probability of emitting the symbol k while making the transition from state </a:t>
            </a:r>
            <a:r>
              <a:rPr lang="en-US" i="1"/>
              <a:t>i</a:t>
            </a:r>
            <a:r>
              <a:rPr lang="en-US"/>
              <a:t> to </a:t>
            </a:r>
            <a:r>
              <a:rPr lang="en-US" i="1"/>
              <a:t>j</a:t>
            </a:r>
            <a:r>
              <a:rPr lang="en-US"/>
              <a:t>: </a:t>
            </a:r>
            <a:r>
              <a:rPr lang="en-US" i="1"/>
              <a:t>b</a:t>
            </a:r>
            <a:r>
              <a:rPr lang="en-US" i="1" baseline="-25000"/>
              <a:t>ij</a:t>
            </a:r>
            <a:r>
              <a:rPr lang="en-US" i="1"/>
              <a:t>(k)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CE3BE8-60E0-0147-A0DE-0866EF0B07F7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04800"/>
            <a:ext cx="7543800" cy="1216025"/>
          </a:xfrm>
        </p:spPr>
        <p:txBody>
          <a:bodyPr/>
          <a:lstStyle/>
          <a:p>
            <a:r>
              <a:rPr lang="en-US"/>
              <a:t>HMM Example - Casino Coin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762000" y="2438400"/>
            <a:ext cx="9906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07" charset="0"/>
              </a:rPr>
              <a:t>Fair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3048000" y="2438400"/>
            <a:ext cx="9906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07" charset="0"/>
              </a:rPr>
              <a:t>Unfair</a:t>
            </a:r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1600200" y="2209800"/>
            <a:ext cx="1600200" cy="3048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80" y="0"/>
              </a:cxn>
              <a:cxn ang="0">
                <a:pos x="1008" y="192"/>
              </a:cxn>
            </a:cxnLst>
            <a:rect l="0" t="0" r="r" b="b"/>
            <a:pathLst>
              <a:path w="1008" h="192">
                <a:moveTo>
                  <a:pt x="0" y="192"/>
                </a:moveTo>
                <a:cubicBezTo>
                  <a:pt x="156" y="96"/>
                  <a:pt x="312" y="0"/>
                  <a:pt x="480" y="0"/>
                </a:cubicBezTo>
                <a:cubicBezTo>
                  <a:pt x="648" y="0"/>
                  <a:pt x="828" y="96"/>
                  <a:pt x="1008" y="1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1524000" y="3200400"/>
            <a:ext cx="1752600" cy="381000"/>
          </a:xfrm>
          <a:custGeom>
            <a:avLst/>
            <a:gdLst/>
            <a:ahLst/>
            <a:cxnLst>
              <a:cxn ang="0">
                <a:pos x="1152" y="0"/>
              </a:cxn>
              <a:cxn ang="0">
                <a:pos x="672" y="192"/>
              </a:cxn>
              <a:cxn ang="0">
                <a:pos x="0" y="0"/>
              </a:cxn>
            </a:cxnLst>
            <a:rect l="0" t="0" r="r" b="b"/>
            <a:pathLst>
              <a:path w="1152" h="192">
                <a:moveTo>
                  <a:pt x="1152" y="0"/>
                </a:moveTo>
                <a:cubicBezTo>
                  <a:pt x="1008" y="96"/>
                  <a:pt x="864" y="192"/>
                  <a:pt x="672" y="192"/>
                </a:cubicBezTo>
                <a:cubicBezTo>
                  <a:pt x="480" y="192"/>
                  <a:pt x="240" y="96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3429000" y="2057400"/>
            <a:ext cx="838200" cy="533400"/>
          </a:xfrm>
          <a:custGeom>
            <a:avLst/>
            <a:gdLst/>
            <a:ahLst/>
            <a:cxnLst>
              <a:cxn ang="0">
                <a:pos x="48" y="240"/>
              </a:cxn>
              <a:cxn ang="0">
                <a:pos x="48" y="192"/>
              </a:cxn>
              <a:cxn ang="0">
                <a:pos x="336" y="0"/>
              </a:cxn>
              <a:cxn ang="0">
                <a:pos x="528" y="192"/>
              </a:cxn>
              <a:cxn ang="0">
                <a:pos x="336" y="336"/>
              </a:cxn>
            </a:cxnLst>
            <a:rect l="0" t="0" r="r" b="b"/>
            <a:pathLst>
              <a:path w="528" h="336">
                <a:moveTo>
                  <a:pt x="48" y="240"/>
                </a:moveTo>
                <a:cubicBezTo>
                  <a:pt x="24" y="236"/>
                  <a:pt x="0" y="232"/>
                  <a:pt x="48" y="192"/>
                </a:cubicBezTo>
                <a:cubicBezTo>
                  <a:pt x="96" y="152"/>
                  <a:pt x="256" y="0"/>
                  <a:pt x="336" y="0"/>
                </a:cubicBezTo>
                <a:cubicBezTo>
                  <a:pt x="416" y="0"/>
                  <a:pt x="528" y="136"/>
                  <a:pt x="528" y="192"/>
                </a:cubicBezTo>
                <a:cubicBezTo>
                  <a:pt x="528" y="248"/>
                  <a:pt x="432" y="292"/>
                  <a:pt x="336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>
            <a:off x="584200" y="2108200"/>
            <a:ext cx="635000" cy="558800"/>
          </a:xfrm>
          <a:custGeom>
            <a:avLst/>
            <a:gdLst/>
            <a:ahLst/>
            <a:cxnLst>
              <a:cxn ang="0">
                <a:pos x="400" y="208"/>
              </a:cxn>
              <a:cxn ang="0">
                <a:pos x="256" y="16"/>
              </a:cxn>
              <a:cxn ang="0">
                <a:pos x="16" y="112"/>
              </a:cxn>
              <a:cxn ang="0">
                <a:pos x="160" y="352"/>
              </a:cxn>
            </a:cxnLst>
            <a:rect l="0" t="0" r="r" b="b"/>
            <a:pathLst>
              <a:path w="400" h="352">
                <a:moveTo>
                  <a:pt x="400" y="208"/>
                </a:moveTo>
                <a:cubicBezTo>
                  <a:pt x="360" y="120"/>
                  <a:pt x="320" y="32"/>
                  <a:pt x="256" y="16"/>
                </a:cubicBezTo>
                <a:cubicBezTo>
                  <a:pt x="192" y="0"/>
                  <a:pt x="32" y="56"/>
                  <a:pt x="16" y="112"/>
                </a:cubicBezTo>
                <a:cubicBezTo>
                  <a:pt x="0" y="168"/>
                  <a:pt x="80" y="260"/>
                  <a:pt x="160" y="3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7620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1447800" y="37338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3200400" y="3657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3810000" y="3657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914400" y="1752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0.9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505200" y="1828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0.2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362200" y="3276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0.8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209800" y="1981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9624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0.3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609600" y="37338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0.5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524000" y="38100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0.5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2895600" y="38862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0.7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85800" y="43434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H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3048000" y="4419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H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524000" y="4419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T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962400" y="4419600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imes New Roman" pitchFamily="-107" charset="0"/>
              </a:rPr>
              <a:t>T</a:t>
            </a:r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H="1" flipV="1">
            <a:off x="4495800" y="22860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>
            <a:off x="4343400" y="3886200"/>
            <a:ext cx="1447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5943600" y="25908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State transition probs.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943600" y="36576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Symbol emission probs.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04800" y="4891088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" pitchFamily="-107" charset="0"/>
              </a:rPr>
              <a:t>HTHHTTHHHTHTHTHHTHHHHHHTHTHH</a:t>
            </a:r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H="1">
            <a:off x="4724400" y="49530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5943600" y="47244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Observation Sequence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304800" y="5195888"/>
            <a:ext cx="472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" pitchFamily="-107" charset="0"/>
              </a:rPr>
              <a:t>FFFFFFUUUFFFFFFUUUUUUUFFFFFF</a:t>
            </a: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 flipV="1">
            <a:off x="48006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5943600" y="51816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State Sequence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533400" y="5562600"/>
            <a:ext cx="73914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Motivation:</a:t>
            </a:r>
            <a:r>
              <a:rPr lang="en-US" sz="1600"/>
              <a:t> Given a sequence of H &amp; Ts, can you tell at what times the casino cheated?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5943600" y="4267200"/>
            <a:ext cx="289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Observation Symbols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5943600" y="30480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States</a:t>
            </a:r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 flipH="1">
            <a:off x="4267200" y="44196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1" name="Line 41"/>
          <p:cNvSpPr>
            <a:spLocks noChangeShapeType="1"/>
          </p:cNvSpPr>
          <p:nvPr/>
        </p:nvSpPr>
        <p:spPr bwMode="auto">
          <a:xfrm flipH="1" flipV="1">
            <a:off x="4191000" y="3048000"/>
            <a:ext cx="1600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6096000" y="1752600"/>
            <a:ext cx="2819400" cy="379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Two CDF tables</a:t>
            </a:r>
          </a:p>
        </p:txBody>
      </p:sp>
      <p:sp>
        <p:nvSpPr>
          <p:cNvPr id="10286" name="Line 46"/>
          <p:cNvSpPr>
            <a:spLocks noChangeShapeType="1"/>
          </p:cNvSpPr>
          <p:nvPr/>
        </p:nvSpPr>
        <p:spPr bwMode="auto">
          <a:xfrm flipH="1">
            <a:off x="6629400" y="2209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7" name="Line 47"/>
          <p:cNvSpPr>
            <a:spLocks noChangeShapeType="1"/>
          </p:cNvSpPr>
          <p:nvPr/>
        </p:nvSpPr>
        <p:spPr bwMode="auto">
          <a:xfrm>
            <a:off x="6858000" y="2209800"/>
            <a:ext cx="609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6324600" y="6553200"/>
            <a:ext cx="30670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Slide credit: Fatih Gelgi, Arizona State 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5" grpId="0" animBg="1"/>
      <p:bldP spid="10266" grpId="0" animBg="1"/>
      <p:bldP spid="10267" grpId="0"/>
      <p:bldP spid="10268" grpId="0"/>
      <p:bldP spid="10271" grpId="0" animBg="1"/>
      <p:bldP spid="10272" grpId="0"/>
      <p:bldP spid="10274" grpId="0" animBg="1"/>
      <p:bldP spid="10275" grpId="0"/>
      <p:bldP spid="10277" grpId="0"/>
      <p:bldP spid="10278" grpId="0"/>
      <p:bldP spid="10279" grpId="0"/>
      <p:bldP spid="10280" grpId="0" animBg="1"/>
      <p:bldP spid="10281" grpId="0" animBg="1"/>
      <p:bldP spid="10285" grpId="0" animBg="1"/>
      <p:bldP spid="10286" grpId="0" animBg="1"/>
      <p:bldP spid="1028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30AC22-F548-884C-865B-CDEF1EF8CABC}" type="slidenum">
              <a:rPr lang="en-US"/>
              <a:pPr/>
              <a:t>6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HMM example: DNA</a:t>
            </a:r>
          </a:p>
        </p:txBody>
      </p:sp>
      <p:pic>
        <p:nvPicPr>
          <p:cNvPr id="147461" name="Picture 5" descr="Example-HMM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62013" y="1752600"/>
            <a:ext cx="7410450" cy="4267200"/>
          </a:xfrm>
        </p:spPr>
      </p:pic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609600" y="806450"/>
            <a:ext cx="8153400" cy="6477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Consider the sequence AAACCC, and assume that you observed this output from this HMM.  What sequence of states is most likely?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A22C8D-2638-024E-A73E-36D6A803470B}" type="slidenum">
              <a:rPr lang="en-US"/>
              <a:pPr/>
              <a:t>7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an HMM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First-order Markov process</a:t>
            </a:r>
          </a:p>
          <a:p>
            <a:pPr lvl="1"/>
            <a:r>
              <a:rPr lang="en-US"/>
              <a:t>s</a:t>
            </a:r>
            <a:r>
              <a:rPr lang="en-US" baseline="-25000"/>
              <a:t>t</a:t>
            </a:r>
            <a:r>
              <a:rPr lang="en-US"/>
              <a:t> only depends on s</a:t>
            </a:r>
            <a:r>
              <a:rPr lang="en-US" baseline="-25000"/>
              <a:t>t-1</a:t>
            </a:r>
          </a:p>
          <a:p>
            <a:pPr lvl="1"/>
            <a:r>
              <a:rPr lang="en-US"/>
              <a:t>However, note that probability distributions may contain conditional probabilities</a:t>
            </a:r>
          </a:p>
          <a:p>
            <a:r>
              <a:rPr lang="en-US"/>
              <a:t>Time is discrete</a:t>
            </a:r>
          </a:p>
          <a:p>
            <a:endParaRPr lang="en-US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6324600" y="6553200"/>
            <a:ext cx="30670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Slide credit: Fatih Gelgi, Arizona State 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583110-658E-A04B-97DC-09DC3491F1A5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classic HMM problems</a:t>
            </a:r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AutoNum type="arabicPeriod"/>
            </a:pPr>
            <a:r>
              <a:rPr lang="en-US" sz="2600" b="1"/>
              <a:t>Evaluation</a:t>
            </a:r>
            <a:r>
              <a:rPr lang="en-US" sz="2600"/>
              <a:t>: given a model and an output sequence, what is the probability that the model generated that output?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To answer this, we consider all possible paths through the model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A solution to this problem gives us a way of scoring the match between an HMM and an observed sequence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Example: we might have a set of HMMs representing protein families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FAC275-F65E-9242-8072-FEFAE613F38B}" type="slidenum">
              <a:rPr lang="en-US"/>
              <a:pPr/>
              <a:t>9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classic HMM problems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AutoNum type="arabicPeriod" startAt="2"/>
            </a:pPr>
            <a:r>
              <a:rPr lang="en-US" sz="2600" b="1"/>
              <a:t>Decoding</a:t>
            </a:r>
            <a:r>
              <a:rPr lang="en-US" sz="2600"/>
              <a:t>: given a model and an output sequence, what is the most likely state sequence through the model that generated the output?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A solution to this problem gives us a way to match up an observed sequence and the states in the model.</a:t>
            </a:r>
          </a:p>
          <a:p>
            <a:pPr marL="571500" indent="-571500" eaLnBrk="1" hangingPunct="1">
              <a:spcBef>
                <a:spcPct val="20000"/>
              </a:spcBef>
              <a:buClr>
                <a:schemeClr val="accent2"/>
              </a:buClr>
              <a:buFont typeface="Arial" pitchFamily="-107" charset="0"/>
              <a:buNone/>
            </a:pPr>
            <a:r>
              <a:rPr lang="en-US" sz="2600"/>
              <a:t>In gene finding, the states correspond to sequence features such as start codons, stop codons, and splice sites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07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1615</TotalTime>
  <Words>1546</Words>
  <Application>Microsoft Macintosh PowerPoint</Application>
  <PresentationFormat>On-screen Show (4:3)</PresentationFormat>
  <Paragraphs>276</Paragraphs>
  <Slides>28</Slides>
  <Notes>28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Profile</vt:lpstr>
      <vt:lpstr>Equation</vt:lpstr>
      <vt:lpstr>Hidden Markov Models (HMMs)  </vt:lpstr>
      <vt:lpstr>What are HMMs used for?</vt:lpstr>
      <vt:lpstr>What is an HMM?</vt:lpstr>
      <vt:lpstr>HMM notation</vt:lpstr>
      <vt:lpstr>HMM Example - Casino Coin</vt:lpstr>
      <vt:lpstr>HMM example: DNA</vt:lpstr>
      <vt:lpstr>Properties of an HMM</vt:lpstr>
      <vt:lpstr>Three classic HMM problems</vt:lpstr>
      <vt:lpstr>Three classic HMM problems</vt:lpstr>
      <vt:lpstr>Three classic HMM problems</vt:lpstr>
      <vt:lpstr>An untrained HMM</vt:lpstr>
      <vt:lpstr>Basic facts about HMMs (1)</vt:lpstr>
      <vt:lpstr>Basic facts about HMMs (2)</vt:lpstr>
      <vt:lpstr>Basic facts about HMMs (3)</vt:lpstr>
      <vt:lpstr>Basic facts about HMMs (4)</vt:lpstr>
      <vt:lpstr>Why are these Markovian?</vt:lpstr>
      <vt:lpstr>Solving the Evaluation problem: the Forward algorithm</vt:lpstr>
      <vt:lpstr>Our sample HMM</vt:lpstr>
      <vt:lpstr>A trellis for the Forward Algorithm</vt:lpstr>
      <vt:lpstr>A trellis for the Forward Algorithm</vt:lpstr>
      <vt:lpstr>A trellis for the Forward Algorithm</vt:lpstr>
      <vt:lpstr>Forward algorithm: equations</vt:lpstr>
      <vt:lpstr>Forward algorithm: equations</vt:lpstr>
      <vt:lpstr>Forward algorithm: transition probabilities</vt:lpstr>
      <vt:lpstr>Forward algorithm: output probabilities</vt:lpstr>
      <vt:lpstr>Substitute back to get computable formula</vt:lpstr>
      <vt:lpstr>Forward algorithm: recursive formulation</vt:lpstr>
      <vt:lpstr>Probability of the model</vt:lpstr>
    </vt:vector>
  </TitlesOfParts>
  <Manager/>
  <Company>Univ of Maryland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Hidden Markov Models</dc:title>
  <dc:subject/>
  <dc:creator>Steven Salzberg</dc:creator>
  <cp:keywords/>
  <dc:description/>
  <cp:lastModifiedBy>Steven Salzberg</cp:lastModifiedBy>
  <cp:revision>126</cp:revision>
  <dcterms:created xsi:type="dcterms:W3CDTF">2010-11-01T18:51:24Z</dcterms:created>
  <dcterms:modified xsi:type="dcterms:W3CDTF">2010-11-01T19:08:35Z</dcterms:modified>
  <cp:category/>
</cp:coreProperties>
</file>