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embeddings/Microsoft_Equation8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embeddings/Microsoft_Equation2.bin" ContentType="application/vnd.openxmlformats-officedocument.oleObject"/>
  <Override PartName="/ppt/embeddings/Microsoft_Equation11.bin" ContentType="application/vnd.openxmlformats-officedocument.oleObject"/>
  <Override PartName="/ppt/embeddings/Microsoft_Equation4.bin" ContentType="application/vnd.openxmlformats-officedocument.oleObject"/>
  <Override PartName="/ppt/notesSlides/notesSlide19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embeddings/Microsoft_Equation10.bin" ContentType="application/vnd.openxmlformats-officedocument.oleObject"/>
  <Override PartName="/ppt/notesSlides/notesSlide23.xml" ContentType="application/vnd.openxmlformats-officedocument.presentationml.notesSlide+xml"/>
  <Override PartName="/ppt/embeddings/Microsoft_Equation5.bin" ContentType="application/vnd.openxmlformats-officedocument.oleObject"/>
  <Override PartName="/ppt/notesSlides/notesSlide12.xml" ContentType="application/vnd.openxmlformats-officedocument.presentationml.notesSlide+xml"/>
  <Default Extension="pict" ContentType="image/pict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Microsoft_Equation7.bin" ContentType="application/vnd.openxmlformats-officedocument.oleObject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Override PartName="/ppt/notesSlides/notesSlide18.xml" ContentType="application/vnd.openxmlformats-officedocument.presentationml.notesSlide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embeddings/Microsoft_Equation9.bin" ContentType="application/vnd.openxmlformats-officedocument.oleObject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embeddings/Microsoft_Equation6.bin" ContentType="application/vnd.openxmlformats-officedocument.oleObject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notesSlides/notesSlide24.xml" ContentType="application/vnd.openxmlformats-officedocument.presentationml.notesSlide+xml"/>
  <Override PartName="/ppt/slides/slide24.xml" ContentType="application/vnd.openxmlformats-officedocument.presentationml.slide+xml"/>
  <Default Extension="rels" ContentType="application/vnd.openxmlformats-package.relationships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9" r:id="rId1"/>
  </p:sldMasterIdLst>
  <p:notesMasterIdLst>
    <p:notesMasterId r:id="rId27"/>
  </p:notesMasterIdLst>
  <p:sldIdLst>
    <p:sldId id="295" r:id="rId2"/>
    <p:sldId id="296" r:id="rId3"/>
    <p:sldId id="314" r:id="rId4"/>
    <p:sldId id="306" r:id="rId5"/>
    <p:sldId id="305" r:id="rId6"/>
    <p:sldId id="307" r:id="rId7"/>
    <p:sldId id="315" r:id="rId8"/>
    <p:sldId id="316" r:id="rId9"/>
    <p:sldId id="317" r:id="rId10"/>
    <p:sldId id="318" r:id="rId11"/>
    <p:sldId id="319" r:id="rId12"/>
    <p:sldId id="309" r:id="rId13"/>
    <p:sldId id="320" r:id="rId14"/>
    <p:sldId id="321" r:id="rId15"/>
    <p:sldId id="322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7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7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7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7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107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BE8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14888" autoAdjust="0"/>
    <p:restoredTop sz="94622" autoAdjust="0"/>
  </p:normalViewPr>
  <p:slideViewPr>
    <p:cSldViewPr>
      <p:cViewPr varScale="1">
        <p:scale>
          <a:sx n="162" d="100"/>
          <a:sy n="162" d="100"/>
        </p:scale>
        <p:origin x="-18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interSettings" Target="printerSettings/printerSettings1.bin"/><Relationship Id="rId26" Type="http://schemas.openxmlformats.org/officeDocument/2006/relationships/slide" Target="slides/slide25.xml"/><Relationship Id="rId30" Type="http://schemas.openxmlformats.org/officeDocument/2006/relationships/viewProps" Target="viewProps.xml"/><Relationship Id="rId11" Type="http://schemas.openxmlformats.org/officeDocument/2006/relationships/slide" Target="slides/slide10.xml"/><Relationship Id="rId29" Type="http://schemas.openxmlformats.org/officeDocument/2006/relationships/presProps" Target="pres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7.pict"/><Relationship Id="rId1" Type="http://schemas.openxmlformats.org/officeDocument/2006/relationships/image" Target="../media/image4.pict"/><Relationship Id="rId2" Type="http://schemas.openxmlformats.org/officeDocument/2006/relationships/image" Target="../media/image5.pict"/><Relationship Id="rId3" Type="http://schemas.openxmlformats.org/officeDocument/2006/relationships/image" Target="../media/image6.pict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ict"/><Relationship Id="rId1" Type="http://schemas.openxmlformats.org/officeDocument/2006/relationships/image" Target="../media/image8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7" charset="0"/>
              </a:defRPr>
            </a:lvl1pPr>
          </a:lstStyle>
          <a:p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7" charset="0"/>
              </a:defRPr>
            </a:lvl1pPr>
          </a:lstStyle>
          <a:p>
            <a:endParaRPr lang="en-US"/>
          </a:p>
        </p:txBody>
      </p:sp>
      <p:sp>
        <p:nvSpPr>
          <p:cNvPr id="829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7" charset="0"/>
              </a:defRPr>
            </a:lvl1pPr>
          </a:lstStyle>
          <a:p>
            <a:endParaRPr lang="en-US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7" charset="0"/>
              </a:defRPr>
            </a:lvl1pPr>
          </a:lstStyle>
          <a:p>
            <a:fld id="{B68D1329-B0BB-B745-80FD-EBB351193F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035139-E616-E248-A475-C56091D8CFCF}" type="slidenum">
              <a:rPr lang="en-US"/>
              <a:pPr/>
              <a:t>1</a:t>
            </a:fld>
            <a:endParaRPr lang="en-US"/>
          </a:p>
        </p:txBody>
      </p:sp>
      <p:sp>
        <p:nvSpPr>
          <p:cNvPr id="173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338E97-8053-DD43-83E8-923DDB701993}" type="slidenum">
              <a:rPr lang="en-US"/>
              <a:pPr/>
              <a:t>10</a:t>
            </a:fld>
            <a:endParaRPr lang="en-US"/>
          </a:p>
        </p:txBody>
      </p:sp>
      <p:sp>
        <p:nvSpPr>
          <p:cNvPr id="230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35EE4-C151-124F-A661-50FF5511325E}" type="slidenum">
              <a:rPr lang="en-US"/>
              <a:pPr/>
              <a:t>11</a:t>
            </a:fld>
            <a:endParaRPr lang="en-US"/>
          </a:p>
        </p:txBody>
      </p:sp>
      <p:sp>
        <p:nvSpPr>
          <p:cNvPr id="231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C0CAA2-FA8D-1849-A2DB-DE8CAE1D3F64}" type="slidenum">
              <a:rPr lang="en-US"/>
              <a:pPr/>
              <a:t>12</a:t>
            </a:fld>
            <a:endParaRPr lang="en-US"/>
          </a:p>
        </p:txBody>
      </p:sp>
      <p:sp>
        <p:nvSpPr>
          <p:cNvPr id="205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CA7CA3-6F16-6B42-8B41-EBEAD2650D7A}" type="slidenum">
              <a:rPr lang="en-US"/>
              <a:pPr/>
              <a:t>13</a:t>
            </a:fld>
            <a:endParaRPr lang="en-US"/>
          </a:p>
        </p:txBody>
      </p:sp>
      <p:sp>
        <p:nvSpPr>
          <p:cNvPr id="232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81CE0-7EF9-5948-963F-13C587459B5F}" type="slidenum">
              <a:rPr lang="en-US"/>
              <a:pPr/>
              <a:t>14</a:t>
            </a:fld>
            <a:endParaRPr lang="en-US"/>
          </a:p>
        </p:txBody>
      </p:sp>
      <p:sp>
        <p:nvSpPr>
          <p:cNvPr id="225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4CEBBE-6C83-0F42-8D0F-05D828E29B50}" type="slidenum">
              <a:rPr lang="en-US"/>
              <a:pPr/>
              <a:t>15</a:t>
            </a:fld>
            <a:endParaRPr lang="en-US"/>
          </a:p>
        </p:txBody>
      </p:sp>
      <p:sp>
        <p:nvSpPr>
          <p:cNvPr id="227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D5308-6870-F349-A984-6D5F5127A006}" type="slidenum">
              <a:rPr lang="en-US"/>
              <a:pPr/>
              <a:t>16</a:t>
            </a:fld>
            <a:endParaRPr lang="en-US"/>
          </a:p>
        </p:txBody>
      </p:sp>
      <p:sp>
        <p:nvSpPr>
          <p:cNvPr id="236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B4D728-FD88-2B4A-834A-72F539E0E0C1}" type="slidenum">
              <a:rPr lang="en-US"/>
              <a:pPr/>
              <a:t>17</a:t>
            </a:fld>
            <a:endParaRPr lang="en-US"/>
          </a:p>
        </p:txBody>
      </p:sp>
      <p:sp>
        <p:nvSpPr>
          <p:cNvPr id="247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F7BCBB-CDB7-2740-A374-3225721D7965}" type="slidenum">
              <a:rPr lang="en-US"/>
              <a:pPr/>
              <a:t>18</a:t>
            </a:fld>
            <a:endParaRPr lang="en-US"/>
          </a:p>
        </p:txBody>
      </p:sp>
      <p:sp>
        <p:nvSpPr>
          <p:cNvPr id="248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649AD-84DF-0B47-A28E-AF302B8A49A9}" type="slidenum">
              <a:rPr lang="en-US"/>
              <a:pPr/>
              <a:t>19</a:t>
            </a:fld>
            <a:endParaRPr lang="en-US"/>
          </a:p>
        </p:txBody>
      </p:sp>
      <p:sp>
        <p:nvSpPr>
          <p:cNvPr id="249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A993A-508F-6A41-8EFE-E622F080EB8A}" type="slidenum">
              <a:rPr lang="en-US"/>
              <a:pPr/>
              <a:t>2</a:t>
            </a:fld>
            <a:endParaRPr lang="en-US"/>
          </a:p>
        </p:txBody>
      </p:sp>
      <p:sp>
        <p:nvSpPr>
          <p:cNvPr id="174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0A491D-B68F-1C4E-8EEC-73CF2FD4E05D}" type="slidenum">
              <a:rPr lang="en-US"/>
              <a:pPr/>
              <a:t>20</a:t>
            </a:fld>
            <a:endParaRPr lang="en-US"/>
          </a:p>
        </p:txBody>
      </p:sp>
      <p:sp>
        <p:nvSpPr>
          <p:cNvPr id="250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333256-0C4E-4C46-B5B0-22CAE43228B5}" type="slidenum">
              <a:rPr lang="en-US"/>
              <a:pPr/>
              <a:t>21</a:t>
            </a:fld>
            <a:endParaRPr lang="en-US"/>
          </a:p>
        </p:txBody>
      </p:sp>
      <p:sp>
        <p:nvSpPr>
          <p:cNvPr id="251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784ABB-A518-DF44-B8EC-00605F1EB27B}" type="slidenum">
              <a:rPr lang="en-US"/>
              <a:pPr/>
              <a:t>22</a:t>
            </a:fld>
            <a:endParaRPr lang="en-US"/>
          </a:p>
        </p:txBody>
      </p:sp>
      <p:sp>
        <p:nvSpPr>
          <p:cNvPr id="252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1B27F-8858-0145-95F2-A067CAC3BA49}" type="slidenum">
              <a:rPr lang="en-US"/>
              <a:pPr/>
              <a:t>23</a:t>
            </a:fld>
            <a:endParaRPr lang="en-US"/>
          </a:p>
        </p:txBody>
      </p:sp>
      <p:sp>
        <p:nvSpPr>
          <p:cNvPr id="253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68BEC-DF30-D846-951B-0036D65A19C5}" type="slidenum">
              <a:rPr lang="en-US"/>
              <a:pPr/>
              <a:t>24</a:t>
            </a:fld>
            <a:endParaRPr lang="en-US"/>
          </a:p>
        </p:txBody>
      </p:sp>
      <p:sp>
        <p:nvSpPr>
          <p:cNvPr id="254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72927-3FEA-AE46-A778-95A61C389FB3}" type="slidenum">
              <a:rPr lang="en-US"/>
              <a:pPr/>
              <a:t>25</a:t>
            </a:fld>
            <a:endParaRPr lang="en-US"/>
          </a:p>
        </p:txBody>
      </p:sp>
      <p:sp>
        <p:nvSpPr>
          <p:cNvPr id="256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072D5B-00FC-1348-BE83-73C03B1368FF}" type="slidenum">
              <a:rPr lang="en-US"/>
              <a:pPr/>
              <a:t>3</a:t>
            </a:fld>
            <a:endParaRPr lang="en-US"/>
          </a:p>
        </p:txBody>
      </p:sp>
      <p:sp>
        <p:nvSpPr>
          <p:cNvPr id="210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D549A4-CA80-9A4B-80B4-EE09419A35B5}" type="slidenum">
              <a:rPr lang="en-US"/>
              <a:pPr/>
              <a:t>4</a:t>
            </a:fld>
            <a:endParaRPr lang="en-US"/>
          </a:p>
        </p:txBody>
      </p:sp>
      <p:sp>
        <p:nvSpPr>
          <p:cNvPr id="182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2C9A55-58C2-0C43-9DF1-B63734613651}" type="slidenum">
              <a:rPr lang="en-US"/>
              <a:pPr/>
              <a:t>5</a:t>
            </a:fld>
            <a:endParaRPr lang="en-US"/>
          </a:p>
        </p:txBody>
      </p:sp>
      <p:sp>
        <p:nvSpPr>
          <p:cNvPr id="183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778AA-FB7B-CE44-9CBC-FE56937DBEAE}" type="slidenum">
              <a:rPr lang="en-US"/>
              <a:pPr/>
              <a:t>6</a:t>
            </a:fld>
            <a:endParaRPr lang="en-US"/>
          </a:p>
        </p:txBody>
      </p:sp>
      <p:sp>
        <p:nvSpPr>
          <p:cNvPr id="194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440BE-85F0-F04B-8446-72896B88C3CE}" type="slidenum">
              <a:rPr lang="en-US"/>
              <a:pPr/>
              <a:t>7</a:t>
            </a:fld>
            <a:endParaRPr lang="en-US"/>
          </a:p>
        </p:txBody>
      </p:sp>
      <p:sp>
        <p:nvSpPr>
          <p:cNvPr id="228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83F97A-A7E8-9340-9D75-52CB4B91CB13}" type="slidenum">
              <a:rPr lang="en-US"/>
              <a:pPr/>
              <a:t>8</a:t>
            </a:fld>
            <a:endParaRPr lang="en-US"/>
          </a:p>
        </p:txBody>
      </p:sp>
      <p:sp>
        <p:nvSpPr>
          <p:cNvPr id="2181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80CCB7-532B-C646-A868-7BD6A040B781}" type="slidenum">
              <a:rPr lang="en-US"/>
              <a:pPr/>
              <a:t>9</a:t>
            </a:fld>
            <a:endParaRPr lang="en-US"/>
          </a:p>
        </p:txBody>
      </p:sp>
      <p:sp>
        <p:nvSpPr>
          <p:cNvPr id="229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-107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95430D8-1215-DB47-90D5-C0659E21AB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090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sz="2400">
              <a:latin typeface="Times New Roman" pitchFamily="-107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36CB1C-ACCE-1443-803E-8A35421DC4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21DA48-0684-7C41-8ADC-DE7A1EBD57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810000" y="6245225"/>
            <a:ext cx="2209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D0410CDA-62EF-4C44-963E-9C29265C7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D4AC78-A5E1-804B-A27F-EEEF3B4C1B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B30846-B5EE-5248-82C5-CF59C137C2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148225-30FF-F04A-8ACF-27783BAE12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79B825-5683-124F-A110-DD09AFD638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B6A64F-DBA5-704B-8B89-07D862CC9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C07F00-D7DA-A547-8F37-75D7221D1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015DAA-00A4-8645-93EB-1C6E248547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5F24FA-D17B-1E4B-916D-387ADDD60A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sz="2400">
              <a:latin typeface="Times New Roman" pitchFamily="-107" charset="0"/>
            </a:endParaRPr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0" y="6245225"/>
            <a:ext cx="2209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1635AF4-3A8B-704F-8660-79FEB62A8D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9881" name="Text Box 9"/>
          <p:cNvSpPr txBox="1">
            <a:spLocks noChangeArrowheads="1"/>
          </p:cNvSpPr>
          <p:nvPr userDrawn="1"/>
        </p:nvSpPr>
        <p:spPr bwMode="auto">
          <a:xfrm>
            <a:off x="6553200" y="6550025"/>
            <a:ext cx="18827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/>
              <a:t>S. Salzberg CMSC 828N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107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107" charset="2"/>
        <a:buChar char="n"/>
        <a:defRPr sz="2600">
          <a:solidFill>
            <a:schemeClr val="tx1"/>
          </a:solidFill>
          <a:latin typeface="+mn-lt"/>
          <a:ea typeface="ＭＳ Ｐゴシック" pitchFamily="-107" charset="-128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107" charset="2"/>
        <a:buChar char="o"/>
        <a:defRPr sz="23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107" charset="2"/>
        <a:buChar char="n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7" charset="2"/>
        <a:buChar char="§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7" charset="2"/>
        <a:buChar char="§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7" charset="2"/>
        <a:buChar char="§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7" charset="2"/>
        <a:buChar char="§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7" charset="2"/>
        <a:buChar char="§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.bin"/><Relationship Id="rId5" Type="http://schemas.openxmlformats.org/officeDocument/2006/relationships/oleObject" Target="../embeddings/Microsoft_Equation3.bin"/><Relationship Id="rId7" Type="http://schemas.openxmlformats.org/officeDocument/2006/relationships/oleObject" Target="../embeddings/Microsoft_Equation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Relationship Id="rId6" Type="http://schemas.openxmlformats.org/officeDocument/2006/relationships/oleObject" Target="../embeddings/Microsoft_Equation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Relationship Id="rId5" Type="http://schemas.openxmlformats.org/officeDocument/2006/relationships/oleObject" Target="../embeddings/Microsoft_Equation7.bin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9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0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1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EB61A1-3297-0E4A-BEAC-A6F226F6E01C}" type="slidenum">
              <a:rPr lang="en-US"/>
              <a:pPr/>
              <a:t>1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classic HMM problems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AutoNum type="arabicPeriod" startAt="2"/>
            </a:pPr>
            <a:r>
              <a:rPr lang="en-US" sz="2600" b="1"/>
              <a:t>Decoding</a:t>
            </a:r>
            <a:r>
              <a:rPr lang="en-US" sz="2600"/>
              <a:t>: given a model and an output sequence, what is the most likely state sequence through the model that generated the output?</a:t>
            </a:r>
          </a:p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None/>
            </a:pPr>
            <a:r>
              <a:rPr lang="en-US" sz="2600"/>
              <a:t>A solution to this problem gives us a way to match up an observed sequence and the states in the model.</a:t>
            </a:r>
          </a:p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None/>
            </a:pPr>
            <a:r>
              <a:rPr lang="en-US" sz="2600"/>
              <a:t>In gene finding, the states correspond to sequence features such as start codons, stop codons, and splice sites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B7A171-342D-924D-953E-D319E3A12D2B}" type="slidenum">
              <a:rPr lang="en-US"/>
              <a:pPr/>
              <a:t>10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Step 1: Guess all the probabilities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can start with random probabilities, the learning algorithm will adjust them</a:t>
            </a:r>
          </a:p>
          <a:p>
            <a:r>
              <a:rPr lang="en-US"/>
              <a:t>If we can make good guesses, the results will generally be better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899403-3250-414B-AB1E-43C9CFDF4255}" type="slidenum">
              <a:rPr lang="en-US"/>
              <a:pPr/>
              <a:t>11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2: the Forward algorithm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001000" cy="4267200"/>
          </a:xfrm>
        </p:spPr>
        <p:txBody>
          <a:bodyPr/>
          <a:lstStyle/>
          <a:p>
            <a:r>
              <a:rPr lang="en-US">
                <a:latin typeface="Times New Roman" pitchFamily="-107" charset="0"/>
              </a:rPr>
              <a:t>Reminder: each box in the trellis contains a value </a:t>
            </a:r>
            <a:r>
              <a:rPr lang="en-US" i="1">
                <a:latin typeface="Times New Roman" pitchFamily="-107" charset="0"/>
                <a:sym typeface="Symbol" pitchFamily="-107" charset="2"/>
              </a:rPr>
              <a:t></a:t>
            </a:r>
            <a:r>
              <a:rPr lang="en-US" i="1" baseline="-25000">
                <a:latin typeface="Times New Roman" pitchFamily="-107" charset="0"/>
              </a:rPr>
              <a:t>i</a:t>
            </a:r>
            <a:r>
              <a:rPr lang="en-US" i="1">
                <a:latin typeface="Times New Roman" pitchFamily="-107" charset="0"/>
              </a:rPr>
              <a:t>(t)</a:t>
            </a:r>
          </a:p>
          <a:p>
            <a:endParaRPr lang="en-US">
              <a:latin typeface="Times New Roman" pitchFamily="-107" charset="0"/>
            </a:endParaRPr>
          </a:p>
          <a:p>
            <a:pPr>
              <a:buFont typeface="Wingdings" pitchFamily="-107" charset="2"/>
              <a:buNone/>
            </a:pPr>
            <a:r>
              <a:rPr lang="en-US" i="1">
                <a:latin typeface="Times New Roman" pitchFamily="-107" charset="0"/>
                <a:sym typeface="Symbol" pitchFamily="-107" charset="2"/>
              </a:rPr>
              <a:t></a:t>
            </a:r>
            <a:r>
              <a:rPr lang="en-US" i="1" baseline="-25000">
                <a:latin typeface="Times New Roman" pitchFamily="-107" charset="0"/>
              </a:rPr>
              <a:t>i</a:t>
            </a:r>
            <a:r>
              <a:rPr lang="en-US" i="1">
                <a:latin typeface="Times New Roman" pitchFamily="-107" charset="0"/>
              </a:rPr>
              <a:t>(t) is the probability that our HMM has generated the sequence y</a:t>
            </a:r>
            <a:r>
              <a:rPr lang="en-US" i="1" baseline="-25000">
                <a:latin typeface="Times New Roman" pitchFamily="-107" charset="0"/>
              </a:rPr>
              <a:t>1</a:t>
            </a:r>
            <a:r>
              <a:rPr lang="en-US" i="1">
                <a:latin typeface="Times New Roman" pitchFamily="-107" charset="0"/>
              </a:rPr>
              <a:t>, y</a:t>
            </a:r>
            <a:r>
              <a:rPr lang="en-US" i="1" baseline="-25000">
                <a:latin typeface="Times New Roman" pitchFamily="-107" charset="0"/>
              </a:rPr>
              <a:t>2</a:t>
            </a:r>
            <a:r>
              <a:rPr lang="en-US" i="1">
                <a:latin typeface="Times New Roman" pitchFamily="-107" charset="0"/>
              </a:rPr>
              <a:t>, …, y</a:t>
            </a:r>
            <a:r>
              <a:rPr lang="en-US" i="1" baseline="-25000">
                <a:latin typeface="Times New Roman" pitchFamily="-107" charset="0"/>
              </a:rPr>
              <a:t>t</a:t>
            </a:r>
            <a:r>
              <a:rPr lang="en-US" i="1">
                <a:latin typeface="Times New Roman" pitchFamily="-107" charset="0"/>
              </a:rPr>
              <a:t> and has ended up in state 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BB5AF1-EE97-C649-B10B-1A5DE9788F08}" type="slidenum">
              <a:rPr lang="en-US"/>
              <a:pPr/>
              <a:t>12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Reminder: notations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sequence of length T:</a:t>
            </a:r>
          </a:p>
          <a:p>
            <a:endParaRPr lang="en-US"/>
          </a:p>
          <a:p>
            <a:r>
              <a:rPr lang="en-US"/>
              <a:t>all sequences of length T:</a:t>
            </a:r>
          </a:p>
          <a:p>
            <a:endParaRPr lang="en-US"/>
          </a:p>
          <a:p>
            <a:r>
              <a:rPr lang="en-US"/>
              <a:t>Path of length T+1 generates Y:</a:t>
            </a:r>
          </a:p>
          <a:p>
            <a:endParaRPr lang="en-US"/>
          </a:p>
          <a:p>
            <a:r>
              <a:rPr lang="en-US"/>
              <a:t>All paths: </a:t>
            </a:r>
          </a:p>
        </p:txBody>
      </p:sp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5486400" y="1676400"/>
          <a:ext cx="666750" cy="762000"/>
        </p:xfrm>
        <a:graphic>
          <a:graphicData uri="http://schemas.openxmlformats.org/presentationml/2006/ole">
            <p:oleObj spid="_x0000_s197636" name="Equation" r:id="rId4" imgW="177800" imgH="203200" progId="Equation.3">
              <p:embed/>
            </p:oleObj>
          </a:graphicData>
        </a:graphic>
      </p:graphicFrame>
      <p:graphicFrame>
        <p:nvGraphicFramePr>
          <p:cNvPr id="197637" name="Object 5"/>
          <p:cNvGraphicFramePr>
            <a:graphicFrameLocks noChangeAspect="1"/>
          </p:cNvGraphicFramePr>
          <p:nvPr/>
        </p:nvGraphicFramePr>
        <p:xfrm>
          <a:off x="6324600" y="2743200"/>
          <a:ext cx="666750" cy="711200"/>
        </p:xfrm>
        <a:graphic>
          <a:graphicData uri="http://schemas.openxmlformats.org/presentationml/2006/ole">
            <p:oleObj spid="_x0000_s197637" name="Equation" r:id="rId5" imgW="190500" imgH="203200" progId="Equation.3">
              <p:embed/>
            </p:oleObj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7467600" y="3810000"/>
          <a:ext cx="990600" cy="754063"/>
        </p:xfrm>
        <a:graphic>
          <a:graphicData uri="http://schemas.openxmlformats.org/presentationml/2006/ole">
            <p:oleObj spid="_x0000_s197638" name="Equation" r:id="rId6" imgW="266700" imgH="203200" progId="Equation.3">
              <p:embed/>
            </p:oleObj>
          </a:graphicData>
        </a:graphic>
      </p:graphicFrame>
      <p:graphicFrame>
        <p:nvGraphicFramePr>
          <p:cNvPr id="197639" name="Object 7"/>
          <p:cNvGraphicFramePr>
            <a:graphicFrameLocks noChangeAspect="1"/>
          </p:cNvGraphicFramePr>
          <p:nvPr/>
        </p:nvGraphicFramePr>
        <p:xfrm>
          <a:off x="3276600" y="4953000"/>
          <a:ext cx="990600" cy="660400"/>
        </p:xfrm>
        <a:graphic>
          <a:graphicData uri="http://schemas.openxmlformats.org/presentationml/2006/ole">
            <p:oleObj spid="_x0000_s197639" name="Equation" r:id="rId7" imgW="3048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DB23BF-DB98-3A40-A65A-77B0466F9346}" type="slidenum">
              <a:rPr lang="en-US"/>
              <a:pPr/>
              <a:t>13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3: the Backward algorithm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pitchFamily="-107" charset="0"/>
              </a:rPr>
              <a:t>Next we need to compute </a:t>
            </a:r>
            <a:r>
              <a:rPr lang="en-US">
                <a:latin typeface="Times New Roman" pitchFamily="-107" charset="0"/>
                <a:sym typeface="Symbol" pitchFamily="-107" charset="2"/>
              </a:rPr>
              <a:t></a:t>
            </a:r>
            <a:r>
              <a:rPr lang="en-US" baseline="-25000">
                <a:latin typeface="Times New Roman" pitchFamily="-107" charset="0"/>
              </a:rPr>
              <a:t>i</a:t>
            </a:r>
            <a:r>
              <a:rPr lang="en-US">
                <a:latin typeface="Times New Roman" pitchFamily="-107" charset="0"/>
              </a:rPr>
              <a:t>(t) using a Backward computation</a:t>
            </a:r>
          </a:p>
          <a:p>
            <a:endParaRPr lang="en-US">
              <a:latin typeface="Times New Roman" pitchFamily="-107" charset="0"/>
            </a:endParaRPr>
          </a:p>
          <a:p>
            <a:pPr>
              <a:buFont typeface="Wingdings" pitchFamily="-107" charset="2"/>
              <a:buNone/>
            </a:pPr>
            <a:r>
              <a:rPr lang="en-US">
                <a:latin typeface="Times New Roman" pitchFamily="-107" charset="0"/>
                <a:sym typeface="Symbol" pitchFamily="-107" charset="2"/>
              </a:rPr>
              <a:t></a:t>
            </a:r>
            <a:r>
              <a:rPr lang="en-US" i="1" baseline="-25000">
                <a:latin typeface="Times New Roman" pitchFamily="-107" charset="0"/>
              </a:rPr>
              <a:t>i</a:t>
            </a:r>
            <a:r>
              <a:rPr lang="en-US" i="1">
                <a:latin typeface="Times New Roman" pitchFamily="-107" charset="0"/>
              </a:rPr>
              <a:t>(t) is the probability that our HMM will generate the rest of the sequence y</a:t>
            </a:r>
            <a:r>
              <a:rPr lang="en-US" i="1" baseline="-25000">
                <a:latin typeface="Times New Roman" pitchFamily="-107" charset="0"/>
              </a:rPr>
              <a:t>t+1</a:t>
            </a:r>
            <a:r>
              <a:rPr lang="en-US" i="1">
                <a:latin typeface="Times New Roman" pitchFamily="-107" charset="0"/>
              </a:rPr>
              <a:t>,y</a:t>
            </a:r>
            <a:r>
              <a:rPr lang="en-US" i="1" baseline="-25000">
                <a:latin typeface="Times New Roman" pitchFamily="-107" charset="0"/>
              </a:rPr>
              <a:t>t+2</a:t>
            </a:r>
            <a:r>
              <a:rPr lang="en-US" i="1">
                <a:latin typeface="Times New Roman" pitchFamily="-107" charset="0"/>
              </a:rPr>
              <a:t>, …, y</a:t>
            </a:r>
            <a:r>
              <a:rPr lang="en-US" i="1" baseline="-25000">
                <a:latin typeface="Times New Roman" pitchFamily="-107" charset="0"/>
              </a:rPr>
              <a:t>T</a:t>
            </a:r>
            <a:r>
              <a:rPr lang="en-US" i="1">
                <a:latin typeface="Times New Roman" pitchFamily="-107" charset="0"/>
              </a:rPr>
              <a:t> beginning in state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8F3389-D6E4-C547-B75A-CBE5E375D5CF}" type="slidenum">
              <a:rPr lang="en-US"/>
              <a:pPr/>
              <a:t>14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A trellis for the Backward Algorithm</a:t>
            </a:r>
          </a:p>
        </p:txBody>
      </p:sp>
      <p:sp>
        <p:nvSpPr>
          <p:cNvPr id="224259" name="Text Box 3"/>
          <p:cNvSpPr txBox="1">
            <a:spLocks noChangeArrowheads="1"/>
          </p:cNvSpPr>
          <p:nvPr/>
        </p:nvSpPr>
        <p:spPr bwMode="auto">
          <a:xfrm>
            <a:off x="304800" y="33528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State</a:t>
            </a:r>
          </a:p>
        </p:txBody>
      </p:sp>
      <p:sp>
        <p:nvSpPr>
          <p:cNvPr id="224261" name="Rectangle 5"/>
          <p:cNvSpPr>
            <a:spLocks noChangeArrowheads="1"/>
          </p:cNvSpPr>
          <p:nvPr/>
        </p:nvSpPr>
        <p:spPr bwMode="auto">
          <a:xfrm>
            <a:off x="15240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55626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24263" name="Rectangle 7"/>
          <p:cNvSpPr>
            <a:spLocks noChangeArrowheads="1"/>
          </p:cNvSpPr>
          <p:nvPr/>
        </p:nvSpPr>
        <p:spPr bwMode="auto">
          <a:xfrm>
            <a:off x="35052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24264" name="Rectangle 8"/>
          <p:cNvSpPr>
            <a:spLocks noChangeArrowheads="1"/>
          </p:cNvSpPr>
          <p:nvPr/>
        </p:nvSpPr>
        <p:spPr bwMode="auto">
          <a:xfrm>
            <a:off x="77724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0.0</a:t>
            </a:r>
          </a:p>
        </p:txBody>
      </p:sp>
      <p:cxnSp>
        <p:nvCxnSpPr>
          <p:cNvPr id="224265" name="AutoShape 9"/>
          <p:cNvCxnSpPr>
            <a:cxnSpLocks noChangeShapeType="1"/>
            <a:stCxn id="224261" idx="3"/>
            <a:endCxn id="224263" idx="1"/>
          </p:cNvCxnSpPr>
          <p:nvPr/>
        </p:nvCxnSpPr>
        <p:spPr bwMode="auto">
          <a:xfrm>
            <a:off x="2300288" y="2667000"/>
            <a:ext cx="1190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66" name="AutoShape 10"/>
          <p:cNvCxnSpPr>
            <a:cxnSpLocks noChangeShapeType="1"/>
            <a:stCxn id="224263" idx="3"/>
            <a:endCxn id="224262" idx="1"/>
          </p:cNvCxnSpPr>
          <p:nvPr/>
        </p:nvCxnSpPr>
        <p:spPr bwMode="auto">
          <a:xfrm>
            <a:off x="4281488" y="26670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67" name="AutoShape 11"/>
          <p:cNvCxnSpPr>
            <a:cxnSpLocks noChangeShapeType="1"/>
            <a:stCxn id="224262" idx="3"/>
            <a:endCxn id="224264" idx="1"/>
          </p:cNvCxnSpPr>
          <p:nvPr/>
        </p:nvCxnSpPr>
        <p:spPr bwMode="auto">
          <a:xfrm>
            <a:off x="6338888" y="2667000"/>
            <a:ext cx="14192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24268" name="Rectangle 12"/>
          <p:cNvSpPr>
            <a:spLocks noChangeArrowheads="1"/>
          </p:cNvSpPr>
          <p:nvPr/>
        </p:nvSpPr>
        <p:spPr bwMode="auto">
          <a:xfrm>
            <a:off x="15240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24269" name="Rectangle 13"/>
          <p:cNvSpPr>
            <a:spLocks noChangeArrowheads="1"/>
          </p:cNvSpPr>
          <p:nvPr/>
        </p:nvSpPr>
        <p:spPr bwMode="auto">
          <a:xfrm>
            <a:off x="55626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24270" name="Rectangle 14"/>
          <p:cNvSpPr>
            <a:spLocks noChangeArrowheads="1"/>
          </p:cNvSpPr>
          <p:nvPr/>
        </p:nvSpPr>
        <p:spPr bwMode="auto">
          <a:xfrm>
            <a:off x="35052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24271" name="Rectangle 15"/>
          <p:cNvSpPr>
            <a:spLocks noChangeArrowheads="1"/>
          </p:cNvSpPr>
          <p:nvPr/>
        </p:nvSpPr>
        <p:spPr bwMode="auto">
          <a:xfrm>
            <a:off x="77724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1.0</a:t>
            </a:r>
          </a:p>
        </p:txBody>
      </p:sp>
      <p:cxnSp>
        <p:nvCxnSpPr>
          <p:cNvPr id="224272" name="AutoShape 16"/>
          <p:cNvCxnSpPr>
            <a:cxnSpLocks noChangeShapeType="1"/>
            <a:stCxn id="224268" idx="3"/>
            <a:endCxn id="224270" idx="1"/>
          </p:cNvCxnSpPr>
          <p:nvPr/>
        </p:nvCxnSpPr>
        <p:spPr bwMode="auto">
          <a:xfrm>
            <a:off x="2300288" y="4800600"/>
            <a:ext cx="1190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73" name="AutoShape 17"/>
          <p:cNvCxnSpPr>
            <a:cxnSpLocks noChangeShapeType="1"/>
            <a:stCxn id="224270" idx="3"/>
            <a:endCxn id="224269" idx="1"/>
          </p:cNvCxnSpPr>
          <p:nvPr/>
        </p:nvCxnSpPr>
        <p:spPr bwMode="auto">
          <a:xfrm>
            <a:off x="4281488" y="4800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74" name="AutoShape 18"/>
          <p:cNvCxnSpPr>
            <a:cxnSpLocks noChangeShapeType="1"/>
            <a:stCxn id="224269" idx="3"/>
            <a:endCxn id="224271" idx="1"/>
          </p:cNvCxnSpPr>
          <p:nvPr/>
        </p:nvCxnSpPr>
        <p:spPr bwMode="auto">
          <a:xfrm>
            <a:off x="6338888" y="4800600"/>
            <a:ext cx="14192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24275" name="Text Box 19"/>
          <p:cNvSpPr txBox="1">
            <a:spLocks noChangeArrowheads="1"/>
          </p:cNvSpPr>
          <p:nvPr/>
        </p:nvSpPr>
        <p:spPr bwMode="auto">
          <a:xfrm>
            <a:off x="533400" y="243840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auto">
          <a:xfrm>
            <a:off x="533400" y="457200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24277" name="Text Box 21"/>
          <p:cNvSpPr txBox="1">
            <a:spLocks noChangeArrowheads="1"/>
          </p:cNvSpPr>
          <p:nvPr/>
        </p:nvSpPr>
        <p:spPr bwMode="auto">
          <a:xfrm>
            <a:off x="1295400" y="1752600"/>
            <a:ext cx="74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224278" name="Text Box 22"/>
          <p:cNvSpPr txBox="1">
            <a:spLocks noChangeArrowheads="1"/>
          </p:cNvSpPr>
          <p:nvPr/>
        </p:nvSpPr>
        <p:spPr bwMode="auto">
          <a:xfrm>
            <a:off x="1660525" y="2139950"/>
            <a:ext cx="51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t=0</a:t>
            </a:r>
          </a:p>
        </p:txBody>
      </p:sp>
      <p:sp>
        <p:nvSpPr>
          <p:cNvPr id="224279" name="Text Box 23"/>
          <p:cNvSpPr txBox="1">
            <a:spLocks noChangeArrowheads="1"/>
          </p:cNvSpPr>
          <p:nvPr/>
        </p:nvSpPr>
        <p:spPr bwMode="auto">
          <a:xfrm>
            <a:off x="5715000" y="2133600"/>
            <a:ext cx="51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t=2</a:t>
            </a:r>
          </a:p>
        </p:txBody>
      </p:sp>
      <p:sp>
        <p:nvSpPr>
          <p:cNvPr id="224280" name="Text Box 24"/>
          <p:cNvSpPr txBox="1">
            <a:spLocks noChangeArrowheads="1"/>
          </p:cNvSpPr>
          <p:nvPr/>
        </p:nvSpPr>
        <p:spPr bwMode="auto">
          <a:xfrm>
            <a:off x="7848600" y="2133600"/>
            <a:ext cx="51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t=3</a:t>
            </a:r>
          </a:p>
        </p:txBody>
      </p:sp>
      <p:sp>
        <p:nvSpPr>
          <p:cNvPr id="224281" name="Text Box 25"/>
          <p:cNvSpPr txBox="1">
            <a:spLocks noChangeArrowheads="1"/>
          </p:cNvSpPr>
          <p:nvPr/>
        </p:nvSpPr>
        <p:spPr bwMode="auto">
          <a:xfrm>
            <a:off x="3657600" y="2133600"/>
            <a:ext cx="51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t=1</a:t>
            </a:r>
          </a:p>
        </p:txBody>
      </p:sp>
      <p:sp>
        <p:nvSpPr>
          <p:cNvPr id="224282" name="Text Box 26"/>
          <p:cNvSpPr txBox="1">
            <a:spLocks noChangeArrowheads="1"/>
          </p:cNvSpPr>
          <p:nvPr/>
        </p:nvSpPr>
        <p:spPr bwMode="auto">
          <a:xfrm>
            <a:off x="914400" y="53340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Output:</a:t>
            </a: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2590800" y="5105400"/>
            <a:ext cx="577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/>
              <a:t>A</a:t>
            </a:r>
          </a:p>
        </p:txBody>
      </p:sp>
      <p:sp>
        <p:nvSpPr>
          <p:cNvPr id="224284" name="Text Box 28"/>
          <p:cNvSpPr txBox="1">
            <a:spLocks noChangeArrowheads="1"/>
          </p:cNvSpPr>
          <p:nvPr/>
        </p:nvSpPr>
        <p:spPr bwMode="auto">
          <a:xfrm>
            <a:off x="6705600" y="5105400"/>
            <a:ext cx="552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/>
              <a:t>C</a:t>
            </a:r>
          </a:p>
        </p:txBody>
      </p:sp>
      <p:sp>
        <p:nvSpPr>
          <p:cNvPr id="224285" name="Text Box 29"/>
          <p:cNvSpPr txBox="1">
            <a:spLocks noChangeArrowheads="1"/>
          </p:cNvSpPr>
          <p:nvPr/>
        </p:nvSpPr>
        <p:spPr bwMode="auto">
          <a:xfrm>
            <a:off x="4572000" y="5105400"/>
            <a:ext cx="552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/>
              <a:t>C</a:t>
            </a:r>
          </a:p>
        </p:txBody>
      </p:sp>
      <p:cxnSp>
        <p:nvCxnSpPr>
          <p:cNvPr id="224286" name="AutoShape 30"/>
          <p:cNvCxnSpPr>
            <a:cxnSpLocks noChangeShapeType="1"/>
            <a:stCxn id="224261" idx="3"/>
            <a:endCxn id="224270" idx="1"/>
          </p:cNvCxnSpPr>
          <p:nvPr/>
        </p:nvCxnSpPr>
        <p:spPr bwMode="auto">
          <a:xfrm>
            <a:off x="2300288" y="2667000"/>
            <a:ext cx="11906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87" name="AutoShape 31"/>
          <p:cNvCxnSpPr>
            <a:cxnSpLocks noChangeShapeType="1"/>
            <a:stCxn id="224268" idx="3"/>
            <a:endCxn id="224263" idx="1"/>
          </p:cNvCxnSpPr>
          <p:nvPr/>
        </p:nvCxnSpPr>
        <p:spPr bwMode="auto">
          <a:xfrm flipV="1">
            <a:off x="2300288" y="2667000"/>
            <a:ext cx="11906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88" name="AutoShape 32"/>
          <p:cNvCxnSpPr>
            <a:cxnSpLocks noChangeShapeType="1"/>
            <a:stCxn id="224263" idx="3"/>
            <a:endCxn id="224269" idx="1"/>
          </p:cNvCxnSpPr>
          <p:nvPr/>
        </p:nvCxnSpPr>
        <p:spPr bwMode="auto">
          <a:xfrm>
            <a:off x="4281488" y="2667000"/>
            <a:ext cx="12668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89" name="AutoShape 33"/>
          <p:cNvCxnSpPr>
            <a:cxnSpLocks noChangeShapeType="1"/>
            <a:stCxn id="224270" idx="3"/>
            <a:endCxn id="224262" idx="1"/>
          </p:cNvCxnSpPr>
          <p:nvPr/>
        </p:nvCxnSpPr>
        <p:spPr bwMode="auto">
          <a:xfrm flipV="1">
            <a:off x="4281488" y="2667000"/>
            <a:ext cx="12668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90" name="AutoShape 34"/>
          <p:cNvCxnSpPr>
            <a:cxnSpLocks noChangeShapeType="1"/>
            <a:stCxn id="224262" idx="3"/>
            <a:endCxn id="224271" idx="1"/>
          </p:cNvCxnSpPr>
          <p:nvPr/>
        </p:nvCxnSpPr>
        <p:spPr bwMode="auto">
          <a:xfrm>
            <a:off x="6338888" y="2667000"/>
            <a:ext cx="14192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4291" name="AutoShape 35"/>
          <p:cNvCxnSpPr>
            <a:cxnSpLocks noChangeShapeType="1"/>
            <a:stCxn id="224269" idx="3"/>
            <a:endCxn id="224264" idx="1"/>
          </p:cNvCxnSpPr>
          <p:nvPr/>
        </p:nvCxnSpPr>
        <p:spPr bwMode="auto">
          <a:xfrm flipV="1">
            <a:off x="6338888" y="2667000"/>
            <a:ext cx="14192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24294" name="Text Box 38"/>
          <p:cNvSpPr txBox="1">
            <a:spLocks noChangeArrowheads="1"/>
          </p:cNvSpPr>
          <p:nvPr/>
        </p:nvSpPr>
        <p:spPr bwMode="auto">
          <a:xfrm rot="-3679416">
            <a:off x="6141244" y="3917156"/>
            <a:ext cx="946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(0.1)(0.9)(0)</a:t>
            </a:r>
          </a:p>
        </p:txBody>
      </p:sp>
      <p:sp>
        <p:nvSpPr>
          <p:cNvPr id="22429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1060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(0.9)(0.7)(1.0)</a:t>
            </a:r>
          </a:p>
        </p:txBody>
      </p:sp>
      <p:sp>
        <p:nvSpPr>
          <p:cNvPr id="224296" name="Text Box 40"/>
          <p:cNvSpPr txBox="1">
            <a:spLocks noChangeArrowheads="1"/>
          </p:cNvSpPr>
          <p:nvPr/>
        </p:nvSpPr>
        <p:spPr bwMode="auto">
          <a:xfrm>
            <a:off x="6400800" y="2590800"/>
            <a:ext cx="37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224297" name="Text Box 41"/>
          <p:cNvSpPr txBox="1">
            <a:spLocks noChangeArrowheads="1"/>
          </p:cNvSpPr>
          <p:nvPr/>
        </p:nvSpPr>
        <p:spPr bwMode="auto">
          <a:xfrm>
            <a:off x="6400800" y="4495800"/>
            <a:ext cx="37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224300" name="Text Box 44"/>
          <p:cNvSpPr txBox="1">
            <a:spLocks noChangeArrowheads="1"/>
          </p:cNvSpPr>
          <p:nvPr/>
        </p:nvSpPr>
        <p:spPr bwMode="auto">
          <a:xfrm>
            <a:off x="6477000" y="2438400"/>
            <a:ext cx="1060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(0.6)(0.2)(0.0)</a:t>
            </a:r>
          </a:p>
        </p:txBody>
      </p:sp>
      <p:sp>
        <p:nvSpPr>
          <p:cNvPr id="224301" name="Text Box 45"/>
          <p:cNvSpPr txBox="1">
            <a:spLocks noChangeArrowheads="1"/>
          </p:cNvSpPr>
          <p:nvPr/>
        </p:nvSpPr>
        <p:spPr bwMode="auto">
          <a:xfrm rot="3688554">
            <a:off x="6998494" y="3898106"/>
            <a:ext cx="1060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(0.4)(0.5)(1.0)</a:t>
            </a:r>
          </a:p>
        </p:txBody>
      </p:sp>
      <p:sp>
        <p:nvSpPr>
          <p:cNvPr id="224302" name="Rectangle 46"/>
          <p:cNvSpPr>
            <a:spLocks noChangeArrowheads="1"/>
          </p:cNvSpPr>
          <p:nvPr/>
        </p:nvSpPr>
        <p:spPr bwMode="auto">
          <a:xfrm>
            <a:off x="55626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0.2</a:t>
            </a:r>
          </a:p>
        </p:txBody>
      </p:sp>
      <p:sp>
        <p:nvSpPr>
          <p:cNvPr id="224303" name="Rectangle 47"/>
          <p:cNvSpPr>
            <a:spLocks noChangeArrowheads="1"/>
          </p:cNvSpPr>
          <p:nvPr/>
        </p:nvSpPr>
        <p:spPr bwMode="auto">
          <a:xfrm>
            <a:off x="55626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0.63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4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4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4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4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94" grpId="0"/>
      <p:bldP spid="224295" grpId="0"/>
      <p:bldP spid="224300" grpId="0"/>
      <p:bldP spid="224301" grpId="0"/>
      <p:bldP spid="224302" grpId="0" animBg="1"/>
      <p:bldP spid="22430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4BF912-44AB-6E4A-8B74-33C1925B3905}" type="slidenum">
              <a:rPr lang="en-US"/>
              <a:pPr/>
              <a:t>15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264525" cy="1216025"/>
          </a:xfrm>
        </p:spPr>
        <p:txBody>
          <a:bodyPr/>
          <a:lstStyle/>
          <a:p>
            <a:r>
              <a:rPr lang="en-US" sz="3200"/>
              <a:t>A trellis for the Backward Algorithm (2)</a:t>
            </a:r>
          </a:p>
        </p:txBody>
      </p:sp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304800" y="33528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State</a:t>
            </a:r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15240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26309" name="Rectangle 5"/>
          <p:cNvSpPr>
            <a:spLocks noChangeArrowheads="1"/>
          </p:cNvSpPr>
          <p:nvPr/>
        </p:nvSpPr>
        <p:spPr bwMode="auto">
          <a:xfrm>
            <a:off x="55626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0.2</a:t>
            </a:r>
          </a:p>
        </p:txBody>
      </p:sp>
      <p:sp>
        <p:nvSpPr>
          <p:cNvPr id="226310" name="Rectangle 6"/>
          <p:cNvSpPr>
            <a:spLocks noChangeArrowheads="1"/>
          </p:cNvSpPr>
          <p:nvPr/>
        </p:nvSpPr>
        <p:spPr bwMode="auto">
          <a:xfrm>
            <a:off x="35052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.15</a:t>
            </a:r>
          </a:p>
        </p:txBody>
      </p:sp>
      <p:sp>
        <p:nvSpPr>
          <p:cNvPr id="226311" name="Rectangle 7"/>
          <p:cNvSpPr>
            <a:spLocks noChangeArrowheads="1"/>
          </p:cNvSpPr>
          <p:nvPr/>
        </p:nvSpPr>
        <p:spPr bwMode="auto">
          <a:xfrm>
            <a:off x="77724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0.0</a:t>
            </a:r>
          </a:p>
        </p:txBody>
      </p:sp>
      <p:cxnSp>
        <p:nvCxnSpPr>
          <p:cNvPr id="226312" name="AutoShape 8"/>
          <p:cNvCxnSpPr>
            <a:cxnSpLocks noChangeShapeType="1"/>
            <a:stCxn id="226308" idx="3"/>
            <a:endCxn id="226310" idx="1"/>
          </p:cNvCxnSpPr>
          <p:nvPr/>
        </p:nvCxnSpPr>
        <p:spPr bwMode="auto">
          <a:xfrm>
            <a:off x="2300288" y="2667000"/>
            <a:ext cx="1190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13" name="AutoShape 9"/>
          <p:cNvCxnSpPr>
            <a:cxnSpLocks noChangeShapeType="1"/>
            <a:stCxn id="226310" idx="3"/>
            <a:endCxn id="226309" idx="1"/>
          </p:cNvCxnSpPr>
          <p:nvPr/>
        </p:nvCxnSpPr>
        <p:spPr bwMode="auto">
          <a:xfrm>
            <a:off x="4281488" y="26670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14" name="AutoShape 10"/>
          <p:cNvCxnSpPr>
            <a:cxnSpLocks noChangeShapeType="1"/>
            <a:stCxn id="226309" idx="3"/>
            <a:endCxn id="226311" idx="1"/>
          </p:cNvCxnSpPr>
          <p:nvPr/>
        </p:nvCxnSpPr>
        <p:spPr bwMode="auto">
          <a:xfrm>
            <a:off x="6338888" y="2667000"/>
            <a:ext cx="14192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26315" name="Rectangle 11"/>
          <p:cNvSpPr>
            <a:spLocks noChangeArrowheads="1"/>
          </p:cNvSpPr>
          <p:nvPr/>
        </p:nvSpPr>
        <p:spPr bwMode="auto">
          <a:xfrm>
            <a:off x="15240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55626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0.63</a:t>
            </a:r>
          </a:p>
        </p:txBody>
      </p:sp>
      <p:sp>
        <p:nvSpPr>
          <p:cNvPr id="226317" name="Rectangle 13"/>
          <p:cNvSpPr>
            <a:spLocks noChangeArrowheads="1"/>
          </p:cNvSpPr>
          <p:nvPr/>
        </p:nvSpPr>
        <p:spPr bwMode="auto">
          <a:xfrm>
            <a:off x="35052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.415</a:t>
            </a:r>
          </a:p>
        </p:txBody>
      </p:sp>
      <p:sp>
        <p:nvSpPr>
          <p:cNvPr id="226318" name="Rectangle 14"/>
          <p:cNvSpPr>
            <a:spLocks noChangeArrowheads="1"/>
          </p:cNvSpPr>
          <p:nvPr/>
        </p:nvSpPr>
        <p:spPr bwMode="auto">
          <a:xfrm>
            <a:off x="77724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1.0</a:t>
            </a:r>
          </a:p>
        </p:txBody>
      </p:sp>
      <p:cxnSp>
        <p:nvCxnSpPr>
          <p:cNvPr id="226319" name="AutoShape 15"/>
          <p:cNvCxnSpPr>
            <a:cxnSpLocks noChangeShapeType="1"/>
            <a:stCxn id="226315" idx="3"/>
            <a:endCxn id="226317" idx="1"/>
          </p:cNvCxnSpPr>
          <p:nvPr/>
        </p:nvCxnSpPr>
        <p:spPr bwMode="auto">
          <a:xfrm>
            <a:off x="2300288" y="4800600"/>
            <a:ext cx="1190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20" name="AutoShape 16"/>
          <p:cNvCxnSpPr>
            <a:cxnSpLocks noChangeShapeType="1"/>
            <a:stCxn id="226317" idx="3"/>
            <a:endCxn id="226316" idx="1"/>
          </p:cNvCxnSpPr>
          <p:nvPr/>
        </p:nvCxnSpPr>
        <p:spPr bwMode="auto">
          <a:xfrm>
            <a:off x="4281488" y="4800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21" name="AutoShape 17"/>
          <p:cNvCxnSpPr>
            <a:cxnSpLocks noChangeShapeType="1"/>
            <a:stCxn id="226316" idx="3"/>
            <a:endCxn id="226318" idx="1"/>
          </p:cNvCxnSpPr>
          <p:nvPr/>
        </p:nvCxnSpPr>
        <p:spPr bwMode="auto">
          <a:xfrm>
            <a:off x="6338888" y="4800600"/>
            <a:ext cx="14192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26322" name="Text Box 18"/>
          <p:cNvSpPr txBox="1">
            <a:spLocks noChangeArrowheads="1"/>
          </p:cNvSpPr>
          <p:nvPr/>
        </p:nvSpPr>
        <p:spPr bwMode="auto">
          <a:xfrm>
            <a:off x="533400" y="243840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26323" name="Text Box 19"/>
          <p:cNvSpPr txBox="1">
            <a:spLocks noChangeArrowheads="1"/>
          </p:cNvSpPr>
          <p:nvPr/>
        </p:nvSpPr>
        <p:spPr bwMode="auto">
          <a:xfrm>
            <a:off x="533400" y="457200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26324" name="Text Box 20"/>
          <p:cNvSpPr txBox="1">
            <a:spLocks noChangeArrowheads="1"/>
          </p:cNvSpPr>
          <p:nvPr/>
        </p:nvSpPr>
        <p:spPr bwMode="auto">
          <a:xfrm>
            <a:off x="1295400" y="1752600"/>
            <a:ext cx="74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226325" name="Text Box 21"/>
          <p:cNvSpPr txBox="1">
            <a:spLocks noChangeArrowheads="1"/>
          </p:cNvSpPr>
          <p:nvPr/>
        </p:nvSpPr>
        <p:spPr bwMode="auto">
          <a:xfrm>
            <a:off x="1660525" y="2139950"/>
            <a:ext cx="51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t=0</a:t>
            </a:r>
          </a:p>
        </p:txBody>
      </p:sp>
      <p:sp>
        <p:nvSpPr>
          <p:cNvPr id="226326" name="Text Box 22"/>
          <p:cNvSpPr txBox="1">
            <a:spLocks noChangeArrowheads="1"/>
          </p:cNvSpPr>
          <p:nvPr/>
        </p:nvSpPr>
        <p:spPr bwMode="auto">
          <a:xfrm>
            <a:off x="5715000" y="2133600"/>
            <a:ext cx="51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t=2</a:t>
            </a:r>
          </a:p>
        </p:txBody>
      </p:sp>
      <p:sp>
        <p:nvSpPr>
          <p:cNvPr id="226327" name="Text Box 23"/>
          <p:cNvSpPr txBox="1">
            <a:spLocks noChangeArrowheads="1"/>
          </p:cNvSpPr>
          <p:nvPr/>
        </p:nvSpPr>
        <p:spPr bwMode="auto">
          <a:xfrm>
            <a:off x="7848600" y="2133600"/>
            <a:ext cx="51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t=3</a:t>
            </a:r>
          </a:p>
        </p:txBody>
      </p:sp>
      <p:sp>
        <p:nvSpPr>
          <p:cNvPr id="226328" name="Text Box 24"/>
          <p:cNvSpPr txBox="1">
            <a:spLocks noChangeArrowheads="1"/>
          </p:cNvSpPr>
          <p:nvPr/>
        </p:nvSpPr>
        <p:spPr bwMode="auto">
          <a:xfrm>
            <a:off x="3657600" y="2133600"/>
            <a:ext cx="51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t=1</a:t>
            </a:r>
          </a:p>
        </p:txBody>
      </p:sp>
      <p:sp>
        <p:nvSpPr>
          <p:cNvPr id="226329" name="Text Box 25"/>
          <p:cNvSpPr txBox="1">
            <a:spLocks noChangeArrowheads="1"/>
          </p:cNvSpPr>
          <p:nvPr/>
        </p:nvSpPr>
        <p:spPr bwMode="auto">
          <a:xfrm>
            <a:off x="914400" y="53340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Output:</a:t>
            </a:r>
          </a:p>
        </p:txBody>
      </p:sp>
      <p:sp>
        <p:nvSpPr>
          <p:cNvPr id="226330" name="Text Box 26"/>
          <p:cNvSpPr txBox="1">
            <a:spLocks noChangeArrowheads="1"/>
          </p:cNvSpPr>
          <p:nvPr/>
        </p:nvSpPr>
        <p:spPr bwMode="auto">
          <a:xfrm>
            <a:off x="2590800" y="5105400"/>
            <a:ext cx="577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/>
              <a:t>A</a:t>
            </a:r>
          </a:p>
        </p:txBody>
      </p:sp>
      <p:sp>
        <p:nvSpPr>
          <p:cNvPr id="226331" name="Text Box 27"/>
          <p:cNvSpPr txBox="1">
            <a:spLocks noChangeArrowheads="1"/>
          </p:cNvSpPr>
          <p:nvPr/>
        </p:nvSpPr>
        <p:spPr bwMode="auto">
          <a:xfrm>
            <a:off x="6705600" y="5105400"/>
            <a:ext cx="552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/>
              <a:t>C</a:t>
            </a:r>
          </a:p>
        </p:txBody>
      </p:sp>
      <p:sp>
        <p:nvSpPr>
          <p:cNvPr id="226332" name="Text Box 28"/>
          <p:cNvSpPr txBox="1">
            <a:spLocks noChangeArrowheads="1"/>
          </p:cNvSpPr>
          <p:nvPr/>
        </p:nvSpPr>
        <p:spPr bwMode="auto">
          <a:xfrm>
            <a:off x="4572000" y="5105400"/>
            <a:ext cx="552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/>
              <a:t>C</a:t>
            </a:r>
          </a:p>
        </p:txBody>
      </p:sp>
      <p:cxnSp>
        <p:nvCxnSpPr>
          <p:cNvPr id="226333" name="AutoShape 29"/>
          <p:cNvCxnSpPr>
            <a:cxnSpLocks noChangeShapeType="1"/>
            <a:stCxn id="226308" idx="3"/>
            <a:endCxn id="226317" idx="1"/>
          </p:cNvCxnSpPr>
          <p:nvPr/>
        </p:nvCxnSpPr>
        <p:spPr bwMode="auto">
          <a:xfrm>
            <a:off x="2300288" y="2667000"/>
            <a:ext cx="11906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34" name="AutoShape 30"/>
          <p:cNvCxnSpPr>
            <a:cxnSpLocks noChangeShapeType="1"/>
            <a:stCxn id="226315" idx="3"/>
            <a:endCxn id="226310" idx="1"/>
          </p:cNvCxnSpPr>
          <p:nvPr/>
        </p:nvCxnSpPr>
        <p:spPr bwMode="auto">
          <a:xfrm flipV="1">
            <a:off x="2300288" y="2667000"/>
            <a:ext cx="11906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35" name="AutoShape 31"/>
          <p:cNvCxnSpPr>
            <a:cxnSpLocks noChangeShapeType="1"/>
            <a:stCxn id="226310" idx="3"/>
            <a:endCxn id="226316" idx="1"/>
          </p:cNvCxnSpPr>
          <p:nvPr/>
        </p:nvCxnSpPr>
        <p:spPr bwMode="auto">
          <a:xfrm>
            <a:off x="4281488" y="2667000"/>
            <a:ext cx="12668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36" name="AutoShape 32"/>
          <p:cNvCxnSpPr>
            <a:cxnSpLocks noChangeShapeType="1"/>
            <a:stCxn id="226317" idx="3"/>
            <a:endCxn id="226309" idx="1"/>
          </p:cNvCxnSpPr>
          <p:nvPr/>
        </p:nvCxnSpPr>
        <p:spPr bwMode="auto">
          <a:xfrm flipV="1">
            <a:off x="4281488" y="2667000"/>
            <a:ext cx="12668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37" name="AutoShape 33"/>
          <p:cNvCxnSpPr>
            <a:cxnSpLocks noChangeShapeType="1"/>
            <a:stCxn id="226309" idx="3"/>
            <a:endCxn id="226318" idx="1"/>
          </p:cNvCxnSpPr>
          <p:nvPr/>
        </p:nvCxnSpPr>
        <p:spPr bwMode="auto">
          <a:xfrm>
            <a:off x="6338888" y="2667000"/>
            <a:ext cx="14192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38" name="AutoShape 34"/>
          <p:cNvCxnSpPr>
            <a:cxnSpLocks noChangeShapeType="1"/>
            <a:stCxn id="226316" idx="3"/>
            <a:endCxn id="226311" idx="1"/>
          </p:cNvCxnSpPr>
          <p:nvPr/>
        </p:nvCxnSpPr>
        <p:spPr bwMode="auto">
          <a:xfrm flipV="1">
            <a:off x="6338888" y="2667000"/>
            <a:ext cx="14192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26351" name="Group 47"/>
          <p:cNvGrpSpPr>
            <a:grpSpLocks/>
          </p:cNvGrpSpPr>
          <p:nvPr/>
        </p:nvGrpSpPr>
        <p:grpSpPr bwMode="auto">
          <a:xfrm>
            <a:off x="6400800" y="2438400"/>
            <a:ext cx="1265238" cy="2636838"/>
            <a:chOff x="4032" y="1536"/>
            <a:chExt cx="797" cy="1661"/>
          </a:xfrm>
        </p:grpSpPr>
        <p:sp>
          <p:nvSpPr>
            <p:cNvPr id="226339" name="Text Box 35"/>
            <p:cNvSpPr txBox="1">
              <a:spLocks noChangeArrowheads="1"/>
            </p:cNvSpPr>
            <p:nvPr/>
          </p:nvSpPr>
          <p:spPr bwMode="auto">
            <a:xfrm rot="-3679416">
              <a:off x="3869" y="2467"/>
              <a:ext cx="5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(0.1)(0.9)(0)</a:t>
              </a:r>
            </a:p>
          </p:txBody>
        </p:sp>
        <p:sp>
          <p:nvSpPr>
            <p:cNvPr id="226340" name="Text Box 36"/>
            <p:cNvSpPr txBox="1">
              <a:spLocks noChangeArrowheads="1"/>
            </p:cNvSpPr>
            <p:nvPr/>
          </p:nvSpPr>
          <p:spPr bwMode="auto">
            <a:xfrm>
              <a:off x="4128" y="3024"/>
              <a:ext cx="6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(0.9)(0.7)(1.0)</a:t>
              </a:r>
            </a:p>
          </p:txBody>
        </p:sp>
        <p:sp>
          <p:nvSpPr>
            <p:cNvPr id="226341" name="Text Box 37"/>
            <p:cNvSpPr txBox="1">
              <a:spLocks noChangeArrowheads="1"/>
            </p:cNvSpPr>
            <p:nvPr/>
          </p:nvSpPr>
          <p:spPr bwMode="auto">
            <a:xfrm>
              <a:off x="4032" y="1632"/>
              <a:ext cx="2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26342" name="Text Box 38"/>
            <p:cNvSpPr txBox="1">
              <a:spLocks noChangeArrowheads="1"/>
            </p:cNvSpPr>
            <p:nvPr/>
          </p:nvSpPr>
          <p:spPr bwMode="auto">
            <a:xfrm>
              <a:off x="4032" y="2832"/>
              <a:ext cx="2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26343" name="Text Box 39"/>
            <p:cNvSpPr txBox="1">
              <a:spLocks noChangeArrowheads="1"/>
            </p:cNvSpPr>
            <p:nvPr/>
          </p:nvSpPr>
          <p:spPr bwMode="auto">
            <a:xfrm>
              <a:off x="4080" y="1536"/>
              <a:ext cx="6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(0.6)(0.2)(0.0)</a:t>
              </a:r>
            </a:p>
          </p:txBody>
        </p:sp>
        <p:sp>
          <p:nvSpPr>
            <p:cNvPr id="226344" name="Text Box 40"/>
            <p:cNvSpPr txBox="1">
              <a:spLocks noChangeArrowheads="1"/>
            </p:cNvSpPr>
            <p:nvPr/>
          </p:nvSpPr>
          <p:spPr bwMode="auto">
            <a:xfrm rot="3688554">
              <a:off x="4409" y="2455"/>
              <a:ext cx="6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(0.4)(0.5)(1.0)</a:t>
              </a:r>
            </a:p>
          </p:txBody>
        </p:sp>
      </p:grpSp>
      <p:sp>
        <p:nvSpPr>
          <p:cNvPr id="226345" name="Text Box 41"/>
          <p:cNvSpPr txBox="1">
            <a:spLocks noChangeArrowheads="1"/>
          </p:cNvSpPr>
          <p:nvPr/>
        </p:nvSpPr>
        <p:spPr bwMode="auto">
          <a:xfrm rot="-3679416">
            <a:off x="3979069" y="3866356"/>
            <a:ext cx="1060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(0.1)(0.9)(0.2)</a:t>
            </a:r>
          </a:p>
        </p:txBody>
      </p:sp>
      <p:sp>
        <p:nvSpPr>
          <p:cNvPr id="226346" name="Text Box 42"/>
          <p:cNvSpPr txBox="1">
            <a:spLocks noChangeArrowheads="1"/>
          </p:cNvSpPr>
          <p:nvPr/>
        </p:nvSpPr>
        <p:spPr bwMode="auto">
          <a:xfrm>
            <a:off x="4419600" y="4800600"/>
            <a:ext cx="1136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(0.9)(0.7)(0.63)</a:t>
            </a:r>
          </a:p>
        </p:txBody>
      </p:sp>
      <p:sp>
        <p:nvSpPr>
          <p:cNvPr id="226347" name="Text Box 43"/>
          <p:cNvSpPr txBox="1">
            <a:spLocks noChangeArrowheads="1"/>
          </p:cNvSpPr>
          <p:nvPr/>
        </p:nvSpPr>
        <p:spPr bwMode="auto">
          <a:xfrm>
            <a:off x="4267200" y="2590800"/>
            <a:ext cx="37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226348" name="Text Box 44"/>
          <p:cNvSpPr txBox="1">
            <a:spLocks noChangeArrowheads="1"/>
          </p:cNvSpPr>
          <p:nvPr/>
        </p:nvSpPr>
        <p:spPr bwMode="auto">
          <a:xfrm>
            <a:off x="4267200" y="4495800"/>
            <a:ext cx="37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226349" name="Text Box 45"/>
          <p:cNvSpPr txBox="1">
            <a:spLocks noChangeArrowheads="1"/>
          </p:cNvSpPr>
          <p:nvPr/>
        </p:nvSpPr>
        <p:spPr bwMode="auto">
          <a:xfrm>
            <a:off x="4343400" y="2438400"/>
            <a:ext cx="1060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(0.6)(0.2)(0.2)</a:t>
            </a:r>
          </a:p>
        </p:txBody>
      </p:sp>
      <p:sp>
        <p:nvSpPr>
          <p:cNvPr id="226350" name="Text Box 46"/>
          <p:cNvSpPr txBox="1">
            <a:spLocks noChangeArrowheads="1"/>
          </p:cNvSpPr>
          <p:nvPr/>
        </p:nvSpPr>
        <p:spPr bwMode="auto">
          <a:xfrm rot="3688554">
            <a:off x="4842669" y="3929856"/>
            <a:ext cx="1136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(0.4)(0.5)(0.63)</a:t>
            </a:r>
          </a:p>
        </p:txBody>
      </p:sp>
      <p:sp>
        <p:nvSpPr>
          <p:cNvPr id="226352" name="Text Box 48"/>
          <p:cNvSpPr txBox="1">
            <a:spLocks noChangeArrowheads="1"/>
          </p:cNvSpPr>
          <p:nvPr/>
        </p:nvSpPr>
        <p:spPr bwMode="auto">
          <a:xfrm>
            <a:off x="3505200" y="2438400"/>
            <a:ext cx="2292350" cy="366713"/>
          </a:xfrm>
          <a:prstGeom prst="rect">
            <a:avLst/>
          </a:prstGeom>
          <a:solidFill>
            <a:srgbClr val="0B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.024 + .126 = .15</a:t>
            </a:r>
          </a:p>
        </p:txBody>
      </p:sp>
      <p:sp>
        <p:nvSpPr>
          <p:cNvPr id="226353" name="Text Box 49"/>
          <p:cNvSpPr txBox="1">
            <a:spLocks noChangeArrowheads="1"/>
          </p:cNvSpPr>
          <p:nvPr/>
        </p:nvSpPr>
        <p:spPr bwMode="auto">
          <a:xfrm>
            <a:off x="3505200" y="4572000"/>
            <a:ext cx="2436813" cy="366713"/>
          </a:xfrm>
          <a:prstGeom prst="rect">
            <a:avLst/>
          </a:prstGeom>
          <a:solidFill>
            <a:srgbClr val="0B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.397 + .018 = .415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6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6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45" grpId="0"/>
      <p:bldP spid="226346" grpId="0"/>
      <p:bldP spid="226349" grpId="0"/>
      <p:bldP spid="226350" grpId="0"/>
      <p:bldP spid="226352" grpId="0" animBg="1"/>
      <p:bldP spid="22635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90AFC1-B028-8946-A73E-1E2C69E53A7C}" type="slidenum">
              <a:rPr lang="en-US"/>
              <a:pPr/>
              <a:t>16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40725" cy="1216025"/>
          </a:xfrm>
        </p:spPr>
        <p:txBody>
          <a:bodyPr/>
          <a:lstStyle/>
          <a:p>
            <a:r>
              <a:rPr lang="en-US" sz="3200"/>
              <a:t>A trellis for the Backward Algorithm (3)</a:t>
            </a:r>
          </a:p>
        </p:txBody>
      </p:sp>
      <p:sp>
        <p:nvSpPr>
          <p:cNvPr id="235523" name="Text Box 3"/>
          <p:cNvSpPr txBox="1">
            <a:spLocks noChangeArrowheads="1"/>
          </p:cNvSpPr>
          <p:nvPr/>
        </p:nvSpPr>
        <p:spPr bwMode="auto">
          <a:xfrm>
            <a:off x="304800" y="3352800"/>
            <a:ext cx="79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State</a:t>
            </a: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15240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55626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0.2</a:t>
            </a:r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35052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.15</a:t>
            </a:r>
          </a:p>
        </p:txBody>
      </p:sp>
      <p:sp>
        <p:nvSpPr>
          <p:cNvPr id="235527" name="Rectangle 7"/>
          <p:cNvSpPr>
            <a:spLocks noChangeArrowheads="1"/>
          </p:cNvSpPr>
          <p:nvPr/>
        </p:nvSpPr>
        <p:spPr bwMode="auto">
          <a:xfrm>
            <a:off x="7772400" y="25146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0.0</a:t>
            </a:r>
          </a:p>
        </p:txBody>
      </p:sp>
      <p:cxnSp>
        <p:nvCxnSpPr>
          <p:cNvPr id="235528" name="AutoShape 8"/>
          <p:cNvCxnSpPr>
            <a:cxnSpLocks noChangeShapeType="1"/>
            <a:stCxn id="235524" idx="3"/>
            <a:endCxn id="235526" idx="1"/>
          </p:cNvCxnSpPr>
          <p:nvPr/>
        </p:nvCxnSpPr>
        <p:spPr bwMode="auto">
          <a:xfrm>
            <a:off x="2300288" y="2667000"/>
            <a:ext cx="1190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5530" name="AutoShape 10"/>
          <p:cNvCxnSpPr>
            <a:cxnSpLocks noChangeShapeType="1"/>
            <a:stCxn id="235525" idx="3"/>
            <a:endCxn id="235527" idx="1"/>
          </p:cNvCxnSpPr>
          <p:nvPr/>
        </p:nvCxnSpPr>
        <p:spPr bwMode="auto">
          <a:xfrm>
            <a:off x="6338888" y="2667000"/>
            <a:ext cx="14192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531" name="Rectangle 11"/>
          <p:cNvSpPr>
            <a:spLocks noChangeArrowheads="1"/>
          </p:cNvSpPr>
          <p:nvPr/>
        </p:nvSpPr>
        <p:spPr bwMode="auto">
          <a:xfrm>
            <a:off x="15240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35532" name="Rectangle 12"/>
          <p:cNvSpPr>
            <a:spLocks noChangeArrowheads="1"/>
          </p:cNvSpPr>
          <p:nvPr/>
        </p:nvSpPr>
        <p:spPr bwMode="auto">
          <a:xfrm>
            <a:off x="55626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0.63</a:t>
            </a:r>
          </a:p>
        </p:txBody>
      </p:sp>
      <p:sp>
        <p:nvSpPr>
          <p:cNvPr id="235533" name="Rectangle 13"/>
          <p:cNvSpPr>
            <a:spLocks noChangeArrowheads="1"/>
          </p:cNvSpPr>
          <p:nvPr/>
        </p:nvSpPr>
        <p:spPr bwMode="auto">
          <a:xfrm>
            <a:off x="35052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.415</a:t>
            </a:r>
          </a:p>
        </p:txBody>
      </p:sp>
      <p:sp>
        <p:nvSpPr>
          <p:cNvPr id="235534" name="Rectangle 14"/>
          <p:cNvSpPr>
            <a:spLocks noChangeArrowheads="1"/>
          </p:cNvSpPr>
          <p:nvPr/>
        </p:nvSpPr>
        <p:spPr bwMode="auto">
          <a:xfrm>
            <a:off x="7772400" y="4648200"/>
            <a:ext cx="7620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1.0</a:t>
            </a:r>
          </a:p>
        </p:txBody>
      </p:sp>
      <p:cxnSp>
        <p:nvCxnSpPr>
          <p:cNvPr id="235535" name="AutoShape 15"/>
          <p:cNvCxnSpPr>
            <a:cxnSpLocks noChangeShapeType="1"/>
            <a:stCxn id="235531" idx="3"/>
            <a:endCxn id="235533" idx="1"/>
          </p:cNvCxnSpPr>
          <p:nvPr/>
        </p:nvCxnSpPr>
        <p:spPr bwMode="auto">
          <a:xfrm>
            <a:off x="2300288" y="4800600"/>
            <a:ext cx="1190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5537" name="AutoShape 17"/>
          <p:cNvCxnSpPr>
            <a:cxnSpLocks noChangeShapeType="1"/>
            <a:stCxn id="235532" idx="3"/>
            <a:endCxn id="235534" idx="1"/>
          </p:cNvCxnSpPr>
          <p:nvPr/>
        </p:nvCxnSpPr>
        <p:spPr bwMode="auto">
          <a:xfrm>
            <a:off x="6338888" y="4800600"/>
            <a:ext cx="14192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538" name="Text Box 18"/>
          <p:cNvSpPr txBox="1">
            <a:spLocks noChangeArrowheads="1"/>
          </p:cNvSpPr>
          <p:nvPr/>
        </p:nvSpPr>
        <p:spPr bwMode="auto">
          <a:xfrm>
            <a:off x="533400" y="243840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35539" name="Text Box 19"/>
          <p:cNvSpPr txBox="1">
            <a:spLocks noChangeArrowheads="1"/>
          </p:cNvSpPr>
          <p:nvPr/>
        </p:nvSpPr>
        <p:spPr bwMode="auto">
          <a:xfrm>
            <a:off x="533400" y="457200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35540" name="Text Box 20"/>
          <p:cNvSpPr txBox="1">
            <a:spLocks noChangeArrowheads="1"/>
          </p:cNvSpPr>
          <p:nvPr/>
        </p:nvSpPr>
        <p:spPr bwMode="auto">
          <a:xfrm>
            <a:off x="1295400" y="1752600"/>
            <a:ext cx="746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235541" name="Text Box 21"/>
          <p:cNvSpPr txBox="1">
            <a:spLocks noChangeArrowheads="1"/>
          </p:cNvSpPr>
          <p:nvPr/>
        </p:nvSpPr>
        <p:spPr bwMode="auto">
          <a:xfrm>
            <a:off x="1660525" y="2139950"/>
            <a:ext cx="5127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t=0</a:t>
            </a:r>
          </a:p>
        </p:txBody>
      </p:sp>
      <p:sp>
        <p:nvSpPr>
          <p:cNvPr id="235542" name="Text Box 22"/>
          <p:cNvSpPr txBox="1">
            <a:spLocks noChangeArrowheads="1"/>
          </p:cNvSpPr>
          <p:nvPr/>
        </p:nvSpPr>
        <p:spPr bwMode="auto">
          <a:xfrm>
            <a:off x="5715000" y="2133600"/>
            <a:ext cx="5127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t=2</a:t>
            </a:r>
          </a:p>
        </p:txBody>
      </p:sp>
      <p:sp>
        <p:nvSpPr>
          <p:cNvPr id="235543" name="Text Box 23"/>
          <p:cNvSpPr txBox="1">
            <a:spLocks noChangeArrowheads="1"/>
          </p:cNvSpPr>
          <p:nvPr/>
        </p:nvSpPr>
        <p:spPr bwMode="auto">
          <a:xfrm>
            <a:off x="7848600" y="2133600"/>
            <a:ext cx="5127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t=3</a:t>
            </a:r>
          </a:p>
        </p:txBody>
      </p:sp>
      <p:sp>
        <p:nvSpPr>
          <p:cNvPr id="235544" name="Text Box 24"/>
          <p:cNvSpPr txBox="1">
            <a:spLocks noChangeArrowheads="1"/>
          </p:cNvSpPr>
          <p:nvPr/>
        </p:nvSpPr>
        <p:spPr bwMode="auto">
          <a:xfrm>
            <a:off x="3657600" y="2133600"/>
            <a:ext cx="5127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t=1</a:t>
            </a:r>
          </a:p>
        </p:txBody>
      </p:sp>
      <p:sp>
        <p:nvSpPr>
          <p:cNvPr id="235545" name="Text Box 25"/>
          <p:cNvSpPr txBox="1">
            <a:spLocks noChangeArrowheads="1"/>
          </p:cNvSpPr>
          <p:nvPr/>
        </p:nvSpPr>
        <p:spPr bwMode="auto">
          <a:xfrm>
            <a:off x="914400" y="5334000"/>
            <a:ext cx="1079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Output:</a:t>
            </a:r>
          </a:p>
        </p:txBody>
      </p:sp>
      <p:sp>
        <p:nvSpPr>
          <p:cNvPr id="235546" name="Text Box 26"/>
          <p:cNvSpPr txBox="1">
            <a:spLocks noChangeArrowheads="1"/>
          </p:cNvSpPr>
          <p:nvPr/>
        </p:nvSpPr>
        <p:spPr bwMode="auto">
          <a:xfrm>
            <a:off x="2590800" y="5105400"/>
            <a:ext cx="57785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/>
              <a:t>A</a:t>
            </a:r>
          </a:p>
        </p:txBody>
      </p:sp>
      <p:sp>
        <p:nvSpPr>
          <p:cNvPr id="235547" name="Text Box 27"/>
          <p:cNvSpPr txBox="1">
            <a:spLocks noChangeArrowheads="1"/>
          </p:cNvSpPr>
          <p:nvPr/>
        </p:nvSpPr>
        <p:spPr bwMode="auto">
          <a:xfrm>
            <a:off x="6705600" y="5105400"/>
            <a:ext cx="55245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/>
              <a:t>C</a:t>
            </a:r>
          </a:p>
        </p:txBody>
      </p:sp>
      <p:sp>
        <p:nvSpPr>
          <p:cNvPr id="235548" name="Text Box 28"/>
          <p:cNvSpPr txBox="1">
            <a:spLocks noChangeArrowheads="1"/>
          </p:cNvSpPr>
          <p:nvPr/>
        </p:nvSpPr>
        <p:spPr bwMode="auto">
          <a:xfrm>
            <a:off x="4572000" y="5105400"/>
            <a:ext cx="55245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/>
              <a:t>C</a:t>
            </a:r>
          </a:p>
        </p:txBody>
      </p:sp>
      <p:cxnSp>
        <p:nvCxnSpPr>
          <p:cNvPr id="235549" name="AutoShape 29"/>
          <p:cNvCxnSpPr>
            <a:cxnSpLocks noChangeShapeType="1"/>
            <a:stCxn id="235524" idx="3"/>
            <a:endCxn id="235533" idx="1"/>
          </p:cNvCxnSpPr>
          <p:nvPr/>
        </p:nvCxnSpPr>
        <p:spPr bwMode="auto">
          <a:xfrm>
            <a:off x="2300288" y="2667000"/>
            <a:ext cx="11906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5550" name="AutoShape 30"/>
          <p:cNvCxnSpPr>
            <a:cxnSpLocks noChangeShapeType="1"/>
            <a:stCxn id="235531" idx="3"/>
            <a:endCxn id="235526" idx="1"/>
          </p:cNvCxnSpPr>
          <p:nvPr/>
        </p:nvCxnSpPr>
        <p:spPr bwMode="auto">
          <a:xfrm flipV="1">
            <a:off x="2300288" y="2667000"/>
            <a:ext cx="11906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5553" name="AutoShape 33"/>
          <p:cNvCxnSpPr>
            <a:cxnSpLocks noChangeShapeType="1"/>
            <a:stCxn id="235525" idx="3"/>
            <a:endCxn id="235534" idx="1"/>
          </p:cNvCxnSpPr>
          <p:nvPr/>
        </p:nvCxnSpPr>
        <p:spPr bwMode="auto">
          <a:xfrm>
            <a:off x="6338888" y="2667000"/>
            <a:ext cx="14192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5554" name="AutoShape 34"/>
          <p:cNvCxnSpPr>
            <a:cxnSpLocks noChangeShapeType="1"/>
            <a:stCxn id="235532" idx="3"/>
            <a:endCxn id="235527" idx="1"/>
          </p:cNvCxnSpPr>
          <p:nvPr/>
        </p:nvCxnSpPr>
        <p:spPr bwMode="auto">
          <a:xfrm flipV="1">
            <a:off x="6338888" y="2667000"/>
            <a:ext cx="1419225" cy="213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35555" name="Group 35"/>
          <p:cNvGrpSpPr>
            <a:grpSpLocks/>
          </p:cNvGrpSpPr>
          <p:nvPr/>
        </p:nvGrpSpPr>
        <p:grpSpPr bwMode="auto">
          <a:xfrm>
            <a:off x="6400800" y="2438400"/>
            <a:ext cx="1265238" cy="2636838"/>
            <a:chOff x="4032" y="1536"/>
            <a:chExt cx="797" cy="1661"/>
          </a:xfrm>
        </p:grpSpPr>
        <p:sp>
          <p:nvSpPr>
            <p:cNvPr id="235556" name="Text Box 36"/>
            <p:cNvSpPr txBox="1">
              <a:spLocks noChangeArrowheads="1"/>
            </p:cNvSpPr>
            <p:nvPr/>
          </p:nvSpPr>
          <p:spPr bwMode="auto">
            <a:xfrm rot="-3679416">
              <a:off x="3869" y="2467"/>
              <a:ext cx="5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(0.1)(0.9)(0)</a:t>
              </a:r>
            </a:p>
          </p:txBody>
        </p:sp>
        <p:sp>
          <p:nvSpPr>
            <p:cNvPr id="235557" name="Text Box 37"/>
            <p:cNvSpPr txBox="1">
              <a:spLocks noChangeArrowheads="1"/>
            </p:cNvSpPr>
            <p:nvPr/>
          </p:nvSpPr>
          <p:spPr bwMode="auto">
            <a:xfrm>
              <a:off x="4128" y="3024"/>
              <a:ext cx="6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(0.9)(0.7)(1.0)</a:t>
              </a:r>
            </a:p>
          </p:txBody>
        </p:sp>
        <p:sp>
          <p:nvSpPr>
            <p:cNvPr id="235558" name="Text Box 38"/>
            <p:cNvSpPr txBox="1">
              <a:spLocks noChangeArrowheads="1"/>
            </p:cNvSpPr>
            <p:nvPr/>
          </p:nvSpPr>
          <p:spPr bwMode="auto">
            <a:xfrm>
              <a:off x="4032" y="1632"/>
              <a:ext cx="2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35559" name="Text Box 39"/>
            <p:cNvSpPr txBox="1">
              <a:spLocks noChangeArrowheads="1"/>
            </p:cNvSpPr>
            <p:nvPr/>
          </p:nvSpPr>
          <p:spPr bwMode="auto">
            <a:xfrm>
              <a:off x="4032" y="2832"/>
              <a:ext cx="2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35560" name="Text Box 40"/>
            <p:cNvSpPr txBox="1">
              <a:spLocks noChangeArrowheads="1"/>
            </p:cNvSpPr>
            <p:nvPr/>
          </p:nvSpPr>
          <p:spPr bwMode="auto">
            <a:xfrm>
              <a:off x="4080" y="1536"/>
              <a:ext cx="6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(0.6)(0.2)(0.0)</a:t>
              </a:r>
            </a:p>
          </p:txBody>
        </p:sp>
        <p:sp>
          <p:nvSpPr>
            <p:cNvPr id="235561" name="Text Box 41"/>
            <p:cNvSpPr txBox="1">
              <a:spLocks noChangeArrowheads="1"/>
            </p:cNvSpPr>
            <p:nvPr/>
          </p:nvSpPr>
          <p:spPr bwMode="auto">
            <a:xfrm rot="3688554">
              <a:off x="4409" y="2455"/>
              <a:ext cx="6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(0.4)(0.5)(1.0)</a:t>
              </a:r>
            </a:p>
          </p:txBody>
        </p:sp>
      </p:grpSp>
      <p:grpSp>
        <p:nvGrpSpPr>
          <p:cNvPr id="235576" name="Group 56"/>
          <p:cNvGrpSpPr>
            <a:grpSpLocks/>
          </p:cNvGrpSpPr>
          <p:nvPr/>
        </p:nvGrpSpPr>
        <p:grpSpPr bwMode="auto">
          <a:xfrm>
            <a:off x="4267200" y="2438400"/>
            <a:ext cx="1289050" cy="2636838"/>
            <a:chOff x="2688" y="1536"/>
            <a:chExt cx="812" cy="1661"/>
          </a:xfrm>
        </p:grpSpPr>
        <p:cxnSp>
          <p:nvCxnSpPr>
            <p:cNvPr id="235529" name="AutoShape 9"/>
            <p:cNvCxnSpPr>
              <a:cxnSpLocks noChangeShapeType="1"/>
              <a:stCxn id="235526" idx="3"/>
              <a:endCxn id="235525" idx="1"/>
            </p:cNvCxnSpPr>
            <p:nvPr/>
          </p:nvCxnSpPr>
          <p:spPr bwMode="auto">
            <a:xfrm>
              <a:off x="2697" y="1680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5536" name="AutoShape 16"/>
            <p:cNvCxnSpPr>
              <a:cxnSpLocks noChangeShapeType="1"/>
              <a:stCxn id="235533" idx="3"/>
              <a:endCxn id="235532" idx="1"/>
            </p:cNvCxnSpPr>
            <p:nvPr/>
          </p:nvCxnSpPr>
          <p:spPr bwMode="auto">
            <a:xfrm>
              <a:off x="2697" y="3024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5551" name="AutoShape 31"/>
            <p:cNvCxnSpPr>
              <a:cxnSpLocks noChangeShapeType="1"/>
              <a:stCxn id="235526" idx="3"/>
              <a:endCxn id="235532" idx="1"/>
            </p:cNvCxnSpPr>
            <p:nvPr/>
          </p:nvCxnSpPr>
          <p:spPr bwMode="auto">
            <a:xfrm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5552" name="AutoShape 32"/>
            <p:cNvCxnSpPr>
              <a:cxnSpLocks noChangeShapeType="1"/>
              <a:stCxn id="235533" idx="3"/>
              <a:endCxn id="235525" idx="1"/>
            </p:cNvCxnSpPr>
            <p:nvPr/>
          </p:nvCxnSpPr>
          <p:spPr bwMode="auto">
            <a:xfrm flipV="1"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35562" name="Text Box 42"/>
            <p:cNvSpPr txBox="1">
              <a:spLocks noChangeArrowheads="1"/>
            </p:cNvSpPr>
            <p:nvPr/>
          </p:nvSpPr>
          <p:spPr bwMode="auto">
            <a:xfrm rot="-3679416">
              <a:off x="2507" y="2435"/>
              <a:ext cx="6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(0.1)(0.9)(0.2)</a:t>
              </a:r>
            </a:p>
          </p:txBody>
        </p:sp>
        <p:sp>
          <p:nvSpPr>
            <p:cNvPr id="235563" name="Text Box 43"/>
            <p:cNvSpPr txBox="1">
              <a:spLocks noChangeArrowheads="1"/>
            </p:cNvSpPr>
            <p:nvPr/>
          </p:nvSpPr>
          <p:spPr bwMode="auto">
            <a:xfrm>
              <a:off x="2784" y="3024"/>
              <a:ext cx="7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(0.9)(0.7)(0.63)</a:t>
              </a:r>
            </a:p>
          </p:txBody>
        </p:sp>
        <p:sp>
          <p:nvSpPr>
            <p:cNvPr id="235564" name="Text Box 44"/>
            <p:cNvSpPr txBox="1">
              <a:spLocks noChangeArrowheads="1"/>
            </p:cNvSpPr>
            <p:nvPr/>
          </p:nvSpPr>
          <p:spPr bwMode="auto">
            <a:xfrm>
              <a:off x="2688" y="1632"/>
              <a:ext cx="2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35565" name="Text Box 45"/>
            <p:cNvSpPr txBox="1">
              <a:spLocks noChangeArrowheads="1"/>
            </p:cNvSpPr>
            <p:nvPr/>
          </p:nvSpPr>
          <p:spPr bwMode="auto">
            <a:xfrm>
              <a:off x="2688" y="2832"/>
              <a:ext cx="2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235566" name="Text Box 46"/>
            <p:cNvSpPr txBox="1">
              <a:spLocks noChangeArrowheads="1"/>
            </p:cNvSpPr>
            <p:nvPr/>
          </p:nvSpPr>
          <p:spPr bwMode="auto">
            <a:xfrm>
              <a:off x="2736" y="1536"/>
              <a:ext cx="6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(0.6)(0.2)(0.2)</a:t>
              </a:r>
            </a:p>
          </p:txBody>
        </p:sp>
        <p:sp>
          <p:nvSpPr>
            <p:cNvPr id="235567" name="Text Box 47"/>
            <p:cNvSpPr txBox="1">
              <a:spLocks noChangeArrowheads="1"/>
            </p:cNvSpPr>
            <p:nvPr/>
          </p:nvSpPr>
          <p:spPr bwMode="auto">
            <a:xfrm rot="3688554">
              <a:off x="3051" y="2475"/>
              <a:ext cx="7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(0.4)(0.5)(0.63)</a:t>
              </a:r>
            </a:p>
          </p:txBody>
        </p:sp>
      </p:grpSp>
      <p:sp>
        <p:nvSpPr>
          <p:cNvPr id="235570" name="Text Box 50"/>
          <p:cNvSpPr txBox="1">
            <a:spLocks noChangeArrowheads="1"/>
          </p:cNvSpPr>
          <p:nvPr/>
        </p:nvSpPr>
        <p:spPr bwMode="auto">
          <a:xfrm>
            <a:off x="2286000" y="2438400"/>
            <a:ext cx="1136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(0.6)(0.8)(0.15)</a:t>
            </a:r>
          </a:p>
        </p:txBody>
      </p:sp>
      <p:sp>
        <p:nvSpPr>
          <p:cNvPr id="235571" name="Text Box 51"/>
          <p:cNvSpPr txBox="1">
            <a:spLocks noChangeArrowheads="1"/>
          </p:cNvSpPr>
          <p:nvPr/>
        </p:nvSpPr>
        <p:spPr bwMode="auto">
          <a:xfrm>
            <a:off x="2216150" y="4754563"/>
            <a:ext cx="12128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(0.9)(0.3)(0.415)</a:t>
            </a:r>
          </a:p>
        </p:txBody>
      </p:sp>
      <p:sp>
        <p:nvSpPr>
          <p:cNvPr id="235572" name="Text Box 52"/>
          <p:cNvSpPr txBox="1">
            <a:spLocks noChangeArrowheads="1"/>
          </p:cNvSpPr>
          <p:nvPr/>
        </p:nvSpPr>
        <p:spPr bwMode="auto">
          <a:xfrm rot="-3679416">
            <a:off x="1950244" y="3863181"/>
            <a:ext cx="1136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(0.1)(0.1)(0.15)</a:t>
            </a:r>
          </a:p>
        </p:txBody>
      </p:sp>
      <p:sp>
        <p:nvSpPr>
          <p:cNvPr id="235573" name="Text Box 53"/>
          <p:cNvSpPr txBox="1">
            <a:spLocks noChangeArrowheads="1"/>
          </p:cNvSpPr>
          <p:nvPr/>
        </p:nvSpPr>
        <p:spPr bwMode="auto">
          <a:xfrm rot="3688554">
            <a:off x="2747169" y="3967956"/>
            <a:ext cx="1212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(0.4)(0.5)(0.415)</a:t>
            </a:r>
          </a:p>
        </p:txBody>
      </p:sp>
      <p:sp>
        <p:nvSpPr>
          <p:cNvPr id="235574" name="Text Box 54"/>
          <p:cNvSpPr txBox="1">
            <a:spLocks noChangeArrowheads="1"/>
          </p:cNvSpPr>
          <p:nvPr/>
        </p:nvSpPr>
        <p:spPr bwMode="auto">
          <a:xfrm>
            <a:off x="1524000" y="2514600"/>
            <a:ext cx="703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.155</a:t>
            </a:r>
          </a:p>
        </p:txBody>
      </p:sp>
      <p:sp>
        <p:nvSpPr>
          <p:cNvPr id="235575" name="Text Box 55"/>
          <p:cNvSpPr txBox="1">
            <a:spLocks noChangeArrowheads="1"/>
          </p:cNvSpPr>
          <p:nvPr/>
        </p:nvSpPr>
        <p:spPr bwMode="auto">
          <a:xfrm>
            <a:off x="1524000" y="4648200"/>
            <a:ext cx="703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.114</a:t>
            </a:r>
          </a:p>
        </p:txBody>
      </p:sp>
      <p:sp>
        <p:nvSpPr>
          <p:cNvPr id="235568" name="Text Box 48"/>
          <p:cNvSpPr txBox="1">
            <a:spLocks noChangeArrowheads="1"/>
          </p:cNvSpPr>
          <p:nvPr/>
        </p:nvSpPr>
        <p:spPr bwMode="auto">
          <a:xfrm>
            <a:off x="1524000" y="2438400"/>
            <a:ext cx="2436813" cy="369888"/>
          </a:xfrm>
          <a:prstGeom prst="rect">
            <a:avLst/>
          </a:prstGeom>
          <a:solidFill>
            <a:srgbClr val="0B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.072 + .083 = .155</a:t>
            </a:r>
          </a:p>
        </p:txBody>
      </p:sp>
      <p:sp>
        <p:nvSpPr>
          <p:cNvPr id="235569" name="Text Box 49"/>
          <p:cNvSpPr txBox="1">
            <a:spLocks noChangeArrowheads="1"/>
          </p:cNvSpPr>
          <p:nvPr/>
        </p:nvSpPr>
        <p:spPr bwMode="auto">
          <a:xfrm>
            <a:off x="1524000" y="4572000"/>
            <a:ext cx="2727325" cy="369888"/>
          </a:xfrm>
          <a:prstGeom prst="rect">
            <a:avLst/>
          </a:prstGeom>
          <a:solidFill>
            <a:srgbClr val="0B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.112 + .0015 = .1135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0" grpId="0"/>
      <p:bldP spid="235571" grpId="0"/>
      <p:bldP spid="235572" grpId="0"/>
      <p:bldP spid="235573" grpId="0"/>
      <p:bldP spid="235574" grpId="0"/>
      <p:bldP spid="235575" grpId="0"/>
      <p:bldP spid="235568" grpId="0" animBg="1"/>
      <p:bldP spid="2355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EC60E-A347-4B4C-9DD3-EE76CD717AB9}" type="slidenum">
              <a:rPr lang="en-US"/>
              <a:pPr/>
              <a:t>17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4: Re-estimate the probabilities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Times New Roman" pitchFamily="-107" charset="0"/>
              </a:rPr>
              <a:t>After running the Forward and Backward algorithms once, we can re-estimate all the probabilities in the HMM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-107" charset="0"/>
                <a:sym typeface="Symbol" pitchFamily="-107" charset="2"/>
              </a:rPr>
              <a:t></a:t>
            </a:r>
            <a:r>
              <a:rPr lang="en-US" baseline="-25000">
                <a:latin typeface="Times New Roman" pitchFamily="-107" charset="0"/>
              </a:rPr>
              <a:t>SF</a:t>
            </a:r>
            <a:r>
              <a:rPr lang="en-US">
                <a:latin typeface="Times New Roman" pitchFamily="-107" charset="0"/>
              </a:rPr>
              <a:t> is the prob. that the HMM generated the entire sequence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-107" charset="0"/>
              </a:rPr>
              <a:t>Nice property of E-M: the value of </a:t>
            </a:r>
            <a:r>
              <a:rPr lang="en-US">
                <a:latin typeface="Times New Roman" pitchFamily="-107" charset="0"/>
                <a:sym typeface="Symbol" pitchFamily="-107" charset="2"/>
              </a:rPr>
              <a:t></a:t>
            </a:r>
            <a:r>
              <a:rPr lang="en-US" baseline="-25000">
                <a:latin typeface="Times New Roman" pitchFamily="-107" charset="0"/>
              </a:rPr>
              <a:t>SF</a:t>
            </a:r>
            <a:r>
              <a:rPr lang="en-US">
                <a:latin typeface="Times New Roman" pitchFamily="-107" charset="0"/>
              </a:rPr>
              <a:t> never decreases; it converges to a local maximum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-107" charset="0"/>
              </a:rPr>
              <a:t>We can read off </a:t>
            </a:r>
            <a:r>
              <a:rPr lang="en-US">
                <a:latin typeface="Times New Roman" pitchFamily="-107" charset="0"/>
                <a:sym typeface="Symbol" pitchFamily="-107" charset="2"/>
              </a:rPr>
              <a:t></a:t>
            </a:r>
            <a:r>
              <a:rPr lang="en-US">
                <a:latin typeface="Times New Roman" pitchFamily="-107" charset="0"/>
              </a:rPr>
              <a:t> and </a:t>
            </a:r>
            <a:r>
              <a:rPr lang="en-US">
                <a:latin typeface="Times New Roman" pitchFamily="-107" charset="0"/>
                <a:sym typeface="Symbol" pitchFamily="-107" charset="2"/>
              </a:rPr>
              <a:t></a:t>
            </a:r>
            <a:r>
              <a:rPr lang="en-US">
                <a:latin typeface="Times New Roman" pitchFamily="-107" charset="0"/>
              </a:rPr>
              <a:t> values from Forward and Backward trellises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8FDC96-97AA-8741-AB4F-8DC60476C93E}" type="slidenum">
              <a:rPr lang="en-US"/>
              <a:pPr/>
              <a:t>18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 new transition probabilities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1981200"/>
          </a:xfrm>
        </p:spPr>
        <p:txBody>
          <a:bodyPr/>
          <a:lstStyle/>
          <a:p>
            <a:r>
              <a:rPr lang="en-US">
                <a:latin typeface="Times New Roman" pitchFamily="-107" charset="0"/>
                <a:sym typeface="Symbol" pitchFamily="-107" charset="2"/>
              </a:rPr>
              <a:t></a:t>
            </a:r>
            <a:r>
              <a:rPr lang="en-US">
                <a:latin typeface="Times New Roman" pitchFamily="-107" charset="0"/>
              </a:rPr>
              <a:t> is the probability of making transition i-j at time t, given the observed output</a:t>
            </a:r>
          </a:p>
          <a:p>
            <a:pPr lvl="1"/>
            <a:r>
              <a:rPr lang="en-US">
                <a:latin typeface="Times New Roman" pitchFamily="-107" charset="0"/>
                <a:sym typeface="Symbol" pitchFamily="-107" charset="2"/>
              </a:rPr>
              <a:t></a:t>
            </a:r>
            <a:r>
              <a:rPr lang="en-US">
                <a:latin typeface="Times New Roman" pitchFamily="-107" charset="0"/>
              </a:rPr>
              <a:t> is dependent on data, plus it only applies for one time step; otherwise it is just like a</a:t>
            </a:r>
            <a:r>
              <a:rPr lang="en-US" baseline="-25000">
                <a:latin typeface="Times New Roman" pitchFamily="-107" charset="0"/>
              </a:rPr>
              <a:t>ij</a:t>
            </a:r>
            <a:r>
              <a:rPr lang="en-US">
                <a:latin typeface="Times New Roman" pitchFamily="-107" charset="0"/>
              </a:rPr>
              <a:t>(t)</a:t>
            </a:r>
          </a:p>
        </p:txBody>
      </p:sp>
      <p:graphicFrame>
        <p:nvGraphicFramePr>
          <p:cNvPr id="239620" name="Object 4"/>
          <p:cNvGraphicFramePr>
            <a:graphicFrameLocks noChangeAspect="1"/>
          </p:cNvGraphicFramePr>
          <p:nvPr/>
        </p:nvGraphicFramePr>
        <p:xfrm>
          <a:off x="1825625" y="3657600"/>
          <a:ext cx="5634038" cy="719138"/>
        </p:xfrm>
        <a:graphic>
          <a:graphicData uri="http://schemas.openxmlformats.org/presentationml/2006/ole">
            <p:oleObj spid="_x0000_s239620" name="Equation" r:id="rId4" imgW="1790700" imgH="228600" progId="Equation.3">
              <p:embed/>
            </p:oleObj>
          </a:graphicData>
        </a:graphic>
      </p:graphicFrame>
      <p:graphicFrame>
        <p:nvGraphicFramePr>
          <p:cNvPr id="239621" name="Object 5"/>
          <p:cNvGraphicFramePr>
            <a:graphicFrameLocks noChangeAspect="1"/>
          </p:cNvGraphicFramePr>
          <p:nvPr/>
        </p:nvGraphicFramePr>
        <p:xfrm>
          <a:off x="1905000" y="4591050"/>
          <a:ext cx="5334000" cy="1276350"/>
        </p:xfrm>
        <a:graphic>
          <a:graphicData uri="http://schemas.openxmlformats.org/presentationml/2006/ole">
            <p:oleObj spid="_x0000_s239621" name="Equation" r:id="rId5" imgW="1803400" imgH="431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CDF6F1-1D90-6342-ADE2-66159E52E104}" type="slidenum">
              <a:rPr lang="en-US"/>
              <a:pPr/>
              <a:t>19</a:t>
            </a:fld>
            <a:endParaRPr 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gamma?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1676400"/>
          </a:xfrm>
        </p:spPr>
        <p:txBody>
          <a:bodyPr/>
          <a:lstStyle/>
          <a:p>
            <a:r>
              <a:rPr lang="en-US">
                <a:latin typeface="Times New Roman" pitchFamily="-107" charset="0"/>
              </a:rPr>
              <a:t>Sum </a:t>
            </a:r>
            <a:r>
              <a:rPr lang="en-US">
                <a:latin typeface="Times New Roman" pitchFamily="-107" charset="0"/>
                <a:sym typeface="Symbol" pitchFamily="-107" charset="2"/>
              </a:rPr>
              <a:t></a:t>
            </a:r>
            <a:r>
              <a:rPr lang="en-US">
                <a:latin typeface="Times New Roman" pitchFamily="-107" charset="0"/>
              </a:rPr>
              <a:t> over all time steps, then we get the expected number of times that the transition i-j was made while generating the sequence Y:</a:t>
            </a:r>
          </a:p>
        </p:txBody>
      </p:sp>
      <p:graphicFrame>
        <p:nvGraphicFramePr>
          <p:cNvPr id="240644" name="Object 4"/>
          <p:cNvGraphicFramePr>
            <a:graphicFrameLocks noChangeAspect="1"/>
          </p:cNvGraphicFramePr>
          <p:nvPr/>
        </p:nvGraphicFramePr>
        <p:xfrm>
          <a:off x="2971800" y="3429000"/>
          <a:ext cx="3136900" cy="1720850"/>
        </p:xfrm>
        <a:graphic>
          <a:graphicData uri="http://schemas.openxmlformats.org/presentationml/2006/ole">
            <p:oleObj spid="_x0000_s240644" name="Equation" r:id="rId4" imgW="7874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7E392C-7899-3146-AE01-30908331585A}" type="slidenum">
              <a:rPr lang="en-US"/>
              <a:pPr/>
              <a:t>2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classic HMM problems</a:t>
            </a:r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AutoNum type="arabicPeriod" startAt="3"/>
            </a:pPr>
            <a:r>
              <a:rPr lang="en-US" sz="2600" b="1"/>
              <a:t>Learning</a:t>
            </a:r>
            <a:r>
              <a:rPr lang="en-US" sz="2600"/>
              <a:t>: given a model and a set of observed sequences, how do we set the model’s parameters so that it has a high probability of generating those sequences?</a:t>
            </a:r>
          </a:p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None/>
            </a:pPr>
            <a:r>
              <a:rPr lang="en-US" sz="2600"/>
              <a:t>This is perhaps the most important, and most difficult problem.</a:t>
            </a:r>
          </a:p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None/>
            </a:pPr>
            <a:r>
              <a:rPr lang="en-US" sz="2600"/>
              <a:t>A solution to this problem allows us to determine all the probabilities in an HMMs by using an ensemble of training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7D632F-226E-584D-A4ED-CD59F9B7DA18}" type="slidenum">
              <a:rPr lang="en-US"/>
              <a:pPr/>
              <a:t>20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How many times did we leave i?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1676400"/>
          </a:xfrm>
        </p:spPr>
        <p:txBody>
          <a:bodyPr/>
          <a:lstStyle/>
          <a:p>
            <a:r>
              <a:rPr lang="en-US" sz="2600">
                <a:latin typeface="Times New Roman" pitchFamily="-107" charset="0"/>
              </a:rPr>
              <a:t>Sum </a:t>
            </a:r>
            <a:r>
              <a:rPr lang="en-US" sz="2600">
                <a:latin typeface="Times New Roman" pitchFamily="-107" charset="0"/>
                <a:sym typeface="Symbol" pitchFamily="-107" charset="2"/>
              </a:rPr>
              <a:t></a:t>
            </a:r>
            <a:r>
              <a:rPr lang="en-US" sz="2600">
                <a:latin typeface="Times New Roman" pitchFamily="-107" charset="0"/>
              </a:rPr>
              <a:t> over all time steps and all states that can follow i, then we get the expected number of times that the transition i-x as made for any state x:</a:t>
            </a:r>
          </a:p>
        </p:txBody>
      </p:sp>
      <p:graphicFrame>
        <p:nvGraphicFramePr>
          <p:cNvPr id="241668" name="Object 4"/>
          <p:cNvGraphicFramePr>
            <a:graphicFrameLocks noChangeAspect="1"/>
          </p:cNvGraphicFramePr>
          <p:nvPr/>
        </p:nvGraphicFramePr>
        <p:xfrm>
          <a:off x="2565400" y="3429000"/>
          <a:ext cx="3948113" cy="1720850"/>
        </p:xfrm>
        <a:graphic>
          <a:graphicData uri="http://schemas.openxmlformats.org/presentationml/2006/ole">
            <p:oleObj spid="_x0000_s241668" name="Equation" r:id="rId4" imgW="990600" imgH="431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54E6D-D497-AC45-A917-69A3F445C8B7}" type="slidenum">
              <a:rPr lang="en-US"/>
              <a:pPr/>
              <a:t>21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Recompute transition probability</a:t>
            </a:r>
          </a:p>
        </p:txBody>
      </p:sp>
      <p:graphicFrame>
        <p:nvGraphicFramePr>
          <p:cNvPr id="242692" name="Object 4"/>
          <p:cNvGraphicFramePr>
            <a:graphicFrameLocks noChangeAspect="1"/>
          </p:cNvGraphicFramePr>
          <p:nvPr/>
        </p:nvGraphicFramePr>
        <p:xfrm>
          <a:off x="3581400" y="2057400"/>
          <a:ext cx="2074863" cy="1620838"/>
        </p:xfrm>
        <a:graphic>
          <a:graphicData uri="http://schemas.openxmlformats.org/presentationml/2006/ole">
            <p:oleObj spid="_x0000_s242692" name="Equation" r:id="rId4" imgW="520700" imgH="406400" progId="Equation.3">
              <p:embed/>
            </p:oleObj>
          </a:graphicData>
        </a:graphic>
      </p:graphicFrame>
      <p:sp>
        <p:nvSpPr>
          <p:cNvPr id="242694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72548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In other words, probability of going from state i to j is estimated by counting how often we took it for our data (C1), and dividing that by how often we went from i to other states (C2)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936F1-9B5A-334A-A6CA-CCD815C4B03E}" type="slidenum">
              <a:rPr lang="en-US"/>
              <a:pPr/>
              <a:t>22</a:t>
            </a:fld>
            <a:endParaRPr lang="en-US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Recompute output probabilities</a:t>
            </a:r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pitchFamily="-107" charset="0"/>
              </a:rPr>
              <a:t>Originally these were b</a:t>
            </a:r>
            <a:r>
              <a:rPr lang="en-US" baseline="-25000">
                <a:latin typeface="Times New Roman" pitchFamily="-107" charset="0"/>
              </a:rPr>
              <a:t>ij</a:t>
            </a:r>
            <a:r>
              <a:rPr lang="en-US">
                <a:latin typeface="Times New Roman" pitchFamily="-107" charset="0"/>
              </a:rPr>
              <a:t>(k) values</a:t>
            </a:r>
          </a:p>
          <a:p>
            <a:r>
              <a:rPr lang="en-US">
                <a:latin typeface="Times New Roman" pitchFamily="-107" charset="0"/>
              </a:rPr>
              <a:t>We need:</a:t>
            </a:r>
          </a:p>
          <a:p>
            <a:pPr lvl="1"/>
            <a:r>
              <a:rPr lang="en-US">
                <a:latin typeface="Times New Roman" pitchFamily="-107" charset="0"/>
              </a:rPr>
              <a:t>expected number of times that we made the transition i-j and emitted the symbol k</a:t>
            </a:r>
          </a:p>
          <a:p>
            <a:pPr lvl="1"/>
            <a:r>
              <a:rPr lang="en-US">
                <a:latin typeface="Times New Roman" pitchFamily="-107" charset="0"/>
              </a:rPr>
              <a:t>The expected number of times that we made the transition i-j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593725-A744-4546-8A0D-B928F4AFCA93}" type="slidenum">
              <a:rPr lang="en-US"/>
              <a:pPr/>
              <a:t>23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estimate of b</a:t>
            </a:r>
            <a:r>
              <a:rPr lang="en-US" baseline="-25000"/>
              <a:t>ij</a:t>
            </a:r>
            <a:r>
              <a:rPr lang="en-US"/>
              <a:t>(k)</a:t>
            </a:r>
          </a:p>
        </p:txBody>
      </p:sp>
      <p:graphicFrame>
        <p:nvGraphicFramePr>
          <p:cNvPr id="244740" name="Object 4"/>
          <p:cNvGraphicFramePr>
            <a:graphicFrameLocks noChangeAspect="1"/>
          </p:cNvGraphicFramePr>
          <p:nvPr/>
        </p:nvGraphicFramePr>
        <p:xfrm>
          <a:off x="2133600" y="1981200"/>
          <a:ext cx="4419600" cy="3395663"/>
        </p:xfrm>
        <a:graphic>
          <a:graphicData uri="http://schemas.openxmlformats.org/presentationml/2006/ole">
            <p:oleObj spid="_x0000_s244740" name="Equation" r:id="rId4" imgW="1041400" imgH="80010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4991C4-9212-3440-9F17-5D9F35FD7D44}" type="slidenum">
              <a:rPr lang="en-US"/>
              <a:pPr/>
              <a:t>24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5: Go to step 2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Step 2 is Forward Algorithm</a:t>
            </a:r>
          </a:p>
          <a:p>
            <a:pPr>
              <a:lnSpc>
                <a:spcPct val="90000"/>
              </a:lnSpc>
            </a:pPr>
            <a:r>
              <a:rPr lang="en-US" sz="2600"/>
              <a:t>Repeat entire process until the probabilities converge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Usually this is rapid, 10-15 iterations</a:t>
            </a:r>
          </a:p>
          <a:p>
            <a:pPr>
              <a:lnSpc>
                <a:spcPct val="90000"/>
              </a:lnSpc>
            </a:pPr>
            <a:r>
              <a:rPr lang="en-US" sz="2600"/>
              <a:t>“Estimate-Maximize” because the algorithm first estimates probabilities, then maximizes them based on the data</a:t>
            </a:r>
          </a:p>
          <a:p>
            <a:pPr>
              <a:lnSpc>
                <a:spcPct val="90000"/>
              </a:lnSpc>
            </a:pPr>
            <a:r>
              <a:rPr lang="en-US" sz="2600"/>
              <a:t>“Forward-Backward” refers to the two computationally intensive steps in the algorithm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7BEFCE-0D2D-0D47-90EB-389D82716D67}" type="slidenum">
              <a:rPr lang="en-US"/>
              <a:pPr/>
              <a:t>25</a:t>
            </a:fld>
            <a:endParaRPr 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requirements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Trellis has N nodes per column, where N is the number of states</a:t>
            </a:r>
          </a:p>
          <a:p>
            <a:pPr>
              <a:lnSpc>
                <a:spcPct val="90000"/>
              </a:lnSpc>
            </a:pPr>
            <a:r>
              <a:rPr lang="en-US"/>
              <a:t>Trellis has S columns, where S is the length of the sequence</a:t>
            </a:r>
          </a:p>
          <a:p>
            <a:pPr>
              <a:lnSpc>
                <a:spcPct val="90000"/>
              </a:lnSpc>
            </a:pPr>
            <a:r>
              <a:rPr lang="en-US"/>
              <a:t>Between each pair of columns, we create E edges, one for each transition in the HMM</a:t>
            </a:r>
          </a:p>
          <a:p>
            <a:pPr>
              <a:lnSpc>
                <a:spcPct val="90000"/>
              </a:lnSpc>
            </a:pPr>
            <a:r>
              <a:rPr lang="en-US"/>
              <a:t>Total trellis size is approximately S(N+E)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3675CB-E985-E64A-B3E4-F2FC2B93B901}" type="slidenum">
              <a:rPr lang="en-US"/>
              <a:pPr/>
              <a:t>3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Viterbi algorithm</a:t>
            </a:r>
          </a:p>
        </p:txBody>
      </p:sp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762000" y="4876800"/>
            <a:ext cx="763587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/>
              <a:t>Where </a:t>
            </a:r>
            <a:r>
              <a:rPr lang="en-US" sz="2400" i="1">
                <a:sym typeface="Symbol" pitchFamily="-107" charset="2"/>
              </a:rPr>
              <a:t>V</a:t>
            </a:r>
            <a:r>
              <a:rPr lang="en-US" sz="2400" i="1" baseline="-25000"/>
              <a:t>i</a:t>
            </a:r>
            <a:r>
              <a:rPr lang="en-US" sz="2400" i="1"/>
              <a:t>(t)</a:t>
            </a:r>
            <a:r>
              <a:rPr lang="en-US" sz="2400"/>
              <a:t> is the probability that the HMM is in state </a:t>
            </a:r>
            <a:r>
              <a:rPr lang="en-US" sz="2400" i="1"/>
              <a:t>i</a:t>
            </a:r>
            <a:r>
              <a:rPr lang="en-US" sz="2400"/>
              <a:t> after generating the sequence </a:t>
            </a:r>
            <a:r>
              <a:rPr lang="en-US" sz="2400" i="1"/>
              <a:t>y</a:t>
            </a:r>
            <a:r>
              <a:rPr lang="en-US" sz="2400" i="1" baseline="-25000"/>
              <a:t>1</a:t>
            </a:r>
            <a:r>
              <a:rPr lang="en-US" sz="2400" i="1"/>
              <a:t>,y</a:t>
            </a:r>
            <a:r>
              <a:rPr lang="en-US" sz="2400" i="1" baseline="-25000"/>
              <a:t>2</a:t>
            </a:r>
            <a:r>
              <a:rPr lang="en-US" sz="2400" i="1"/>
              <a:t>,…,y</a:t>
            </a:r>
            <a:r>
              <a:rPr lang="en-US" sz="2400" i="1" baseline="-25000"/>
              <a:t>t, </a:t>
            </a:r>
            <a:r>
              <a:rPr lang="en-US" sz="2400"/>
              <a:t>following the </a:t>
            </a:r>
            <a:r>
              <a:rPr lang="en-US" sz="2400" i="1"/>
              <a:t>most probable path</a:t>
            </a:r>
            <a:r>
              <a:rPr lang="en-US" sz="2400"/>
              <a:t> in the HMM</a:t>
            </a:r>
          </a:p>
        </p:txBody>
      </p:sp>
      <p:graphicFrame>
        <p:nvGraphicFramePr>
          <p:cNvPr id="204804" name="Object 4"/>
          <p:cNvGraphicFramePr>
            <a:graphicFrameLocks noChangeAspect="1"/>
          </p:cNvGraphicFramePr>
          <p:nvPr/>
        </p:nvGraphicFramePr>
        <p:xfrm>
          <a:off x="1154113" y="2006600"/>
          <a:ext cx="6746875" cy="2000250"/>
        </p:xfrm>
        <a:graphic>
          <a:graphicData uri="http://schemas.openxmlformats.org/presentationml/2006/ole">
            <p:oleObj spid="_x0000_s204804" name="Equation" r:id="rId4" imgW="2400300" imgH="71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537D93-EDBD-AD46-AD01-B6964C119654}" type="slidenum">
              <a:rPr lang="en-US"/>
              <a:pPr/>
              <a:t>4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sample HMM</a:t>
            </a:r>
          </a:p>
        </p:txBody>
      </p:sp>
      <p:pic>
        <p:nvPicPr>
          <p:cNvPr id="164867" name="Picture 3" descr="Example-HMM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62013" y="1752600"/>
            <a:ext cx="7410450" cy="4267200"/>
          </a:xfrm>
        </p:spPr>
      </p:pic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990600" y="6324600"/>
            <a:ext cx="6911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Let S</a:t>
            </a:r>
            <a:r>
              <a:rPr lang="en-US" baseline="-25000"/>
              <a:t>1</a:t>
            </a:r>
            <a:r>
              <a:rPr lang="en-US"/>
              <a:t> be initial state, S</a:t>
            </a:r>
            <a:r>
              <a:rPr lang="en-US" baseline="-25000"/>
              <a:t>2</a:t>
            </a:r>
            <a:r>
              <a:rPr lang="en-US"/>
              <a:t> be final state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637EFB-A313-9C49-A519-2DDFE2C73ACE}" type="slidenum">
              <a:rPr lang="en-US"/>
              <a:pPr/>
              <a:t>5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A trellis for the Viterbi Algorithm</a:t>
            </a:r>
          </a:p>
        </p:txBody>
      </p:sp>
      <p:sp>
        <p:nvSpPr>
          <p:cNvPr id="162839" name="Text Box 23"/>
          <p:cNvSpPr txBox="1">
            <a:spLocks noChangeArrowheads="1"/>
          </p:cNvSpPr>
          <p:nvPr/>
        </p:nvSpPr>
        <p:spPr bwMode="auto">
          <a:xfrm>
            <a:off x="304800" y="3352800"/>
            <a:ext cx="79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State</a:t>
            </a:r>
          </a:p>
        </p:txBody>
      </p:sp>
      <p:grpSp>
        <p:nvGrpSpPr>
          <p:cNvPr id="162857" name="Group 41"/>
          <p:cNvGrpSpPr>
            <a:grpSpLocks/>
          </p:cNvGrpSpPr>
          <p:nvPr/>
        </p:nvGrpSpPr>
        <p:grpSpPr bwMode="auto">
          <a:xfrm>
            <a:off x="533400" y="1752600"/>
            <a:ext cx="8001000" cy="4062413"/>
            <a:chOff x="336" y="1104"/>
            <a:chExt cx="5040" cy="2559"/>
          </a:xfrm>
        </p:grpSpPr>
        <p:sp>
          <p:nvSpPr>
            <p:cNvPr id="162820" name="Rectangle 4"/>
            <p:cNvSpPr>
              <a:spLocks noChangeArrowheads="1"/>
            </p:cNvSpPr>
            <p:nvPr/>
          </p:nvSpPr>
          <p:spPr bwMode="auto">
            <a:xfrm>
              <a:off x="960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1.0</a:t>
              </a:r>
            </a:p>
          </p:txBody>
        </p:sp>
        <p:sp>
          <p:nvSpPr>
            <p:cNvPr id="162826" name="Rectangle 10"/>
            <p:cNvSpPr>
              <a:spLocks noChangeArrowheads="1"/>
            </p:cNvSpPr>
            <p:nvPr/>
          </p:nvSpPr>
          <p:spPr bwMode="auto">
            <a:xfrm>
              <a:off x="3504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2827" name="Rectangle 11"/>
            <p:cNvSpPr>
              <a:spLocks noChangeArrowheads="1"/>
            </p:cNvSpPr>
            <p:nvPr/>
          </p:nvSpPr>
          <p:spPr bwMode="auto">
            <a:xfrm>
              <a:off x="2208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2828" name="Rectangle 12"/>
            <p:cNvSpPr>
              <a:spLocks noChangeArrowheads="1"/>
            </p:cNvSpPr>
            <p:nvPr/>
          </p:nvSpPr>
          <p:spPr bwMode="auto">
            <a:xfrm>
              <a:off x="4896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62829" name="AutoShape 13"/>
            <p:cNvCxnSpPr>
              <a:cxnSpLocks noChangeShapeType="1"/>
              <a:stCxn id="162820" idx="3"/>
              <a:endCxn id="162827" idx="1"/>
            </p:cNvCxnSpPr>
            <p:nvPr/>
          </p:nvCxnSpPr>
          <p:spPr bwMode="auto">
            <a:xfrm>
              <a:off x="1449" y="1680"/>
              <a:ext cx="75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30" name="AutoShape 14"/>
            <p:cNvCxnSpPr>
              <a:cxnSpLocks noChangeShapeType="1"/>
              <a:stCxn id="162827" idx="3"/>
              <a:endCxn id="162826" idx="1"/>
            </p:cNvCxnSpPr>
            <p:nvPr/>
          </p:nvCxnSpPr>
          <p:spPr bwMode="auto">
            <a:xfrm>
              <a:off x="2697" y="1680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31" name="AutoShape 15"/>
            <p:cNvCxnSpPr>
              <a:cxnSpLocks noChangeShapeType="1"/>
              <a:stCxn id="162826" idx="3"/>
              <a:endCxn id="162828" idx="1"/>
            </p:cNvCxnSpPr>
            <p:nvPr/>
          </p:nvCxnSpPr>
          <p:spPr bwMode="auto">
            <a:xfrm>
              <a:off x="3993" y="1680"/>
              <a:ext cx="89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62832" name="Rectangle 16"/>
            <p:cNvSpPr>
              <a:spLocks noChangeArrowheads="1"/>
            </p:cNvSpPr>
            <p:nvPr/>
          </p:nvSpPr>
          <p:spPr bwMode="auto">
            <a:xfrm>
              <a:off x="960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0.0</a:t>
              </a:r>
            </a:p>
          </p:txBody>
        </p:sp>
        <p:sp>
          <p:nvSpPr>
            <p:cNvPr id="162833" name="Rectangle 17"/>
            <p:cNvSpPr>
              <a:spLocks noChangeArrowheads="1"/>
            </p:cNvSpPr>
            <p:nvPr/>
          </p:nvSpPr>
          <p:spPr bwMode="auto">
            <a:xfrm>
              <a:off x="3504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2834" name="Rectangle 18"/>
            <p:cNvSpPr>
              <a:spLocks noChangeArrowheads="1"/>
            </p:cNvSpPr>
            <p:nvPr/>
          </p:nvSpPr>
          <p:spPr bwMode="auto">
            <a:xfrm>
              <a:off x="2208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2835" name="Rectangle 19"/>
            <p:cNvSpPr>
              <a:spLocks noChangeArrowheads="1"/>
            </p:cNvSpPr>
            <p:nvPr/>
          </p:nvSpPr>
          <p:spPr bwMode="auto">
            <a:xfrm>
              <a:off x="4896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62836" name="AutoShape 20"/>
            <p:cNvCxnSpPr>
              <a:cxnSpLocks noChangeShapeType="1"/>
              <a:stCxn id="162832" idx="3"/>
              <a:endCxn id="162834" idx="1"/>
            </p:cNvCxnSpPr>
            <p:nvPr/>
          </p:nvCxnSpPr>
          <p:spPr bwMode="auto">
            <a:xfrm>
              <a:off x="1449" y="3024"/>
              <a:ext cx="75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37" name="AutoShape 21"/>
            <p:cNvCxnSpPr>
              <a:cxnSpLocks noChangeShapeType="1"/>
              <a:stCxn id="162834" idx="3"/>
              <a:endCxn id="162833" idx="1"/>
            </p:cNvCxnSpPr>
            <p:nvPr/>
          </p:nvCxnSpPr>
          <p:spPr bwMode="auto">
            <a:xfrm>
              <a:off x="2697" y="3024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38" name="AutoShape 22"/>
            <p:cNvCxnSpPr>
              <a:cxnSpLocks noChangeShapeType="1"/>
              <a:stCxn id="162833" idx="3"/>
              <a:endCxn id="162835" idx="1"/>
            </p:cNvCxnSpPr>
            <p:nvPr/>
          </p:nvCxnSpPr>
          <p:spPr bwMode="auto">
            <a:xfrm>
              <a:off x="3993" y="3024"/>
              <a:ext cx="89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62840" name="Text Box 24"/>
            <p:cNvSpPr txBox="1">
              <a:spLocks noChangeArrowheads="1"/>
            </p:cNvSpPr>
            <p:nvPr/>
          </p:nvSpPr>
          <p:spPr bwMode="auto">
            <a:xfrm>
              <a:off x="336" y="1536"/>
              <a:ext cx="2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162841" name="Text Box 25"/>
            <p:cNvSpPr txBox="1">
              <a:spLocks noChangeArrowheads="1"/>
            </p:cNvSpPr>
            <p:nvPr/>
          </p:nvSpPr>
          <p:spPr bwMode="auto">
            <a:xfrm>
              <a:off x="336" y="2880"/>
              <a:ext cx="2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162842" name="Text Box 26"/>
            <p:cNvSpPr txBox="1">
              <a:spLocks noChangeArrowheads="1"/>
            </p:cNvSpPr>
            <p:nvPr/>
          </p:nvSpPr>
          <p:spPr bwMode="auto">
            <a:xfrm>
              <a:off x="816" y="1104"/>
              <a:ext cx="4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Time</a:t>
              </a:r>
            </a:p>
          </p:txBody>
        </p:sp>
        <p:sp>
          <p:nvSpPr>
            <p:cNvPr id="162843" name="Text Box 27"/>
            <p:cNvSpPr txBox="1">
              <a:spLocks noChangeArrowheads="1"/>
            </p:cNvSpPr>
            <p:nvPr/>
          </p:nvSpPr>
          <p:spPr bwMode="auto">
            <a:xfrm>
              <a:off x="1046" y="1348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t=0</a:t>
              </a:r>
            </a:p>
          </p:txBody>
        </p:sp>
        <p:sp>
          <p:nvSpPr>
            <p:cNvPr id="162844" name="Text Box 28"/>
            <p:cNvSpPr txBox="1">
              <a:spLocks noChangeArrowheads="1"/>
            </p:cNvSpPr>
            <p:nvPr/>
          </p:nvSpPr>
          <p:spPr bwMode="auto">
            <a:xfrm>
              <a:off x="3600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t=2</a:t>
              </a:r>
            </a:p>
          </p:txBody>
        </p:sp>
        <p:sp>
          <p:nvSpPr>
            <p:cNvPr id="162845" name="Text Box 29"/>
            <p:cNvSpPr txBox="1">
              <a:spLocks noChangeArrowheads="1"/>
            </p:cNvSpPr>
            <p:nvPr/>
          </p:nvSpPr>
          <p:spPr bwMode="auto">
            <a:xfrm>
              <a:off x="4944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t=3</a:t>
              </a:r>
            </a:p>
          </p:txBody>
        </p:sp>
        <p:sp>
          <p:nvSpPr>
            <p:cNvPr id="162846" name="Text Box 30"/>
            <p:cNvSpPr txBox="1">
              <a:spLocks noChangeArrowheads="1"/>
            </p:cNvSpPr>
            <p:nvPr/>
          </p:nvSpPr>
          <p:spPr bwMode="auto">
            <a:xfrm>
              <a:off x="2304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t=1</a:t>
              </a:r>
            </a:p>
          </p:txBody>
        </p:sp>
        <p:sp>
          <p:nvSpPr>
            <p:cNvPr id="162847" name="Text Box 31"/>
            <p:cNvSpPr txBox="1">
              <a:spLocks noChangeArrowheads="1"/>
            </p:cNvSpPr>
            <p:nvPr/>
          </p:nvSpPr>
          <p:spPr bwMode="auto">
            <a:xfrm>
              <a:off x="576" y="3360"/>
              <a:ext cx="6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Output:</a:t>
              </a:r>
            </a:p>
          </p:txBody>
        </p:sp>
        <p:sp>
          <p:nvSpPr>
            <p:cNvPr id="162848" name="Text Box 32"/>
            <p:cNvSpPr txBox="1">
              <a:spLocks noChangeArrowheads="1"/>
            </p:cNvSpPr>
            <p:nvPr/>
          </p:nvSpPr>
          <p:spPr bwMode="auto">
            <a:xfrm>
              <a:off x="1632" y="3216"/>
              <a:ext cx="364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A</a:t>
              </a:r>
            </a:p>
          </p:txBody>
        </p:sp>
        <p:sp>
          <p:nvSpPr>
            <p:cNvPr id="162849" name="Text Box 33"/>
            <p:cNvSpPr txBox="1">
              <a:spLocks noChangeArrowheads="1"/>
            </p:cNvSpPr>
            <p:nvPr/>
          </p:nvSpPr>
          <p:spPr bwMode="auto">
            <a:xfrm>
              <a:off x="4224" y="3216"/>
              <a:ext cx="348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C</a:t>
              </a:r>
            </a:p>
          </p:txBody>
        </p:sp>
        <p:sp>
          <p:nvSpPr>
            <p:cNvPr id="162850" name="Text Box 34"/>
            <p:cNvSpPr txBox="1">
              <a:spLocks noChangeArrowheads="1"/>
            </p:cNvSpPr>
            <p:nvPr/>
          </p:nvSpPr>
          <p:spPr bwMode="auto">
            <a:xfrm>
              <a:off x="2880" y="3216"/>
              <a:ext cx="348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C</a:t>
              </a:r>
            </a:p>
          </p:txBody>
        </p:sp>
        <p:cxnSp>
          <p:nvCxnSpPr>
            <p:cNvPr id="162851" name="AutoShape 35"/>
            <p:cNvCxnSpPr>
              <a:cxnSpLocks noChangeShapeType="1"/>
              <a:stCxn id="162820" idx="3"/>
              <a:endCxn id="162834" idx="1"/>
            </p:cNvCxnSpPr>
            <p:nvPr/>
          </p:nvCxnSpPr>
          <p:spPr bwMode="auto">
            <a:xfrm>
              <a:off x="1449" y="1680"/>
              <a:ext cx="750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52" name="AutoShape 36"/>
            <p:cNvCxnSpPr>
              <a:cxnSpLocks noChangeShapeType="1"/>
              <a:stCxn id="162832" idx="3"/>
              <a:endCxn id="162827" idx="1"/>
            </p:cNvCxnSpPr>
            <p:nvPr/>
          </p:nvCxnSpPr>
          <p:spPr bwMode="auto">
            <a:xfrm flipV="1">
              <a:off x="1449" y="1680"/>
              <a:ext cx="750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53" name="AutoShape 37"/>
            <p:cNvCxnSpPr>
              <a:cxnSpLocks noChangeShapeType="1"/>
              <a:stCxn id="162827" idx="3"/>
              <a:endCxn id="162833" idx="1"/>
            </p:cNvCxnSpPr>
            <p:nvPr/>
          </p:nvCxnSpPr>
          <p:spPr bwMode="auto">
            <a:xfrm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54" name="AutoShape 38"/>
            <p:cNvCxnSpPr>
              <a:cxnSpLocks noChangeShapeType="1"/>
              <a:stCxn id="162834" idx="3"/>
              <a:endCxn id="162826" idx="1"/>
            </p:cNvCxnSpPr>
            <p:nvPr/>
          </p:nvCxnSpPr>
          <p:spPr bwMode="auto">
            <a:xfrm flipV="1"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55" name="AutoShape 39"/>
            <p:cNvCxnSpPr>
              <a:cxnSpLocks noChangeShapeType="1"/>
              <a:stCxn id="162826" idx="3"/>
              <a:endCxn id="162835" idx="1"/>
            </p:cNvCxnSpPr>
            <p:nvPr/>
          </p:nvCxnSpPr>
          <p:spPr bwMode="auto">
            <a:xfrm>
              <a:off x="3993" y="1680"/>
              <a:ext cx="894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56" name="AutoShape 40"/>
            <p:cNvCxnSpPr>
              <a:cxnSpLocks noChangeShapeType="1"/>
              <a:stCxn id="162833" idx="3"/>
              <a:endCxn id="162828" idx="1"/>
            </p:cNvCxnSpPr>
            <p:nvPr/>
          </p:nvCxnSpPr>
          <p:spPr bwMode="auto">
            <a:xfrm flipV="1">
              <a:off x="3993" y="1680"/>
              <a:ext cx="894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62858" name="Text Box 42"/>
          <p:cNvSpPr txBox="1">
            <a:spLocks noChangeArrowheads="1"/>
          </p:cNvSpPr>
          <p:nvPr/>
        </p:nvSpPr>
        <p:spPr bwMode="auto">
          <a:xfrm>
            <a:off x="2368550" y="2401888"/>
            <a:ext cx="1060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(0.6)(0.8)(1.0)</a:t>
            </a:r>
          </a:p>
        </p:txBody>
      </p:sp>
      <p:sp>
        <p:nvSpPr>
          <p:cNvPr id="162859" name="Text Box 43"/>
          <p:cNvSpPr txBox="1">
            <a:spLocks noChangeArrowheads="1"/>
          </p:cNvSpPr>
          <p:nvPr/>
        </p:nvSpPr>
        <p:spPr bwMode="auto">
          <a:xfrm rot="3688554">
            <a:off x="2786857" y="4010819"/>
            <a:ext cx="1060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(0.4)(0.5)(1.0)</a:t>
            </a:r>
          </a:p>
        </p:txBody>
      </p:sp>
      <p:sp>
        <p:nvSpPr>
          <p:cNvPr id="162860" name="Text Box 44"/>
          <p:cNvSpPr txBox="1">
            <a:spLocks noChangeArrowheads="1"/>
          </p:cNvSpPr>
          <p:nvPr/>
        </p:nvSpPr>
        <p:spPr bwMode="auto">
          <a:xfrm rot="-3679416">
            <a:off x="2380457" y="3337719"/>
            <a:ext cx="946150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(0.1)(0.1)(0)</a:t>
            </a:r>
          </a:p>
        </p:txBody>
      </p:sp>
      <p:sp>
        <p:nvSpPr>
          <p:cNvPr id="162861" name="Text Box 45"/>
          <p:cNvSpPr txBox="1">
            <a:spLocks noChangeArrowheads="1"/>
          </p:cNvSpPr>
          <p:nvPr/>
        </p:nvSpPr>
        <p:spPr bwMode="auto">
          <a:xfrm>
            <a:off x="2362200" y="4800600"/>
            <a:ext cx="946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(0.9)(0.3)(0)</a:t>
            </a:r>
          </a:p>
        </p:txBody>
      </p:sp>
      <p:sp>
        <p:nvSpPr>
          <p:cNvPr id="162863" name="Text Box 47"/>
          <p:cNvSpPr txBox="1">
            <a:spLocks noChangeArrowheads="1"/>
          </p:cNvSpPr>
          <p:nvPr/>
        </p:nvSpPr>
        <p:spPr bwMode="auto">
          <a:xfrm>
            <a:off x="2819400" y="2698750"/>
            <a:ext cx="5143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/>
              <a:t>max</a:t>
            </a:r>
          </a:p>
        </p:txBody>
      </p:sp>
      <p:sp>
        <p:nvSpPr>
          <p:cNvPr id="162865" name="Text Box 49"/>
          <p:cNvSpPr txBox="1">
            <a:spLocks noChangeArrowheads="1"/>
          </p:cNvSpPr>
          <p:nvPr/>
        </p:nvSpPr>
        <p:spPr bwMode="auto">
          <a:xfrm>
            <a:off x="3505200" y="2514600"/>
            <a:ext cx="7032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0.48</a:t>
            </a:r>
          </a:p>
        </p:txBody>
      </p:sp>
      <p:sp>
        <p:nvSpPr>
          <p:cNvPr id="162866" name="Text Box 50"/>
          <p:cNvSpPr txBox="1">
            <a:spLocks noChangeArrowheads="1"/>
          </p:cNvSpPr>
          <p:nvPr/>
        </p:nvSpPr>
        <p:spPr bwMode="auto">
          <a:xfrm>
            <a:off x="3505200" y="4648200"/>
            <a:ext cx="703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0.20</a:t>
            </a:r>
          </a:p>
        </p:txBody>
      </p:sp>
      <p:sp>
        <p:nvSpPr>
          <p:cNvPr id="162867" name="Text Box 51"/>
          <p:cNvSpPr txBox="1">
            <a:spLocks noChangeArrowheads="1"/>
          </p:cNvSpPr>
          <p:nvPr/>
        </p:nvSpPr>
        <p:spPr bwMode="auto">
          <a:xfrm>
            <a:off x="2838450" y="4525963"/>
            <a:ext cx="5143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/>
              <a:t>max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93" decel="100000"/>
                                        <p:tgtEl>
                                          <p:spTgt spid="1628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93" decel="100000"/>
                                        <p:tgtEl>
                                          <p:spTgt spid="1628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628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193" fill="hold"/>
                                        <p:tgtEl>
                                          <p:spTgt spid="162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62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193" fill="hold"/>
                                        <p:tgtEl>
                                          <p:spTgt spid="162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62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2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2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2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2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93" decel="100000"/>
                                        <p:tgtEl>
                                          <p:spTgt spid="1628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193" decel="100000"/>
                                        <p:tgtEl>
                                          <p:spTgt spid="1628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628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193" fill="hold"/>
                                        <p:tgtEl>
                                          <p:spTgt spid="162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62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193" fill="hold"/>
                                        <p:tgtEl>
                                          <p:spTgt spid="162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62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58" grpId="0"/>
      <p:bldP spid="162859" grpId="0"/>
      <p:bldP spid="162860" grpId="0" animBg="1"/>
      <p:bldP spid="162861" grpId="0"/>
      <p:bldP spid="162865" grpId="0"/>
      <p:bldP spid="1628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DACC3-74F2-FB4F-AD69-2168EABBFE10}" type="slidenum">
              <a:rPr lang="en-US"/>
              <a:pPr/>
              <a:t>6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A trellis for the Viterbi Algorithm</a:t>
            </a:r>
          </a:p>
        </p:txBody>
      </p:sp>
      <p:sp>
        <p:nvSpPr>
          <p:cNvPr id="193539" name="Text Box 3"/>
          <p:cNvSpPr txBox="1">
            <a:spLocks noChangeArrowheads="1"/>
          </p:cNvSpPr>
          <p:nvPr/>
        </p:nvSpPr>
        <p:spPr bwMode="auto">
          <a:xfrm>
            <a:off x="304800" y="3352800"/>
            <a:ext cx="79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State</a:t>
            </a:r>
          </a:p>
        </p:txBody>
      </p:sp>
      <p:grpSp>
        <p:nvGrpSpPr>
          <p:cNvPr id="193540" name="Group 4"/>
          <p:cNvGrpSpPr>
            <a:grpSpLocks/>
          </p:cNvGrpSpPr>
          <p:nvPr/>
        </p:nvGrpSpPr>
        <p:grpSpPr bwMode="auto">
          <a:xfrm>
            <a:off x="533400" y="1752600"/>
            <a:ext cx="8001000" cy="4062413"/>
            <a:chOff x="336" y="1104"/>
            <a:chExt cx="5040" cy="2559"/>
          </a:xfrm>
        </p:grpSpPr>
        <p:sp>
          <p:nvSpPr>
            <p:cNvPr id="193541" name="Rectangle 5"/>
            <p:cNvSpPr>
              <a:spLocks noChangeArrowheads="1"/>
            </p:cNvSpPr>
            <p:nvPr/>
          </p:nvSpPr>
          <p:spPr bwMode="auto">
            <a:xfrm>
              <a:off x="960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1.0</a:t>
              </a:r>
            </a:p>
          </p:txBody>
        </p:sp>
        <p:sp>
          <p:nvSpPr>
            <p:cNvPr id="193542" name="Rectangle 6"/>
            <p:cNvSpPr>
              <a:spLocks noChangeArrowheads="1"/>
            </p:cNvSpPr>
            <p:nvPr/>
          </p:nvSpPr>
          <p:spPr bwMode="auto">
            <a:xfrm>
              <a:off x="3504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3543" name="Rectangle 7"/>
            <p:cNvSpPr>
              <a:spLocks noChangeArrowheads="1"/>
            </p:cNvSpPr>
            <p:nvPr/>
          </p:nvSpPr>
          <p:spPr bwMode="auto">
            <a:xfrm>
              <a:off x="2208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3544" name="Rectangle 8"/>
            <p:cNvSpPr>
              <a:spLocks noChangeArrowheads="1"/>
            </p:cNvSpPr>
            <p:nvPr/>
          </p:nvSpPr>
          <p:spPr bwMode="auto">
            <a:xfrm>
              <a:off x="4896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93545" name="AutoShape 9"/>
            <p:cNvCxnSpPr>
              <a:cxnSpLocks noChangeShapeType="1"/>
              <a:stCxn id="193541" idx="3"/>
              <a:endCxn id="193543" idx="1"/>
            </p:cNvCxnSpPr>
            <p:nvPr/>
          </p:nvCxnSpPr>
          <p:spPr bwMode="auto">
            <a:xfrm>
              <a:off x="1449" y="1680"/>
              <a:ext cx="75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46" name="AutoShape 10"/>
            <p:cNvCxnSpPr>
              <a:cxnSpLocks noChangeShapeType="1"/>
              <a:stCxn id="193543" idx="3"/>
              <a:endCxn id="193542" idx="1"/>
            </p:cNvCxnSpPr>
            <p:nvPr/>
          </p:nvCxnSpPr>
          <p:spPr bwMode="auto">
            <a:xfrm>
              <a:off x="2697" y="1680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47" name="AutoShape 11"/>
            <p:cNvCxnSpPr>
              <a:cxnSpLocks noChangeShapeType="1"/>
              <a:stCxn id="193542" idx="3"/>
              <a:endCxn id="193544" idx="1"/>
            </p:cNvCxnSpPr>
            <p:nvPr/>
          </p:nvCxnSpPr>
          <p:spPr bwMode="auto">
            <a:xfrm>
              <a:off x="3993" y="1680"/>
              <a:ext cx="89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93548" name="Rectangle 12"/>
            <p:cNvSpPr>
              <a:spLocks noChangeArrowheads="1"/>
            </p:cNvSpPr>
            <p:nvPr/>
          </p:nvSpPr>
          <p:spPr bwMode="auto">
            <a:xfrm>
              <a:off x="960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0.0</a:t>
              </a:r>
            </a:p>
          </p:txBody>
        </p:sp>
        <p:sp>
          <p:nvSpPr>
            <p:cNvPr id="193549" name="Rectangle 13"/>
            <p:cNvSpPr>
              <a:spLocks noChangeArrowheads="1"/>
            </p:cNvSpPr>
            <p:nvPr/>
          </p:nvSpPr>
          <p:spPr bwMode="auto">
            <a:xfrm>
              <a:off x="3504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3550" name="Rectangle 14"/>
            <p:cNvSpPr>
              <a:spLocks noChangeArrowheads="1"/>
            </p:cNvSpPr>
            <p:nvPr/>
          </p:nvSpPr>
          <p:spPr bwMode="auto">
            <a:xfrm>
              <a:off x="2208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3551" name="Rectangle 15"/>
            <p:cNvSpPr>
              <a:spLocks noChangeArrowheads="1"/>
            </p:cNvSpPr>
            <p:nvPr/>
          </p:nvSpPr>
          <p:spPr bwMode="auto">
            <a:xfrm>
              <a:off x="4896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93552" name="AutoShape 16"/>
            <p:cNvCxnSpPr>
              <a:cxnSpLocks noChangeShapeType="1"/>
              <a:stCxn id="193548" idx="3"/>
              <a:endCxn id="193550" idx="1"/>
            </p:cNvCxnSpPr>
            <p:nvPr/>
          </p:nvCxnSpPr>
          <p:spPr bwMode="auto">
            <a:xfrm>
              <a:off x="1449" y="3024"/>
              <a:ext cx="75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53" name="AutoShape 17"/>
            <p:cNvCxnSpPr>
              <a:cxnSpLocks noChangeShapeType="1"/>
              <a:stCxn id="193550" idx="3"/>
              <a:endCxn id="193549" idx="1"/>
            </p:cNvCxnSpPr>
            <p:nvPr/>
          </p:nvCxnSpPr>
          <p:spPr bwMode="auto">
            <a:xfrm>
              <a:off x="2697" y="3024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54" name="AutoShape 18"/>
            <p:cNvCxnSpPr>
              <a:cxnSpLocks noChangeShapeType="1"/>
              <a:stCxn id="193549" idx="3"/>
              <a:endCxn id="193551" idx="1"/>
            </p:cNvCxnSpPr>
            <p:nvPr/>
          </p:nvCxnSpPr>
          <p:spPr bwMode="auto">
            <a:xfrm>
              <a:off x="3993" y="3024"/>
              <a:ext cx="89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93555" name="Text Box 19"/>
            <p:cNvSpPr txBox="1">
              <a:spLocks noChangeArrowheads="1"/>
            </p:cNvSpPr>
            <p:nvPr/>
          </p:nvSpPr>
          <p:spPr bwMode="auto">
            <a:xfrm>
              <a:off x="336" y="1536"/>
              <a:ext cx="2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193556" name="Text Box 20"/>
            <p:cNvSpPr txBox="1">
              <a:spLocks noChangeArrowheads="1"/>
            </p:cNvSpPr>
            <p:nvPr/>
          </p:nvSpPr>
          <p:spPr bwMode="auto">
            <a:xfrm>
              <a:off x="336" y="2880"/>
              <a:ext cx="2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193557" name="Text Box 21"/>
            <p:cNvSpPr txBox="1">
              <a:spLocks noChangeArrowheads="1"/>
            </p:cNvSpPr>
            <p:nvPr/>
          </p:nvSpPr>
          <p:spPr bwMode="auto">
            <a:xfrm>
              <a:off x="816" y="1104"/>
              <a:ext cx="4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Time</a:t>
              </a:r>
            </a:p>
          </p:txBody>
        </p:sp>
        <p:sp>
          <p:nvSpPr>
            <p:cNvPr id="193558" name="Text Box 22"/>
            <p:cNvSpPr txBox="1">
              <a:spLocks noChangeArrowheads="1"/>
            </p:cNvSpPr>
            <p:nvPr/>
          </p:nvSpPr>
          <p:spPr bwMode="auto">
            <a:xfrm>
              <a:off x="1046" y="1348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t=0</a:t>
              </a:r>
            </a:p>
          </p:txBody>
        </p:sp>
        <p:sp>
          <p:nvSpPr>
            <p:cNvPr id="193559" name="Text Box 23"/>
            <p:cNvSpPr txBox="1">
              <a:spLocks noChangeArrowheads="1"/>
            </p:cNvSpPr>
            <p:nvPr/>
          </p:nvSpPr>
          <p:spPr bwMode="auto">
            <a:xfrm>
              <a:off x="3600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t=2</a:t>
              </a:r>
            </a:p>
          </p:txBody>
        </p:sp>
        <p:sp>
          <p:nvSpPr>
            <p:cNvPr id="193560" name="Text Box 24"/>
            <p:cNvSpPr txBox="1">
              <a:spLocks noChangeArrowheads="1"/>
            </p:cNvSpPr>
            <p:nvPr/>
          </p:nvSpPr>
          <p:spPr bwMode="auto">
            <a:xfrm>
              <a:off x="4944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t=3</a:t>
              </a:r>
            </a:p>
          </p:txBody>
        </p:sp>
        <p:sp>
          <p:nvSpPr>
            <p:cNvPr id="193561" name="Text Box 25"/>
            <p:cNvSpPr txBox="1">
              <a:spLocks noChangeArrowheads="1"/>
            </p:cNvSpPr>
            <p:nvPr/>
          </p:nvSpPr>
          <p:spPr bwMode="auto">
            <a:xfrm>
              <a:off x="2304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t=1</a:t>
              </a:r>
            </a:p>
          </p:txBody>
        </p:sp>
        <p:sp>
          <p:nvSpPr>
            <p:cNvPr id="193562" name="Text Box 26"/>
            <p:cNvSpPr txBox="1">
              <a:spLocks noChangeArrowheads="1"/>
            </p:cNvSpPr>
            <p:nvPr/>
          </p:nvSpPr>
          <p:spPr bwMode="auto">
            <a:xfrm>
              <a:off x="576" y="3360"/>
              <a:ext cx="6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Output:</a:t>
              </a:r>
            </a:p>
          </p:txBody>
        </p:sp>
        <p:sp>
          <p:nvSpPr>
            <p:cNvPr id="193563" name="Text Box 27"/>
            <p:cNvSpPr txBox="1">
              <a:spLocks noChangeArrowheads="1"/>
            </p:cNvSpPr>
            <p:nvPr/>
          </p:nvSpPr>
          <p:spPr bwMode="auto">
            <a:xfrm>
              <a:off x="1632" y="3216"/>
              <a:ext cx="364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A</a:t>
              </a:r>
            </a:p>
          </p:txBody>
        </p:sp>
        <p:sp>
          <p:nvSpPr>
            <p:cNvPr id="193564" name="Text Box 28"/>
            <p:cNvSpPr txBox="1">
              <a:spLocks noChangeArrowheads="1"/>
            </p:cNvSpPr>
            <p:nvPr/>
          </p:nvSpPr>
          <p:spPr bwMode="auto">
            <a:xfrm>
              <a:off x="4224" y="3216"/>
              <a:ext cx="348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C</a:t>
              </a:r>
            </a:p>
          </p:txBody>
        </p:sp>
        <p:sp>
          <p:nvSpPr>
            <p:cNvPr id="193565" name="Text Box 29"/>
            <p:cNvSpPr txBox="1">
              <a:spLocks noChangeArrowheads="1"/>
            </p:cNvSpPr>
            <p:nvPr/>
          </p:nvSpPr>
          <p:spPr bwMode="auto">
            <a:xfrm>
              <a:off x="2880" y="3216"/>
              <a:ext cx="348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C</a:t>
              </a:r>
            </a:p>
          </p:txBody>
        </p:sp>
        <p:cxnSp>
          <p:nvCxnSpPr>
            <p:cNvPr id="193566" name="AutoShape 30"/>
            <p:cNvCxnSpPr>
              <a:cxnSpLocks noChangeShapeType="1"/>
              <a:stCxn id="193541" idx="3"/>
              <a:endCxn id="193550" idx="1"/>
            </p:cNvCxnSpPr>
            <p:nvPr/>
          </p:nvCxnSpPr>
          <p:spPr bwMode="auto">
            <a:xfrm>
              <a:off x="1449" y="1680"/>
              <a:ext cx="750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67" name="AutoShape 31"/>
            <p:cNvCxnSpPr>
              <a:cxnSpLocks noChangeShapeType="1"/>
              <a:stCxn id="193548" idx="3"/>
              <a:endCxn id="193543" idx="1"/>
            </p:cNvCxnSpPr>
            <p:nvPr/>
          </p:nvCxnSpPr>
          <p:spPr bwMode="auto">
            <a:xfrm flipV="1">
              <a:off x="1449" y="1680"/>
              <a:ext cx="750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68" name="AutoShape 32"/>
            <p:cNvCxnSpPr>
              <a:cxnSpLocks noChangeShapeType="1"/>
              <a:stCxn id="193543" idx="3"/>
              <a:endCxn id="193549" idx="1"/>
            </p:cNvCxnSpPr>
            <p:nvPr/>
          </p:nvCxnSpPr>
          <p:spPr bwMode="auto">
            <a:xfrm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69" name="AutoShape 33"/>
            <p:cNvCxnSpPr>
              <a:cxnSpLocks noChangeShapeType="1"/>
              <a:stCxn id="193550" idx="3"/>
              <a:endCxn id="193542" idx="1"/>
            </p:cNvCxnSpPr>
            <p:nvPr/>
          </p:nvCxnSpPr>
          <p:spPr bwMode="auto">
            <a:xfrm flipV="1"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70" name="AutoShape 34"/>
            <p:cNvCxnSpPr>
              <a:cxnSpLocks noChangeShapeType="1"/>
              <a:stCxn id="193542" idx="3"/>
              <a:endCxn id="193551" idx="1"/>
            </p:cNvCxnSpPr>
            <p:nvPr/>
          </p:nvCxnSpPr>
          <p:spPr bwMode="auto">
            <a:xfrm>
              <a:off x="3993" y="1680"/>
              <a:ext cx="894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71" name="AutoShape 35"/>
            <p:cNvCxnSpPr>
              <a:cxnSpLocks noChangeShapeType="1"/>
              <a:stCxn id="193549" idx="3"/>
              <a:endCxn id="193544" idx="1"/>
            </p:cNvCxnSpPr>
            <p:nvPr/>
          </p:nvCxnSpPr>
          <p:spPr bwMode="auto">
            <a:xfrm flipV="1">
              <a:off x="3993" y="1680"/>
              <a:ext cx="894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93572" name="Text Box 36"/>
          <p:cNvSpPr txBox="1">
            <a:spLocks noChangeArrowheads="1"/>
          </p:cNvSpPr>
          <p:nvPr/>
        </p:nvSpPr>
        <p:spPr bwMode="auto">
          <a:xfrm>
            <a:off x="2368550" y="2401888"/>
            <a:ext cx="1060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(0.6)(0.8)(1.0)</a:t>
            </a:r>
          </a:p>
        </p:txBody>
      </p:sp>
      <p:sp>
        <p:nvSpPr>
          <p:cNvPr id="193573" name="Text Box 37"/>
          <p:cNvSpPr txBox="1">
            <a:spLocks noChangeArrowheads="1"/>
          </p:cNvSpPr>
          <p:nvPr/>
        </p:nvSpPr>
        <p:spPr bwMode="auto">
          <a:xfrm rot="3688554">
            <a:off x="2786857" y="4010819"/>
            <a:ext cx="1060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(0.4)(0.5)(1.0)</a:t>
            </a:r>
          </a:p>
        </p:txBody>
      </p:sp>
      <p:sp>
        <p:nvSpPr>
          <p:cNvPr id="193574" name="Text Box 38"/>
          <p:cNvSpPr txBox="1">
            <a:spLocks noChangeArrowheads="1"/>
          </p:cNvSpPr>
          <p:nvPr/>
        </p:nvSpPr>
        <p:spPr bwMode="auto">
          <a:xfrm rot="-3679416">
            <a:off x="2380457" y="3337719"/>
            <a:ext cx="946150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(0.1)(0.1)(0)</a:t>
            </a:r>
          </a:p>
        </p:txBody>
      </p:sp>
      <p:sp>
        <p:nvSpPr>
          <p:cNvPr id="193575" name="Text Box 39"/>
          <p:cNvSpPr txBox="1">
            <a:spLocks noChangeArrowheads="1"/>
          </p:cNvSpPr>
          <p:nvPr/>
        </p:nvSpPr>
        <p:spPr bwMode="auto">
          <a:xfrm>
            <a:off x="2362200" y="4800600"/>
            <a:ext cx="946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(0.9)(0.3)(0)</a:t>
            </a:r>
          </a:p>
        </p:txBody>
      </p:sp>
      <p:sp>
        <p:nvSpPr>
          <p:cNvPr id="193576" name="Text Box 40"/>
          <p:cNvSpPr txBox="1">
            <a:spLocks noChangeArrowheads="1"/>
          </p:cNvSpPr>
          <p:nvPr/>
        </p:nvSpPr>
        <p:spPr bwMode="auto">
          <a:xfrm>
            <a:off x="2819400" y="2673350"/>
            <a:ext cx="56832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max</a:t>
            </a:r>
          </a:p>
        </p:txBody>
      </p:sp>
      <p:sp>
        <p:nvSpPr>
          <p:cNvPr id="193577" name="Text Box 41"/>
          <p:cNvSpPr txBox="1">
            <a:spLocks noChangeArrowheads="1"/>
          </p:cNvSpPr>
          <p:nvPr/>
        </p:nvSpPr>
        <p:spPr bwMode="auto">
          <a:xfrm>
            <a:off x="2819400" y="4484688"/>
            <a:ext cx="568325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max</a:t>
            </a:r>
          </a:p>
        </p:txBody>
      </p:sp>
      <p:sp>
        <p:nvSpPr>
          <p:cNvPr id="193578" name="Text Box 42"/>
          <p:cNvSpPr txBox="1">
            <a:spLocks noChangeArrowheads="1"/>
          </p:cNvSpPr>
          <p:nvPr/>
        </p:nvSpPr>
        <p:spPr bwMode="auto">
          <a:xfrm>
            <a:off x="3505200" y="2514600"/>
            <a:ext cx="7032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0.48</a:t>
            </a:r>
          </a:p>
        </p:txBody>
      </p:sp>
      <p:sp>
        <p:nvSpPr>
          <p:cNvPr id="193579" name="Text Box 43"/>
          <p:cNvSpPr txBox="1">
            <a:spLocks noChangeArrowheads="1"/>
          </p:cNvSpPr>
          <p:nvPr/>
        </p:nvSpPr>
        <p:spPr bwMode="auto">
          <a:xfrm>
            <a:off x="3505200" y="4648200"/>
            <a:ext cx="703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0.20</a:t>
            </a:r>
          </a:p>
        </p:txBody>
      </p:sp>
      <p:sp>
        <p:nvSpPr>
          <p:cNvPr id="193581" name="Text Box 45"/>
          <p:cNvSpPr txBox="1">
            <a:spLocks noChangeArrowheads="1"/>
          </p:cNvSpPr>
          <p:nvPr/>
        </p:nvSpPr>
        <p:spPr bwMode="auto">
          <a:xfrm>
            <a:off x="4452938" y="2401888"/>
            <a:ext cx="11366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(0.6)(0.2)(0.48)</a:t>
            </a:r>
          </a:p>
        </p:txBody>
      </p:sp>
      <p:sp>
        <p:nvSpPr>
          <p:cNvPr id="193582" name="Text Box 46"/>
          <p:cNvSpPr txBox="1">
            <a:spLocks noChangeArrowheads="1"/>
          </p:cNvSpPr>
          <p:nvPr/>
        </p:nvSpPr>
        <p:spPr bwMode="auto">
          <a:xfrm rot="3688554">
            <a:off x="4849019" y="4042569"/>
            <a:ext cx="1136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(0.4)(0.5)(0.48)</a:t>
            </a:r>
          </a:p>
        </p:txBody>
      </p:sp>
      <p:sp>
        <p:nvSpPr>
          <p:cNvPr id="193583" name="Text Box 47"/>
          <p:cNvSpPr txBox="1">
            <a:spLocks noChangeArrowheads="1"/>
          </p:cNvSpPr>
          <p:nvPr/>
        </p:nvSpPr>
        <p:spPr bwMode="auto">
          <a:xfrm rot="-3679416">
            <a:off x="4331494" y="3286919"/>
            <a:ext cx="106045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(0.1)(0.9)(0.2)</a:t>
            </a:r>
          </a:p>
        </p:txBody>
      </p:sp>
      <p:sp>
        <p:nvSpPr>
          <p:cNvPr id="193584" name="Text Box 48"/>
          <p:cNvSpPr txBox="1">
            <a:spLocks noChangeArrowheads="1"/>
          </p:cNvSpPr>
          <p:nvPr/>
        </p:nvSpPr>
        <p:spPr bwMode="auto">
          <a:xfrm>
            <a:off x="4446588" y="4800600"/>
            <a:ext cx="1060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(0.9)(0.7)(0.2)</a:t>
            </a:r>
          </a:p>
        </p:txBody>
      </p:sp>
      <p:sp>
        <p:nvSpPr>
          <p:cNvPr id="193587" name="Text Box 51"/>
          <p:cNvSpPr txBox="1">
            <a:spLocks noChangeArrowheads="1"/>
          </p:cNvSpPr>
          <p:nvPr/>
        </p:nvSpPr>
        <p:spPr bwMode="auto">
          <a:xfrm>
            <a:off x="5589588" y="2514600"/>
            <a:ext cx="703262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.0576</a:t>
            </a:r>
          </a:p>
        </p:txBody>
      </p:sp>
      <p:sp>
        <p:nvSpPr>
          <p:cNvPr id="193588" name="Text Box 52"/>
          <p:cNvSpPr txBox="1">
            <a:spLocks noChangeArrowheads="1"/>
          </p:cNvSpPr>
          <p:nvPr/>
        </p:nvSpPr>
        <p:spPr bwMode="auto">
          <a:xfrm>
            <a:off x="5589588" y="4648200"/>
            <a:ext cx="703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.126</a:t>
            </a:r>
          </a:p>
        </p:txBody>
      </p:sp>
      <p:sp>
        <p:nvSpPr>
          <p:cNvPr id="193589" name="Text Box 53"/>
          <p:cNvSpPr txBox="1">
            <a:spLocks noChangeArrowheads="1"/>
          </p:cNvSpPr>
          <p:nvPr/>
        </p:nvSpPr>
        <p:spPr bwMode="auto">
          <a:xfrm>
            <a:off x="5562600" y="2514600"/>
            <a:ext cx="3165475" cy="369888"/>
          </a:xfrm>
          <a:prstGeom prst="rect">
            <a:avLst/>
          </a:prstGeom>
          <a:solidFill>
            <a:srgbClr val="0B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max(.0576,.018) = .0576</a:t>
            </a:r>
          </a:p>
        </p:txBody>
      </p:sp>
      <p:sp>
        <p:nvSpPr>
          <p:cNvPr id="193590" name="Text Box 54"/>
          <p:cNvSpPr txBox="1">
            <a:spLocks noChangeArrowheads="1"/>
          </p:cNvSpPr>
          <p:nvPr/>
        </p:nvSpPr>
        <p:spPr bwMode="auto">
          <a:xfrm>
            <a:off x="5562600" y="4648200"/>
            <a:ext cx="2874963" cy="369888"/>
          </a:xfrm>
          <a:prstGeom prst="rect">
            <a:avLst/>
          </a:prstGeom>
          <a:solidFill>
            <a:srgbClr val="0B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max(.126,.096) = .126</a:t>
            </a:r>
          </a:p>
        </p:txBody>
      </p:sp>
      <p:sp>
        <p:nvSpPr>
          <p:cNvPr id="193591" name="Text Box 55"/>
          <p:cNvSpPr txBox="1">
            <a:spLocks noChangeArrowheads="1"/>
          </p:cNvSpPr>
          <p:nvPr/>
        </p:nvSpPr>
        <p:spPr bwMode="auto">
          <a:xfrm>
            <a:off x="4841875" y="4495800"/>
            <a:ext cx="56832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max</a:t>
            </a:r>
          </a:p>
        </p:txBody>
      </p:sp>
      <p:sp>
        <p:nvSpPr>
          <p:cNvPr id="193592" name="Text Box 56"/>
          <p:cNvSpPr txBox="1">
            <a:spLocks noChangeArrowheads="1"/>
          </p:cNvSpPr>
          <p:nvPr/>
        </p:nvSpPr>
        <p:spPr bwMode="auto">
          <a:xfrm>
            <a:off x="4841875" y="2667000"/>
            <a:ext cx="56832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/>
              <a:t>max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3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3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3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3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3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3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3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87" grpId="0"/>
      <p:bldP spid="193588" grpId="0"/>
      <p:bldP spid="193589" grpId="0" animBg="1"/>
      <p:bldP spid="1935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E57A34-AE3D-9D42-B44F-B8FF3FAB8690}" type="slidenum">
              <a:rPr lang="en-US"/>
              <a:pPr/>
              <a:t>7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in HMMs: the E-M algorithm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 order to learn the parameters in an “empty” HMM, we need:</a:t>
            </a:r>
          </a:p>
          <a:p>
            <a:pPr lvl="1">
              <a:lnSpc>
                <a:spcPct val="90000"/>
              </a:lnSpc>
            </a:pPr>
            <a:r>
              <a:rPr lang="en-US"/>
              <a:t>The topology of the HMM</a:t>
            </a:r>
          </a:p>
          <a:p>
            <a:pPr lvl="1">
              <a:lnSpc>
                <a:spcPct val="90000"/>
              </a:lnSpc>
            </a:pPr>
            <a:r>
              <a:rPr lang="en-US"/>
              <a:t>Data - the more the better</a:t>
            </a:r>
          </a:p>
          <a:p>
            <a:pPr>
              <a:lnSpc>
                <a:spcPct val="90000"/>
              </a:lnSpc>
            </a:pPr>
            <a:r>
              <a:rPr lang="en-US"/>
              <a:t>The learning algorithm is called “Estimate-Maximize” or E-M</a:t>
            </a:r>
          </a:p>
          <a:p>
            <a:pPr lvl="1">
              <a:lnSpc>
                <a:spcPct val="90000"/>
              </a:lnSpc>
            </a:pPr>
            <a:r>
              <a:rPr lang="en-US"/>
              <a:t>Also called the Forward-Backward algorithm</a:t>
            </a:r>
          </a:p>
          <a:p>
            <a:pPr lvl="1">
              <a:lnSpc>
                <a:spcPct val="90000"/>
              </a:lnSpc>
            </a:pPr>
            <a:r>
              <a:rPr lang="en-US"/>
              <a:t>Also called the Baum-Welch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AC0684-9B00-5243-AD57-DC2BDAC4C429}" type="slidenum">
              <a:rPr lang="en-US"/>
              <a:pPr/>
              <a:t>8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untrained HMM</a:t>
            </a:r>
          </a:p>
        </p:txBody>
      </p:sp>
      <p:pic>
        <p:nvPicPr>
          <p:cNvPr id="217091" name="Picture 3" descr="Example-HMM-untrained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39788" y="1752600"/>
            <a:ext cx="7454900" cy="426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DB470E-E1BC-104C-B938-041708EE1A20}" type="slidenum">
              <a:rPr lang="en-US"/>
              <a:pPr/>
              <a:t>9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HMM training data</a:t>
            </a:r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CACAACAAAACCCCCCACAA</a:t>
            </a:r>
          </a:p>
          <a:p>
            <a:r>
              <a:rPr lang="en-US"/>
              <a:t>ACAACACACACACACACCAAAC</a:t>
            </a:r>
          </a:p>
          <a:p>
            <a:r>
              <a:rPr lang="en-US"/>
              <a:t>CAACACACAAACCCC</a:t>
            </a:r>
          </a:p>
          <a:p>
            <a:r>
              <a:rPr lang="en-US"/>
              <a:t>CAACCACCACACACACACCCCA</a:t>
            </a:r>
          </a:p>
          <a:p>
            <a:r>
              <a:rPr lang="en-US"/>
              <a:t>CCCAAAACCCCAAAAACCC</a:t>
            </a:r>
          </a:p>
          <a:p>
            <a:r>
              <a:rPr lang="en-US"/>
              <a:t>ACACAAAAAACCCAACACACAACA</a:t>
            </a:r>
          </a:p>
          <a:p>
            <a:r>
              <a:rPr lang="en-US"/>
              <a:t>ACACAACCCCAAAACCACCAAAAA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07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3063</TotalTime>
  <Words>1468</Words>
  <Application>Microsoft Macintosh PowerPoint</Application>
  <PresentationFormat>On-screen Show (4:3)</PresentationFormat>
  <Paragraphs>279</Paragraphs>
  <Slides>25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Verdana</vt:lpstr>
      <vt:lpstr>Times New Roman</vt:lpstr>
      <vt:lpstr>Wingdings</vt:lpstr>
      <vt:lpstr>Symbol</vt:lpstr>
      <vt:lpstr>Profile</vt:lpstr>
      <vt:lpstr>Microsoft Equation</vt:lpstr>
      <vt:lpstr>Three classic HMM problems</vt:lpstr>
      <vt:lpstr>Three classic HMM problems</vt:lpstr>
      <vt:lpstr>Viterbi algorithm</vt:lpstr>
      <vt:lpstr>Our sample HMM</vt:lpstr>
      <vt:lpstr>A trellis for the Viterbi Algorithm</vt:lpstr>
      <vt:lpstr>A trellis for the Viterbi Algorithm</vt:lpstr>
      <vt:lpstr>Learning in HMMs: the E-M algorithm</vt:lpstr>
      <vt:lpstr>An untrained HMM</vt:lpstr>
      <vt:lpstr>Some HMM training data</vt:lpstr>
      <vt:lpstr>Step 1: Guess all the probabilities</vt:lpstr>
      <vt:lpstr>Step 2: the Forward algorithm</vt:lpstr>
      <vt:lpstr>Reminder: notations</vt:lpstr>
      <vt:lpstr>Step 3: the Backward algorithm</vt:lpstr>
      <vt:lpstr>A trellis for the Backward Algorithm</vt:lpstr>
      <vt:lpstr>A trellis for the Backward Algorithm (2)</vt:lpstr>
      <vt:lpstr>A trellis for the Backward Algorithm (3)</vt:lpstr>
      <vt:lpstr>Step 4: Re-estimate the probabilities</vt:lpstr>
      <vt:lpstr>Compute new transition probabilities</vt:lpstr>
      <vt:lpstr>What is gamma?</vt:lpstr>
      <vt:lpstr>How many times did we leave i?</vt:lpstr>
      <vt:lpstr>Recompute transition probability</vt:lpstr>
      <vt:lpstr>Recompute output probabilities</vt:lpstr>
      <vt:lpstr>New estimate of bij(k)</vt:lpstr>
      <vt:lpstr>Step 5: Go to step 2</vt:lpstr>
      <vt:lpstr>Computing requirements</vt:lpstr>
    </vt:vector>
  </TitlesOfParts>
  <Manager/>
  <Company>Univ of Maryland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Hidden Markov Models</dc:title>
  <dc:subject/>
  <dc:creator>Steven Salzberg</dc:creator>
  <cp:keywords/>
  <dc:description/>
  <cp:lastModifiedBy>Steven Salzberg</cp:lastModifiedBy>
  <cp:revision>137</cp:revision>
  <dcterms:created xsi:type="dcterms:W3CDTF">2010-11-01T18:30:32Z</dcterms:created>
  <dcterms:modified xsi:type="dcterms:W3CDTF">2010-11-01T18:30:53Z</dcterms:modified>
  <cp:category/>
</cp:coreProperties>
</file>